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28"/>
  </p:notesMasterIdLst>
  <p:sldIdLst>
    <p:sldId id="267" r:id="rId2"/>
    <p:sldId id="268" r:id="rId3"/>
    <p:sldId id="269" r:id="rId4"/>
    <p:sldId id="270" r:id="rId5"/>
    <p:sldId id="286" r:id="rId6"/>
    <p:sldId id="287" r:id="rId7"/>
    <p:sldId id="288" r:id="rId8"/>
    <p:sldId id="289" r:id="rId9"/>
    <p:sldId id="290" r:id="rId10"/>
    <p:sldId id="291" r:id="rId11"/>
    <p:sldId id="292" r:id="rId12"/>
    <p:sldId id="293"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4213" autoAdjust="0"/>
    <p:restoredTop sz="94660"/>
  </p:normalViewPr>
  <p:slideViewPr>
    <p:cSldViewPr>
      <p:cViewPr varScale="1">
        <p:scale>
          <a:sx n="85" d="100"/>
          <a:sy n="85" d="100"/>
        </p:scale>
        <p:origin x="1843"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DD47F-B406-46AE-84DE-A85596B0E9F2}" type="datetimeFigureOut">
              <a:rPr lang="en-US" smtClean="0"/>
              <a:t>5/30/2024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072056-80A8-4970-B936-4A5D2A50CF72}" type="slidenum">
              <a:rPr lang="en-US" smtClean="0"/>
              <a:t>‹#›</a:t>
            </a:fld>
            <a:endParaRPr lang="en-US"/>
          </a:p>
        </p:txBody>
      </p:sp>
    </p:spTree>
    <p:extLst>
      <p:ext uri="{BB962C8B-B14F-4D97-AF65-F5344CB8AC3E}">
        <p14:creationId xmlns:p14="http://schemas.microsoft.com/office/powerpoint/2010/main" val="107644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522F75A-F5F6-42B2-961E-E075AB76A3F9}" type="datetimeFigureOut">
              <a:rPr lang="ar-IQ" smtClean="0"/>
              <a:t>23/11/1445</a:t>
            </a:fld>
            <a:endParaRPr lang="ar-IQ"/>
          </a:p>
        </p:txBody>
      </p:sp>
      <p:sp>
        <p:nvSpPr>
          <p:cNvPr id="20" name="Footer Placeholder 19"/>
          <p:cNvSpPr>
            <a:spLocks noGrp="1"/>
          </p:cNvSpPr>
          <p:nvPr>
            <p:ph type="ftr" sz="quarter" idx="11"/>
          </p:nvPr>
        </p:nvSpPr>
        <p:spPr/>
        <p:txBody>
          <a:bodyPr/>
          <a:lstStyle/>
          <a:p>
            <a:endParaRPr lang="ar-IQ"/>
          </a:p>
        </p:txBody>
      </p:sp>
      <p:sp>
        <p:nvSpPr>
          <p:cNvPr id="10" name="Slide Number Placeholder 9"/>
          <p:cNvSpPr>
            <a:spLocks noGrp="1"/>
          </p:cNvSpPr>
          <p:nvPr>
            <p:ph type="sldNum" sz="quarter" idx="12"/>
          </p:nvPr>
        </p:nvSpPr>
        <p:spPr/>
        <p:txBody>
          <a:bodyPr/>
          <a:lstStyle/>
          <a:p>
            <a:fld id="{BF0655DA-51C4-42AF-9941-C4FAD310B96B}"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22F75A-F5F6-42B2-961E-E075AB76A3F9}" type="datetimeFigureOut">
              <a:rPr lang="ar-IQ" smtClean="0"/>
              <a:t>23/11/1445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22F75A-F5F6-42B2-961E-E075AB76A3F9}" type="datetimeFigureOut">
              <a:rPr lang="ar-IQ" smtClean="0"/>
              <a:t>23/11/1445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22F75A-F5F6-42B2-961E-E075AB76A3F9}" type="datetimeFigureOut">
              <a:rPr lang="ar-IQ" smtClean="0"/>
              <a:t>23/11/1445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522F75A-F5F6-42B2-961E-E075AB76A3F9}" type="datetimeFigureOut">
              <a:rPr lang="ar-IQ" smtClean="0"/>
              <a:t>23/11/1445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0655DA-51C4-42AF-9941-C4FAD310B96B}"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522F75A-F5F6-42B2-961E-E075AB76A3F9}" type="datetimeFigureOut">
              <a:rPr lang="ar-IQ" smtClean="0"/>
              <a:t>23/11/1445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522F75A-F5F6-42B2-961E-E075AB76A3F9}" type="datetimeFigureOut">
              <a:rPr lang="ar-IQ" smtClean="0"/>
              <a:t>23/11/1445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522F75A-F5F6-42B2-961E-E075AB76A3F9}" type="datetimeFigureOut">
              <a:rPr lang="ar-IQ" smtClean="0"/>
              <a:t>23/11/1445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522F75A-F5F6-42B2-961E-E075AB76A3F9}" type="datetimeFigureOut">
              <a:rPr lang="ar-IQ" smtClean="0"/>
              <a:t>23/11/1445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F0655DA-51C4-42AF-9941-C4FAD310B96B}"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522F75A-F5F6-42B2-961E-E075AB76A3F9}" type="datetimeFigureOut">
              <a:rPr lang="ar-IQ" smtClean="0"/>
              <a:t>23/11/1445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0655DA-51C4-42AF-9941-C4FAD310B96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522F75A-F5F6-42B2-961E-E075AB76A3F9}" type="datetimeFigureOut">
              <a:rPr lang="ar-IQ" smtClean="0"/>
              <a:t>23/11/1445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0655DA-51C4-42AF-9941-C4FAD310B96B}"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22F75A-F5F6-42B2-961E-E075AB76A3F9}" type="datetimeFigureOut">
              <a:rPr lang="ar-IQ" smtClean="0"/>
              <a:t>23/11/1445</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0655DA-51C4-42AF-9941-C4FAD310B96B}"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lstStyle/>
          <a:p>
            <a:pPr marL="0" marR="0" indent="0" algn="ctr" rtl="1">
              <a:spcBef>
                <a:spcPts val="2400"/>
              </a:spcBef>
              <a:spcAft>
                <a:spcPts val="2400"/>
              </a:spcAft>
              <a:buNone/>
              <a:tabLst>
                <a:tab pos="1657350" algn="l"/>
                <a:tab pos="2339975" algn="ctr"/>
              </a:tabLst>
            </a:pPr>
            <a:endParaRPr lang="ar-SA" sz="5400" b="1" kern="0" spc="-30" dirty="0">
              <a:solidFill>
                <a:srgbClr val="FF0000"/>
              </a:solidFill>
              <a:latin typeface="Arial"/>
              <a:cs typeface="Ali_K_Samik"/>
            </a:endParaRPr>
          </a:p>
          <a:p>
            <a:pPr marL="0" marR="0" indent="0" algn="ctr" rtl="1">
              <a:spcBef>
                <a:spcPts val="2400"/>
              </a:spcBef>
              <a:spcAft>
                <a:spcPts val="2400"/>
              </a:spcAft>
              <a:buNone/>
              <a:tabLst>
                <a:tab pos="1657350" algn="l"/>
                <a:tab pos="2339975" algn="ctr"/>
              </a:tabLst>
            </a:pPr>
            <a:r>
              <a:rPr lang="ar-IQ" sz="5400" b="1" kern="0" spc="-30" dirty="0">
                <a:solidFill>
                  <a:srgbClr val="FF0000"/>
                </a:solidFill>
                <a:latin typeface="Arial"/>
                <a:cs typeface="Ali_K_Samik"/>
              </a:rPr>
              <a:t>بةشى يةكةم</a:t>
            </a:r>
            <a:endParaRPr lang="en-US" sz="5400" b="1" kern="0" spc="-30" dirty="0">
              <a:solidFill>
                <a:srgbClr val="FF0000"/>
              </a:solidFill>
              <a:latin typeface="Arial"/>
              <a:cs typeface="Ali_K_Samik"/>
            </a:endParaRPr>
          </a:p>
          <a:p>
            <a:pPr marL="82296" indent="0" algn="ctr">
              <a:buNone/>
            </a:pPr>
            <a:r>
              <a:rPr lang="ar-SA" sz="5400" b="1" kern="0" spc="-30" dirty="0">
                <a:solidFill>
                  <a:srgbClr val="FF0000"/>
                </a:solidFill>
                <a:latin typeface="Arial"/>
                <a:cs typeface="Ali_K_Samik"/>
              </a:rPr>
              <a:t>ضوارضيَوةى تيؤريي بؤ ثةيوةنديية ئابووريية نيَودةولَةتييةكان</a:t>
            </a:r>
            <a:endParaRPr lang="en-US" sz="5400" b="1" kern="0" spc="-30" dirty="0">
              <a:solidFill>
                <a:srgbClr val="FF0000"/>
              </a:solidFill>
              <a:latin typeface="Arial"/>
              <a:cs typeface="Ali_K_Samik"/>
            </a:endParaRPr>
          </a:p>
        </p:txBody>
      </p:sp>
    </p:spTree>
    <p:extLst>
      <p:ext uri="{BB962C8B-B14F-4D97-AF65-F5344CB8AC3E}">
        <p14:creationId xmlns:p14="http://schemas.microsoft.com/office/powerpoint/2010/main" val="2619201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pPr marL="0" marR="0" indent="0" algn="just" rtl="1">
              <a:spcBef>
                <a:spcPts val="0"/>
              </a:spcBef>
              <a:spcAft>
                <a:spcPts val="0"/>
              </a:spcAft>
              <a:buNone/>
            </a:pPr>
            <a:r>
              <a:rPr lang="ar-SA" b="1" dirty="0">
                <a:latin typeface="Calibri"/>
                <a:ea typeface="Times New Roman"/>
                <a:cs typeface="Ali_K_Sharif bold"/>
              </a:rPr>
              <a:t>ب- سةرمايةداري ثيشةسازي: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ئةم قؤناغة لةناوةرِاستى سةدةى هةذدةهةم دةست ثىَ دةكات، و تا كؤتايى سةدةى نؤزدةهةم بةردةوام دةبيَت. طرنطترين رِووداويش لةم قؤناغةدا بريتى بوو لةرِوودانى شؤرِشى ثيشةسازى، لةم قؤناغةدا داهيَنانةكان زيادى كرد، طرنطترين داهيَنانيش بريتى بوو لةدؤزينةوةى هيَزى هةلَمى. هةروةها لةم قؤناغةدا سياسةتى ئازادى بازرطانى ، و دةست تيَنةخستنى دةولَةت لةضالاكيية ئابوورييةكاندا ثةيرِةو كرا، و طرنطترين ضالاكى ئابووريش كة لة ئارادابوو، بريتى بوو لةضالاكييةكانى كةرتى ثيشةسازى، هةر لةو قؤناغةدا ململانىَ لة نيَوان خاوةنكار (سةرمايةدارةكان) و كريَكارةكان سةرى هةلَدا.</a:t>
            </a:r>
            <a:endParaRPr lang="en-US" sz="2400" dirty="0">
              <a:latin typeface="Times New Roman"/>
              <a:ea typeface="Times New Roman"/>
            </a:endParaRPr>
          </a:p>
          <a:p>
            <a:pPr marL="82296" indent="0" algn="r">
              <a:buNone/>
            </a:pPr>
            <a:endParaRPr lang="en-US" dirty="0"/>
          </a:p>
        </p:txBody>
      </p:sp>
    </p:spTree>
    <p:extLst>
      <p:ext uri="{BB962C8B-B14F-4D97-AF65-F5344CB8AC3E}">
        <p14:creationId xmlns:p14="http://schemas.microsoft.com/office/powerpoint/2010/main" val="254162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457200"/>
            <a:ext cx="7498080" cy="5410200"/>
          </a:xfrm>
        </p:spPr>
        <p:txBody>
          <a:bodyPr>
            <a:normAutofit fontScale="70000" lnSpcReduction="20000"/>
          </a:bodyPr>
          <a:lstStyle/>
          <a:p>
            <a:pPr marL="0" marR="0" indent="0" algn="just" rtl="1">
              <a:spcBef>
                <a:spcPts val="0"/>
              </a:spcBef>
              <a:spcAft>
                <a:spcPts val="0"/>
              </a:spcAft>
              <a:buNone/>
            </a:pPr>
            <a:r>
              <a:rPr lang="ar-SA" b="1" dirty="0">
                <a:latin typeface="Calibri"/>
                <a:ea typeface="Times New Roman"/>
                <a:cs typeface="Ali_K_Sharif bold"/>
              </a:rPr>
              <a:t>ج- سةرمايةدارى لةدواى ثيشةسازى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 سةرمايةداري دارايي، ئةم قؤناغة لةكؤتاييةكانى سةدةى نؤزدةهةم دةستي ثىَ كردووة تا رِؤذى ئةمرؤمان بةردةوامي هةية. بازارِى كاغةزة داراييةكان يان بؤرسة بةشيَوةيةكى رِيَكوثيَك دةستى ثيَ كرد .هةروةها لةم قؤناغةدا شؤرِشيَكى تةكنةلؤذي طةورة هاتؤتة ئاراوة، و قةبارةى وةبةرهيَنانى بيانى لةسةرانسةرى جيهان لة  زيادبوون داية، هةر لةم قؤناغةشدا: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1- ولآتة يةطرتوةكانى ئةمةريكا و دراوةكةى لةدواى جةنطى جيهانى دووةم كؤنترؤلي جيهانييان كردووة.</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2- لةم قؤناغةدا تا رِؤذى ئةمرؤش سىَ دامةزراوةى بةجيهانى بووني ئابووريمان هةية، تةنانةت ثيَيان دةطوترىَ(سيطؤشةى ئابوورى جيهانى)، كة بريتيية لة: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ا- سندوقى نةختى نيَودةولَةتى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ب- بةنكي نيَودةولَةتى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ج- ريَكخراوي بازرطانى جيهانى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3- زيادبوون و بةرفراوان بوونى ذمارةى طةورة لة كؤمثانيا فرة رِةطةزةكان لة سةر ئاستي جيهان.</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4- لةطرنطترين نيشانةكانى سةرمايةدارى بريتيية لة ذيان لةطةلَ قةيرانة دارايى و ئابوورييةكاندا، بؤية لة طرنطترين ئةو قةيرانانةى كة لةسةدةى بيستةم و سةرةتاي سةدةي بيست و يةكةمدا رِوويان داوة، بريتيية لة:</a:t>
            </a:r>
            <a:endParaRPr lang="en-US" sz="2400" dirty="0">
              <a:latin typeface="Times New Roman"/>
              <a:ea typeface="Times New Roman"/>
            </a:endParaRPr>
          </a:p>
          <a:p>
            <a:pPr marL="82296" indent="0" algn="r">
              <a:buNone/>
            </a:pPr>
            <a:endParaRPr lang="en-US" dirty="0"/>
          </a:p>
        </p:txBody>
      </p:sp>
    </p:spTree>
    <p:extLst>
      <p:ext uri="{BB962C8B-B14F-4D97-AF65-F5344CB8AC3E}">
        <p14:creationId xmlns:p14="http://schemas.microsoft.com/office/powerpoint/2010/main" val="2828695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marL="0" marR="0" indent="0" algn="just" rtl="1">
              <a:spcBef>
                <a:spcPts val="0"/>
              </a:spcBef>
              <a:spcAft>
                <a:spcPts val="0"/>
              </a:spcAft>
              <a:buNone/>
            </a:pPr>
            <a:r>
              <a:rPr lang="ar-SA" sz="2600" dirty="0">
                <a:latin typeface="Calibri"/>
                <a:ea typeface="Times New Roman"/>
                <a:cs typeface="Ali_K_Sharif bold"/>
              </a:rPr>
              <a:t>ا-قةيرانى بيَبازارِى طةورة لةسالَى(1929-1933)، بةلاَم لة(1945-1973) سةرمايةدارى تووشى قةيرانيَكى وا نةهاتووة، كة شايةنى باسكردن بيَت، بؤية ثيَى دةطوترىَ سى سالَة خؤشطوزةرانةكة، و لةوماوةيةدا ئيش بةتيؤرى كيَنزى دةكرا.</a:t>
            </a:r>
            <a:endParaRPr lang="en-US" sz="2600" dirty="0">
              <a:latin typeface="Calibri"/>
              <a:ea typeface="Times New Roman"/>
              <a:cs typeface="Ali_K_Sharif bold"/>
            </a:endParaRPr>
          </a:p>
          <a:p>
            <a:pPr marL="0" marR="0" indent="0" algn="just" rtl="1">
              <a:spcBef>
                <a:spcPts val="0"/>
              </a:spcBef>
              <a:spcAft>
                <a:spcPts val="0"/>
              </a:spcAft>
              <a:buNone/>
            </a:pPr>
            <a:r>
              <a:rPr lang="en-US" sz="2600" dirty="0">
                <a:latin typeface="Calibri"/>
                <a:ea typeface="Times New Roman"/>
                <a:cs typeface="Ali_K_Sharif bold"/>
              </a:rPr>
              <a:t> </a:t>
            </a:r>
            <a:r>
              <a:rPr lang="ar-SA" sz="2600" dirty="0">
                <a:latin typeface="Calibri"/>
                <a:ea typeface="Times New Roman"/>
                <a:cs typeface="Ali_K_Sharif bold"/>
              </a:rPr>
              <a:t>ب-شؤكى نةوتى يةكةم لةسالَى 1973 بةهؤكارى ئةوةبوو ولآتة عةرةبييةكان نةوتيان لةسةر ولآتانى رِؤذئاوا برِى، و بووة هؤكارى بةرزبوونةوةى نرخى نةوت. </a:t>
            </a:r>
            <a:endParaRPr lang="en-US" sz="2600" dirty="0">
              <a:latin typeface="Calibri"/>
              <a:ea typeface="Times New Roman"/>
              <a:cs typeface="Ali_K_Sharif bold"/>
            </a:endParaRPr>
          </a:p>
          <a:p>
            <a:pPr marL="0" marR="0" indent="0" algn="just" rtl="1">
              <a:spcBef>
                <a:spcPts val="0"/>
              </a:spcBef>
              <a:spcAft>
                <a:spcPts val="0"/>
              </a:spcAft>
              <a:buNone/>
            </a:pPr>
            <a:r>
              <a:rPr lang="en-US" sz="2600" dirty="0">
                <a:latin typeface="Calibri"/>
                <a:ea typeface="Times New Roman"/>
                <a:cs typeface="Ali_K_Sharif bold"/>
              </a:rPr>
              <a:t> </a:t>
            </a:r>
            <a:r>
              <a:rPr lang="ar-SA" sz="2600" dirty="0">
                <a:latin typeface="Calibri"/>
                <a:ea typeface="Times New Roman"/>
                <a:cs typeface="Ali_K_Sharif bold"/>
              </a:rPr>
              <a:t>ج-شؤكى نةوتى دووةم 1979 ئةمة بةهؤى كودةتاي ئيَران بوو.</a:t>
            </a:r>
            <a:endParaRPr lang="en-US" sz="2600" dirty="0">
              <a:latin typeface="Calibri"/>
              <a:ea typeface="Times New Roman"/>
              <a:cs typeface="Ali_K_Sharif bold"/>
            </a:endParaRPr>
          </a:p>
          <a:p>
            <a:pPr marL="0" marR="0" indent="0" algn="just" rtl="1">
              <a:spcBef>
                <a:spcPts val="0"/>
              </a:spcBef>
              <a:spcAft>
                <a:spcPts val="0"/>
              </a:spcAft>
              <a:buNone/>
            </a:pPr>
            <a:r>
              <a:rPr lang="en-US" sz="2600" dirty="0">
                <a:latin typeface="Calibri"/>
                <a:ea typeface="Times New Roman"/>
                <a:cs typeface="Ali_K_Sharif bold"/>
              </a:rPr>
              <a:t> </a:t>
            </a:r>
            <a:r>
              <a:rPr lang="ar-SA" sz="2600" dirty="0">
                <a:latin typeface="Calibri"/>
                <a:ea typeface="Times New Roman"/>
                <a:cs typeface="Ali_K_Sharif bold"/>
              </a:rPr>
              <a:t>د-ولآتة ثةرةثيَدراوةكان قةرزى زؤريان وةرطرتبوو بؤئةوةى لةطةشةثيَدان بةكارى بهيَنين، بةلاَم نةيانتوانى طةشةثيَدان بكةن بؤية لة سالَي 1982 قةيران رِووى دا، لةوانة بةقةيرانى مةكسيك لةسالَى 1982 دةستى ثىَ كرد.</a:t>
            </a:r>
            <a:endParaRPr lang="en-US" sz="2600" dirty="0">
              <a:latin typeface="Calibri"/>
              <a:ea typeface="Times New Roman"/>
              <a:cs typeface="Ali_K_Sharif bold"/>
            </a:endParaRPr>
          </a:p>
          <a:p>
            <a:pPr marL="0" marR="0" indent="0" algn="just" rtl="1">
              <a:spcBef>
                <a:spcPts val="0"/>
              </a:spcBef>
              <a:spcAft>
                <a:spcPts val="0"/>
              </a:spcAft>
              <a:buNone/>
            </a:pPr>
            <a:r>
              <a:rPr lang="en-US" sz="2600" dirty="0">
                <a:latin typeface="Calibri"/>
                <a:ea typeface="Times New Roman"/>
                <a:cs typeface="Ali_K_Sharif bold"/>
              </a:rPr>
              <a:t> </a:t>
            </a:r>
            <a:r>
              <a:rPr lang="ar-SA" sz="2600" dirty="0">
                <a:latin typeface="Calibri"/>
                <a:ea typeface="Times New Roman"/>
                <a:cs typeface="Ali_K_Sharif bold"/>
              </a:rPr>
              <a:t>ه-شؤكى نةوتى ثيَضةوانةيى 1986.</a:t>
            </a:r>
            <a:endParaRPr lang="en-US" sz="2600" dirty="0">
              <a:latin typeface="Calibri"/>
              <a:ea typeface="Times New Roman"/>
              <a:cs typeface="Ali_K_Sharif bold"/>
            </a:endParaRPr>
          </a:p>
          <a:p>
            <a:pPr marL="0" marR="0" indent="0" algn="just" rtl="1">
              <a:spcBef>
                <a:spcPts val="0"/>
              </a:spcBef>
              <a:spcAft>
                <a:spcPts val="0"/>
              </a:spcAft>
              <a:buNone/>
            </a:pPr>
            <a:r>
              <a:rPr lang="ar-SA" sz="2600" dirty="0">
                <a:latin typeface="Calibri"/>
                <a:ea typeface="Times New Roman"/>
                <a:cs typeface="Ali_K_Sharif bold"/>
              </a:rPr>
              <a:t>و-ئةم قةيرانة بؤماوةى يةك سالَ بةردةوام بوو 1987.</a:t>
            </a:r>
            <a:endParaRPr lang="en-US" sz="2600" dirty="0">
              <a:latin typeface="Calibri"/>
              <a:ea typeface="Times New Roman"/>
              <a:cs typeface="Ali_K_Sharif bold"/>
            </a:endParaRPr>
          </a:p>
          <a:p>
            <a:pPr marL="0" marR="0" indent="0" algn="just" rtl="1">
              <a:spcBef>
                <a:spcPts val="0"/>
              </a:spcBef>
              <a:spcAft>
                <a:spcPts val="0"/>
              </a:spcAft>
              <a:buNone/>
            </a:pPr>
            <a:r>
              <a:rPr lang="en-US" sz="2600" dirty="0">
                <a:latin typeface="Calibri"/>
                <a:ea typeface="Times New Roman"/>
                <a:cs typeface="Ali_K_Sharif bold"/>
              </a:rPr>
              <a:t> </a:t>
            </a:r>
            <a:r>
              <a:rPr lang="ar-SA" sz="2600" dirty="0">
                <a:latin typeface="Calibri"/>
                <a:ea typeface="Times New Roman"/>
                <a:cs typeface="Ali_K_Sharif bold"/>
              </a:rPr>
              <a:t>ز-قةيرانى ولآتانى باشوورى رؤذهةلاتي ئاسيا 1997.</a:t>
            </a:r>
            <a:endParaRPr lang="en-US" sz="2600" dirty="0">
              <a:latin typeface="Calibri"/>
              <a:ea typeface="Times New Roman"/>
              <a:cs typeface="Ali_K_Sharif bold"/>
            </a:endParaRPr>
          </a:p>
          <a:p>
            <a:pPr marL="82296" indent="0" algn="r">
              <a:buNone/>
            </a:pPr>
            <a:endParaRPr lang="en-US" dirty="0"/>
          </a:p>
        </p:txBody>
      </p:sp>
    </p:spTree>
    <p:extLst>
      <p:ext uri="{BB962C8B-B14F-4D97-AF65-F5344CB8AC3E}">
        <p14:creationId xmlns:p14="http://schemas.microsoft.com/office/powerpoint/2010/main" val="316406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marL="0" marR="0" indent="182880" algn="just" rtl="1">
              <a:spcBef>
                <a:spcPts val="0"/>
              </a:spcBef>
              <a:spcAft>
                <a:spcPts val="0"/>
              </a:spcAft>
            </a:pPr>
            <a:r>
              <a:rPr lang="ar-SA" sz="2700" dirty="0">
                <a:effectLst/>
                <a:latin typeface="Calibri"/>
                <a:ea typeface="Times New Roman"/>
                <a:cs typeface="Ali_K_Sulaimania"/>
              </a:rPr>
              <a:t>ضوارةم: جياوازي نيَوان بازرطاني نيَودةولَةتي و بازرطاني دةرةكي:</a:t>
            </a:r>
            <a:br>
              <a:rPr lang="en-US" sz="3600" dirty="0">
                <a:effectLst/>
                <a:latin typeface="Times New Roman"/>
                <a:ea typeface="Times New Roman"/>
              </a:rPr>
            </a:br>
            <a:endParaRPr lang="en-US" dirty="0"/>
          </a:p>
        </p:txBody>
      </p:sp>
      <p:sp>
        <p:nvSpPr>
          <p:cNvPr id="3" name="Content Placeholder 2"/>
          <p:cNvSpPr>
            <a:spLocks noGrp="1"/>
          </p:cNvSpPr>
          <p:nvPr>
            <p:ph idx="1"/>
          </p:nvPr>
        </p:nvSpPr>
        <p:spPr>
          <a:xfrm>
            <a:off x="1435608" y="914400"/>
            <a:ext cx="7498080" cy="5334000"/>
          </a:xfrm>
        </p:spPr>
        <p:txBody>
          <a:bodyPr>
            <a:normAutofit fontScale="77500" lnSpcReduction="20000"/>
          </a:bodyPr>
          <a:lstStyle/>
          <a:p>
            <a:pPr marL="0" marR="0" indent="0" algn="just" rtl="1">
              <a:spcBef>
                <a:spcPts val="0"/>
              </a:spcBef>
              <a:spcAft>
                <a:spcPts val="0"/>
              </a:spcAft>
              <a:buNone/>
            </a:pPr>
            <a:r>
              <a:rPr lang="ar-SA" dirty="0">
                <a:latin typeface="Calibri"/>
                <a:ea typeface="Times New Roman"/>
                <a:cs typeface="Ali_K_Sharif bold"/>
              </a:rPr>
              <a:t>بازرطاني نيَودةولَةتي لةبازرطاني دةرةكي جيادةكريَتةوة، ئةويش بةم شيَوةيةي خوارةوة:</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بازرطاني نيَودةولَةتي بريتيية لة جولَةي كالاَ و خزمةتطوزاري و طواستنةوةي سةرماية لةطةلَ مافي خاوةنداريةتي هزري و بوارةكاني وةبةرهيَناني ثةيوةست بة بازرطاني .....هتد.</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بةلاَم بازرطاني دةرةكي هةريةك لةهةناردة و هاوردةي بينراو و نةبينراو دةطريَتةوة، كة بريتيية لة</a:t>
            </a:r>
            <a:r>
              <a:rPr lang="en-US" dirty="0">
                <a:latin typeface="Calibri"/>
                <a:ea typeface="Times New Roman"/>
                <a:cs typeface="Ali_K_Sharif bold"/>
              </a:rPr>
              <a:t>: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1- هةناردة و هاوردةي بينراو (كالاَكان).</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2- هةناردة و هاوردةي نةبينراو (خزمةتطوزارييةكان).</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كةضي بازرطاني نيَودةولَةتي ئةمانةي خوارةوة دةطريَتةوة</a:t>
            </a:r>
            <a:r>
              <a:rPr lang="en-US" dirty="0">
                <a:latin typeface="Calibri"/>
                <a:ea typeface="Times New Roman"/>
                <a:cs typeface="Ali_K_Sharif bold"/>
              </a:rPr>
              <a:t>: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1- هةناردة و هاوردةي بينراو (كالاَكان).</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2- هةناردة و هاوردةي نةبينراو (خزمةتطوزاري).</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3- كؤضكردني نيَودةولَةتي بؤ طواستنةوةي كةسةكان لةنيَوان ولآتاني جيهان.</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4- جولَةي نيَودةولَةتي بؤ سةرماية، واتة طواستنةوةي سةرماية لةنيَوان ولآتان.</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لةبةرانبةر ئةم جياوازيةدا هةنديَك لةئابووريناسان واي دةبينن كةبازرطاني دةرةكي لةضوارضيَوةيةكى بةرتةسكداية و بازرطاني نيَودةولَةتيش ضةمكيَكة بةماناي بةرفرةوان ديَت، واتة بازرطاني نيَودةولَةتي بريتيية لة بازرطاني دةرةكي بةضةمكيَكي بةرفرةوان، بةمةش بازرطاني دةرةكي بةشيَكة لةبازرطاني نيَودةولَةتي.</a:t>
            </a:r>
            <a:endParaRPr lang="en-US" sz="2400" dirty="0">
              <a:latin typeface="Times New Roman"/>
              <a:ea typeface="Times New Roman"/>
            </a:endParaRPr>
          </a:p>
          <a:p>
            <a:pPr marL="82296" indent="0" algn="r">
              <a:buNone/>
            </a:pPr>
            <a:endParaRPr lang="en-US" dirty="0"/>
          </a:p>
        </p:txBody>
      </p:sp>
    </p:spTree>
    <p:extLst>
      <p:ext uri="{BB962C8B-B14F-4D97-AF65-F5344CB8AC3E}">
        <p14:creationId xmlns:p14="http://schemas.microsoft.com/office/powerpoint/2010/main" val="1891433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641080" cy="1143000"/>
          </a:xfrm>
        </p:spPr>
        <p:txBody>
          <a:bodyPr>
            <a:normAutofit fontScale="90000"/>
          </a:bodyPr>
          <a:lstStyle/>
          <a:p>
            <a:pPr algn="ctr"/>
            <a:r>
              <a:rPr lang="ar-SA" sz="4000" dirty="0">
                <a:effectLst/>
                <a:latin typeface="Calibri"/>
                <a:ea typeface="Times New Roman"/>
                <a:cs typeface="Ali_K_Sulaimania"/>
              </a:rPr>
              <a:t>تيؤرى تيَضوونى رِةها</a:t>
            </a:r>
            <a:r>
              <a:rPr lang="ar-IQ" sz="4000" dirty="0">
                <a:effectLst/>
                <a:latin typeface="Calibri"/>
                <a:ea typeface="Times New Roman"/>
                <a:cs typeface="Ali_K_Sulaimania"/>
              </a:rPr>
              <a:t> </a:t>
            </a:r>
            <a:br>
              <a:rPr lang="en-US" dirty="0">
                <a:effectLst/>
              </a:rPr>
            </a:br>
            <a:endParaRPr lang="en-US" dirty="0"/>
          </a:p>
        </p:txBody>
      </p:sp>
      <p:sp>
        <p:nvSpPr>
          <p:cNvPr id="3" name="Content Placeholder 2"/>
          <p:cNvSpPr>
            <a:spLocks noGrp="1"/>
          </p:cNvSpPr>
          <p:nvPr>
            <p:ph idx="1"/>
          </p:nvPr>
        </p:nvSpPr>
        <p:spPr>
          <a:xfrm>
            <a:off x="1066800" y="893717"/>
            <a:ext cx="7498080" cy="5257800"/>
          </a:xfrm>
        </p:spPr>
        <p:txBody>
          <a:bodyPr>
            <a:normAutofit lnSpcReduction="10000"/>
          </a:bodyPr>
          <a:lstStyle/>
          <a:p>
            <a:pPr algn="just" rtl="1"/>
            <a:r>
              <a:rPr lang="ar-SA" sz="2900" dirty="0">
                <a:latin typeface="Calibri"/>
                <a:ea typeface="Times New Roman"/>
                <a:cs typeface="Ali_K_Sharif bold"/>
              </a:rPr>
              <a:t>بنةماى تايبةتمةندى و دابةشكردنى كار، كة بة بةردى بناغة لة لايةن ئادةم </a:t>
            </a:r>
            <a:r>
              <a:rPr lang="en-US" sz="2500" dirty="0">
                <a:latin typeface="Calibri"/>
                <a:ea typeface="Times New Roman"/>
                <a:cs typeface="Ali_K_Sharif bold"/>
              </a:rPr>
              <a:t> </a:t>
            </a:r>
            <a:r>
              <a:rPr lang="ar-IQ" sz="2500" dirty="0">
                <a:latin typeface="Calibri"/>
                <a:ea typeface="Times New Roman"/>
                <a:cs typeface="Ali-A-Azzam" pitchFamily="2" charset="-78"/>
              </a:rPr>
              <a:t>سمث</a:t>
            </a:r>
            <a:r>
              <a:rPr lang="ar-IQ" sz="2500" dirty="0">
                <a:latin typeface="Calibri"/>
                <a:ea typeface="Times New Roman"/>
                <a:cs typeface="Ali_K_Sharif bold"/>
              </a:rPr>
              <a:t> </a:t>
            </a:r>
            <a:r>
              <a:rPr lang="ar-SA" sz="2900" dirty="0">
                <a:latin typeface="Calibri"/>
                <a:ea typeface="Times New Roman"/>
                <a:cs typeface="Ali_K_Sharif bold"/>
              </a:rPr>
              <a:t>دادةنريَت و داواى جىَ بةجىَ كردنى لةسةر بازرطانى دةرةكى دةكات. ئةمةو ئادةم </a:t>
            </a:r>
            <a:r>
              <a:rPr lang="ar-IQ" dirty="0">
                <a:latin typeface="Calibri"/>
                <a:ea typeface="Times New Roman"/>
                <a:cs typeface="Ali-A-Azzam" pitchFamily="2" charset="-78"/>
              </a:rPr>
              <a:t>سمث </a:t>
            </a:r>
            <a:r>
              <a:rPr lang="ar-SA" sz="2900" dirty="0">
                <a:latin typeface="Calibri"/>
                <a:ea typeface="Times New Roman"/>
                <a:cs typeface="Ali_K_Sharif bold"/>
              </a:rPr>
              <a:t>بةرطرى لة ئازادى بازرطانى و دةستيَنةخستنى دةولَةت لة ضالاكيية ئابوورييةكان دةكات، ئازادى بازرطانى وا دةكات هةموو ولآتيَك داهات و سامانى زياد بكات، ئةويش بةهؤى تايبةتمةندى و دابةش كردنى كارةوة، لة ئةنجامى ئازادى و دةستيَنةخستني هةموو ولآتيَك هةولَى هةلَسوكةوتى مةنتقى بدات، ئةويش بريتيية لةوةى ولآت كالآ هاوردة بكات لة ولآتيَكى تر، كة تيَضوونى كةمتر بيَت لةوةى ناوخؤ بةرهةمى بهيَنيَت. هةروةها تايبةتمةندى وةربطريَت لة بةرهةمهيَنانى ئةو كالآيةى كة تيَضوونى رِةهاى لىَ هةية و دواى ئةوة ئةو برِة كالآيةيى زيادبوو لة ثيَداويستى خؤى ئالَوطؤرِي ثىَ بكات.</a:t>
            </a:r>
            <a:endParaRPr lang="en-US" sz="2900" dirty="0">
              <a:latin typeface="Calibri"/>
              <a:ea typeface="Times New Roman"/>
              <a:cs typeface="Ali_K_Sharif bold"/>
            </a:endParaRPr>
          </a:p>
          <a:p>
            <a:pPr marL="82296" indent="0" algn="r">
              <a:buNone/>
            </a:pPr>
            <a:endParaRPr lang="en-US" sz="2500" dirty="0">
              <a:latin typeface="Calibri"/>
              <a:ea typeface="Times New Roman"/>
              <a:cs typeface="Ali_K_Sharif bold"/>
            </a:endParaRPr>
          </a:p>
        </p:txBody>
      </p:sp>
    </p:spTree>
    <p:extLst>
      <p:ext uri="{BB962C8B-B14F-4D97-AF65-F5344CB8AC3E}">
        <p14:creationId xmlns:p14="http://schemas.microsoft.com/office/powerpoint/2010/main" val="249441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lnSpcReduction="10000"/>
          </a:bodyPr>
          <a:lstStyle/>
          <a:p>
            <a:pPr marL="82296" indent="0" algn="r" rtl="1">
              <a:buNone/>
            </a:pPr>
            <a:r>
              <a:rPr lang="ar-SA" sz="2900" dirty="0">
                <a:latin typeface="Calibri"/>
                <a:ea typeface="Times New Roman"/>
                <a:cs typeface="Ali_K_Sharif bold"/>
              </a:rPr>
              <a:t>لة طرنطترين طريمانةكاني ئةم تيؤرة،بريتيية لة:</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1-</a:t>
            </a:r>
            <a:r>
              <a:rPr lang="ar-SA" sz="2900" dirty="0">
                <a:latin typeface="Calibri"/>
                <a:ea typeface="Times New Roman"/>
                <a:cs typeface="Ali_K_Sharif bold"/>
              </a:rPr>
              <a:t>بووني دوو ولآت و دوو كالآ.</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2-</a:t>
            </a:r>
            <a:r>
              <a:rPr lang="ar-SA" sz="2900" dirty="0">
                <a:latin typeface="Calibri"/>
                <a:ea typeface="Times New Roman"/>
                <a:cs typeface="Ali_K_Sharif bold"/>
              </a:rPr>
              <a:t>كار تاكة هؤكاري بةرهةمهيَنانة.</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3-</a:t>
            </a:r>
            <a:r>
              <a:rPr lang="ar-SA" sz="2900" dirty="0">
                <a:latin typeface="Calibri"/>
                <a:ea typeface="Times New Roman"/>
                <a:cs typeface="Ali_K_Sharif bold"/>
              </a:rPr>
              <a:t>ضةسثاوي ئاستي تةكنةلؤذي.</a:t>
            </a:r>
            <a:endParaRPr lang="ar-IQ"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4-</a:t>
            </a:r>
            <a:r>
              <a:rPr lang="ar-SA" sz="2900" dirty="0">
                <a:latin typeface="Calibri"/>
                <a:ea typeface="Times New Roman"/>
                <a:cs typeface="Ali_K_Sharif bold"/>
              </a:rPr>
              <a:t>ثةيرةو كردني سياسةتي ئازادي بازرطاني.</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5-</a:t>
            </a:r>
            <a:r>
              <a:rPr lang="ar-SA" sz="2900" dirty="0">
                <a:latin typeface="Calibri"/>
                <a:ea typeface="Times New Roman"/>
                <a:cs typeface="Ali_K_Sharif bold"/>
              </a:rPr>
              <a:t>ئاساني طواستنةوةي هؤيةكاني بةرهةمهيَنان لة ناوخؤ وطراني طواستنةوةي لة سةر ئاستي نيَودةولَةتي.</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6-</a:t>
            </a:r>
            <a:r>
              <a:rPr lang="ar-SA" sz="2900" dirty="0">
                <a:latin typeface="Calibri"/>
                <a:ea typeface="Times New Roman"/>
                <a:cs typeface="Ali_K_Sharif bold"/>
              </a:rPr>
              <a:t>بازارِي كيَبركيَي تةواو لة ئاراداية.</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7-</a:t>
            </a:r>
            <a:r>
              <a:rPr lang="ar-SA" sz="2900" dirty="0">
                <a:latin typeface="Calibri"/>
                <a:ea typeface="Times New Roman"/>
                <a:cs typeface="Ali_K_Sharif bold"/>
              </a:rPr>
              <a:t>ضةسثاوي تيَضووني طواستنةوةي نيَودةولَةتي، واتة كريَي طواستنةوة سفرة.</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8-</a:t>
            </a:r>
            <a:r>
              <a:rPr lang="ar-SA" sz="2900" dirty="0">
                <a:latin typeface="Calibri"/>
                <a:ea typeface="Times New Roman"/>
                <a:cs typeface="Ali_K_Sharif bold"/>
              </a:rPr>
              <a:t>قةبارة دةكةويَتة ذيَر كاريطةري ضةسثاوي بةرهةم هيَنانةوة.</a:t>
            </a:r>
            <a:endParaRPr lang="en-US" sz="2900" dirty="0">
              <a:latin typeface="Calibri"/>
              <a:ea typeface="Times New Roman"/>
              <a:cs typeface="Ali_K_Sharif bold"/>
            </a:endParaRPr>
          </a:p>
          <a:p>
            <a:pPr marL="82296" lvl="0" indent="0" algn="r" rtl="1">
              <a:buNone/>
            </a:pPr>
            <a:r>
              <a:rPr lang="ar-IQ" sz="2900" dirty="0">
                <a:latin typeface="Calibri"/>
                <a:ea typeface="Times New Roman"/>
                <a:cs typeface="Ali_K_Sharif bold"/>
              </a:rPr>
              <a:t>9-</a:t>
            </a:r>
            <a:r>
              <a:rPr lang="ar-SA" sz="2900" dirty="0">
                <a:latin typeface="Calibri"/>
                <a:ea typeface="Times New Roman"/>
                <a:cs typeface="Ali_K_Sharif bold"/>
              </a:rPr>
              <a:t>ئالَوطؤرِي لة سةر بنضينةي شت طؤرينةوةية.</a:t>
            </a:r>
            <a:endParaRPr lang="en-US" sz="2900" dirty="0">
              <a:latin typeface="Calibri"/>
              <a:ea typeface="Times New Roman"/>
              <a:cs typeface="Ali_K_Sharif bold"/>
            </a:endParaRPr>
          </a:p>
          <a:p>
            <a:pPr marL="82296" lvl="0" indent="0" algn="r" rtl="1">
              <a:buNone/>
            </a:pPr>
            <a:endParaRPr lang="en-US" sz="2900" dirty="0">
              <a:latin typeface="Calibri"/>
              <a:ea typeface="Times New Roman"/>
              <a:cs typeface="Ali_K_Sharif bold"/>
            </a:endParaRPr>
          </a:p>
          <a:p>
            <a:pPr marL="82296" indent="0">
              <a:buNone/>
            </a:pPr>
            <a:endParaRPr lang="en-US" dirty="0"/>
          </a:p>
        </p:txBody>
      </p:sp>
    </p:spTree>
    <p:extLst>
      <p:ext uri="{BB962C8B-B14F-4D97-AF65-F5344CB8AC3E}">
        <p14:creationId xmlns:p14="http://schemas.microsoft.com/office/powerpoint/2010/main" val="2620927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498080" cy="5867400"/>
          </a:xfrm>
        </p:spPr>
        <p:txBody>
          <a:bodyPr>
            <a:normAutofit/>
          </a:bodyPr>
          <a:lstStyle/>
          <a:p>
            <a:pPr marL="82296" indent="0" algn="r">
              <a:buNone/>
            </a:pPr>
            <a:endParaRPr lang="ar-IQ" sz="2500" dirty="0">
              <a:latin typeface="Calibri"/>
              <a:ea typeface="Times New Roman"/>
              <a:cs typeface="Ali_K_Sharif bold"/>
            </a:endParaRPr>
          </a:p>
          <a:p>
            <a:pPr marL="82296" indent="0" algn="r">
              <a:buNone/>
            </a:pPr>
            <a:r>
              <a:rPr lang="ar-SA" sz="2500" dirty="0">
                <a:latin typeface="Calibri"/>
                <a:ea typeface="Times New Roman"/>
                <a:cs typeface="Ali_K_Sharif bold"/>
              </a:rPr>
              <a:t>بةثيَى ئادةم </a:t>
            </a:r>
            <a:r>
              <a:rPr lang="ar-IQ" sz="2500" dirty="0">
                <a:latin typeface="Calibri"/>
                <a:ea typeface="Times New Roman"/>
                <a:cs typeface="Ali-A-Azzam" pitchFamily="2" charset="-78"/>
              </a:rPr>
              <a:t>سمث</a:t>
            </a:r>
            <a:r>
              <a:rPr lang="ar-IQ" sz="2500" dirty="0">
                <a:latin typeface="Calibri"/>
                <a:ea typeface="Times New Roman"/>
                <a:cs typeface="Ali_K_Sharif bold"/>
              </a:rPr>
              <a:t>  </a:t>
            </a:r>
            <a:r>
              <a:rPr lang="ar-SA" sz="2500" dirty="0">
                <a:latin typeface="Calibri"/>
                <a:ea typeface="Times New Roman"/>
                <a:cs typeface="Ali_K_Sharif bold"/>
              </a:rPr>
              <a:t> بنضينةى بازرطانى لة نيَوان ولآتان، بريتيية لة تيَضوونى رِةها، ئينجا ئةطةر هاتوو يةكيَك لة ولآتان زؤرترين توانستى هةبوو لة بةرهةمهيَنانى  يةكيَك لة كالآكان و لة بةرانبةر ئةمةشدا لة كالاَيةكى ديكة كةمترين توانستى هةبوو لة بةرهةمهيَنانى كالآى ديكة ، بة بةراورد بة ولآتانى تر، ليَرةدا هةردوو ولآت تايبةتمةندى وةردةطرن، كاتيَك هةردوو ولآت تايبةتمةندى وةردةطرن، كة تيَضوونى رِةهايان لة هةردوو كالآ هةية. زيادبوون لة بةرهةمهيَنانى هةردوو كالآ، بريتيية لة دةستكةوتى تايبةتمةندى لة بةرهةمهيَناندا، ئةو دوو دةستكةوتةش لة نيَوان هةردوو ولآت دابةش دةبيَت لة ميانةى بازرطانييدا.</a:t>
            </a:r>
            <a:endParaRPr lang="ar-IQ" sz="2500" dirty="0">
              <a:latin typeface="Calibri"/>
              <a:ea typeface="Times New Roman"/>
              <a:cs typeface="Ali_K_Sharif bold"/>
            </a:endParaRPr>
          </a:p>
          <a:p>
            <a:pPr marL="82296" indent="0" algn="r">
              <a:buNone/>
            </a:pPr>
            <a:endParaRPr lang="en-US" sz="2500" dirty="0">
              <a:latin typeface="Calibri"/>
              <a:ea typeface="Times New Roman"/>
              <a:cs typeface="Ali_K_Sharif bold"/>
            </a:endParaRPr>
          </a:p>
          <a:p>
            <a:pPr marL="82296" indent="0" algn="r">
              <a:buNone/>
            </a:pPr>
            <a:endParaRPr lang="en-US" dirty="0"/>
          </a:p>
        </p:txBody>
      </p:sp>
    </p:spTree>
    <p:extLst>
      <p:ext uri="{BB962C8B-B14F-4D97-AF65-F5344CB8AC3E}">
        <p14:creationId xmlns:p14="http://schemas.microsoft.com/office/powerpoint/2010/main" val="3274465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marL="82296" indent="0" algn="just" rtl="1">
              <a:buNone/>
            </a:pPr>
            <a:r>
              <a:rPr lang="ar-SA" sz="2500" dirty="0">
                <a:latin typeface="Calibri"/>
                <a:ea typeface="Times New Roman"/>
                <a:cs typeface="Ali_K_Sharif bold"/>
              </a:rPr>
              <a:t>ثيَش تايبةتمةندى و ثيَش ئةنجامدانى بازرطانى هةردوو ولآت، هةريةك لةم دوو ولآتة ناضارن هةردوو كالآ لة ناوخؤدا بةرهةم بهيَنن. طريمان هةريةك لةم ولآتانة نيوةى دةرامةتيان بؤ بةرهةمهيَنانى طةنم و نيوةى ديكةشيان بؤ بةرهةمهيَنانى لؤكة تةرخان دةكةن، بةم شيَوةى خوارةوة:</a:t>
            </a:r>
            <a:endParaRPr lang="en-US" sz="2500" dirty="0">
              <a:latin typeface="Calibri"/>
              <a:ea typeface="Times New Roman"/>
              <a:cs typeface="Ali_K_Sharif bold"/>
            </a:endParaRPr>
          </a:p>
          <a:p>
            <a:pPr marL="82296" indent="0" algn="just" rtl="1">
              <a:buNone/>
            </a:pPr>
            <a:r>
              <a:rPr lang="ar-SA" sz="2500" dirty="0">
                <a:solidFill>
                  <a:srgbClr val="00B0F0"/>
                </a:solidFill>
                <a:latin typeface="Calibri"/>
                <a:ea typeface="Times New Roman"/>
                <a:cs typeface="Ali_K_Sharif bold"/>
              </a:rPr>
              <a:t>ثيَش تايبةتمةندى</a:t>
            </a:r>
            <a:endParaRPr lang="en-US" sz="2500" dirty="0">
              <a:solidFill>
                <a:srgbClr val="00B0F0"/>
              </a:solidFill>
              <a:latin typeface="Calibri"/>
              <a:ea typeface="Times New Roman"/>
              <a:cs typeface="Ali_K_Sharif bold"/>
            </a:endParaRPr>
          </a:p>
          <a:p>
            <a:pPr marL="82296" indent="0" algn="just" rtl="1">
              <a:buNone/>
            </a:pPr>
            <a:endParaRPr lang="ar-IQ" sz="2900" dirty="0">
              <a:latin typeface="Calibri"/>
              <a:ea typeface="Times New Roman"/>
              <a:cs typeface="Ali_K_Sharif bold"/>
            </a:endParaRPr>
          </a:p>
        </p:txBody>
      </p:sp>
      <p:graphicFrame>
        <p:nvGraphicFramePr>
          <p:cNvPr id="4" name="Table 3"/>
          <p:cNvGraphicFramePr>
            <a:graphicFrameLocks noGrp="1"/>
          </p:cNvGraphicFramePr>
          <p:nvPr>
            <p:extLst>
              <p:ext uri="{D42A27DB-BD31-4B8C-83A1-F6EECF244321}">
                <p14:modId xmlns:p14="http://schemas.microsoft.com/office/powerpoint/2010/main" val="3625305189"/>
              </p:ext>
            </p:extLst>
          </p:nvPr>
        </p:nvGraphicFramePr>
        <p:xfrm>
          <a:off x="1219200" y="2667000"/>
          <a:ext cx="6857999" cy="3581400"/>
        </p:xfrm>
        <a:graphic>
          <a:graphicData uri="http://schemas.openxmlformats.org/drawingml/2006/table">
            <a:tbl>
              <a:tblPr rtl="1" firstRow="1" firstCol="1" lastRow="1" lastCol="1" bandRow="1" bandCol="1">
                <a:tableStyleId>{5C22544A-7EE6-4342-B048-85BDC9FD1C3A}</a:tableStyleId>
              </a:tblPr>
              <a:tblGrid>
                <a:gridCol w="2188975">
                  <a:extLst>
                    <a:ext uri="{9D8B030D-6E8A-4147-A177-3AD203B41FA5}">
                      <a16:colId xmlns:a16="http://schemas.microsoft.com/office/drawing/2014/main" val="3705139199"/>
                    </a:ext>
                  </a:extLst>
                </a:gridCol>
                <a:gridCol w="2334512">
                  <a:extLst>
                    <a:ext uri="{9D8B030D-6E8A-4147-A177-3AD203B41FA5}">
                      <a16:colId xmlns:a16="http://schemas.microsoft.com/office/drawing/2014/main" val="2723248469"/>
                    </a:ext>
                  </a:extLst>
                </a:gridCol>
                <a:gridCol w="2334512">
                  <a:extLst>
                    <a:ext uri="{9D8B030D-6E8A-4147-A177-3AD203B41FA5}">
                      <a16:colId xmlns:a16="http://schemas.microsoft.com/office/drawing/2014/main" val="2861912178"/>
                    </a:ext>
                  </a:extLst>
                </a:gridCol>
              </a:tblGrid>
              <a:tr h="2310054">
                <a:tc>
                  <a:txBody>
                    <a:bodyPr/>
                    <a:lstStyle/>
                    <a:p>
                      <a:pPr marL="0" marR="0" indent="182880" algn="ctr" rtl="1">
                        <a:spcBef>
                          <a:spcPts val="0"/>
                        </a:spcBef>
                        <a:spcAft>
                          <a:spcPts val="0"/>
                        </a:spcAft>
                      </a:pPr>
                      <a:r>
                        <a:rPr kumimoji="0" lang="ar-SA" sz="2500" b="1" kern="1200" dirty="0">
                          <a:solidFill>
                            <a:schemeClr val="tx1"/>
                          </a:solidFill>
                          <a:latin typeface="Calibri"/>
                          <a:ea typeface="Times New Roman"/>
                          <a:cs typeface="Ali_K_Sharif bold"/>
                        </a:rPr>
                        <a:t>ولَات</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ctr" rtl="1">
                        <a:spcBef>
                          <a:spcPts val="0"/>
                        </a:spcBef>
                        <a:spcAft>
                          <a:spcPts val="0"/>
                        </a:spcAft>
                      </a:pPr>
                      <a:r>
                        <a:rPr kumimoji="0" lang="ar-SA" sz="2500" b="1" kern="1200" dirty="0">
                          <a:solidFill>
                            <a:schemeClr val="tx1"/>
                          </a:solidFill>
                          <a:latin typeface="Calibri"/>
                          <a:ea typeface="Times New Roman"/>
                          <a:cs typeface="Ali_K_Sharif bold"/>
                        </a:rPr>
                        <a:t>طةنم</a:t>
                      </a:r>
                      <a:endParaRPr kumimoji="0" lang="en-US" sz="2500" b="1" kern="1200" dirty="0">
                        <a:solidFill>
                          <a:schemeClr val="tx1"/>
                        </a:solidFill>
                        <a:latin typeface="Calibri"/>
                        <a:ea typeface="Times New Roman"/>
                        <a:cs typeface="Ali_K_Sharif bold"/>
                      </a:endParaRPr>
                    </a:p>
                    <a:p>
                      <a:pPr marL="0" marR="0" indent="182880" algn="ctr" rtl="1">
                        <a:spcBef>
                          <a:spcPts val="0"/>
                        </a:spcBef>
                        <a:spcAft>
                          <a:spcPts val="0"/>
                        </a:spcAft>
                      </a:pPr>
                      <a:r>
                        <a:rPr kumimoji="0" lang="ar-SA" sz="2500" b="1" kern="1200" dirty="0">
                          <a:solidFill>
                            <a:schemeClr val="tx1"/>
                          </a:solidFill>
                          <a:latin typeface="Calibri"/>
                          <a:ea typeface="Times New Roman"/>
                          <a:cs typeface="Ali_K_Sharif bold"/>
                        </a:rPr>
                        <a:t>(تةن/كاتذميَرى كار/ كات)</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ctr" rtl="1">
                        <a:spcBef>
                          <a:spcPts val="0"/>
                        </a:spcBef>
                        <a:spcAft>
                          <a:spcPts val="0"/>
                        </a:spcAft>
                      </a:pPr>
                      <a:r>
                        <a:rPr kumimoji="0" lang="ar-SA" sz="2500" kern="1200" dirty="0">
                          <a:solidFill>
                            <a:schemeClr val="tx1"/>
                          </a:solidFill>
                          <a:latin typeface="Calibri"/>
                          <a:ea typeface="Times New Roman"/>
                          <a:cs typeface="Ali_K_Sharif bold"/>
                        </a:rPr>
                        <a:t>لؤكة</a:t>
                      </a:r>
                      <a:endParaRPr kumimoji="0" lang="en-US" sz="2500" kern="1200" dirty="0">
                        <a:solidFill>
                          <a:schemeClr val="tx1"/>
                        </a:solidFill>
                        <a:latin typeface="Calibri"/>
                        <a:ea typeface="Times New Roman"/>
                        <a:cs typeface="Ali_K_Sharif bold"/>
                      </a:endParaRPr>
                    </a:p>
                    <a:p>
                      <a:pPr marL="0" marR="0" indent="182880" algn="ctr" rtl="1">
                        <a:spcBef>
                          <a:spcPts val="0"/>
                        </a:spcBef>
                        <a:spcAft>
                          <a:spcPts val="0"/>
                        </a:spcAft>
                      </a:pPr>
                      <a:r>
                        <a:rPr kumimoji="0" lang="ar-SA" sz="2500" kern="1200" dirty="0">
                          <a:solidFill>
                            <a:schemeClr val="tx1"/>
                          </a:solidFill>
                          <a:latin typeface="Calibri"/>
                          <a:ea typeface="Times New Roman"/>
                          <a:cs typeface="Ali_K_Sharif bold"/>
                        </a:rPr>
                        <a:t>(تةن/ كاتذميَرى كار/ كات)</a:t>
                      </a:r>
                      <a:endParaRPr kumimoji="0" lang="en-US" sz="2500"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779878300"/>
                  </a:ext>
                </a:extLst>
              </a:tr>
              <a:tr h="423782">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(أ)</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100</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kern="1200">
                          <a:solidFill>
                            <a:schemeClr val="tx1"/>
                          </a:solidFill>
                          <a:latin typeface="Calibri"/>
                          <a:ea typeface="Times New Roman"/>
                          <a:cs typeface="Ali_K_Sharif bold"/>
                        </a:rPr>
                        <a:t>50</a:t>
                      </a:r>
                      <a:endParaRPr kumimoji="0" lang="en-US" sz="2500"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998148390"/>
                  </a:ext>
                </a:extLst>
              </a:tr>
              <a:tr h="423782">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(ب)</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50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kern="1200">
                          <a:solidFill>
                            <a:schemeClr val="tx1"/>
                          </a:solidFill>
                          <a:latin typeface="Calibri"/>
                          <a:ea typeface="Times New Roman"/>
                          <a:cs typeface="Ali_K_Sharif bold"/>
                        </a:rPr>
                        <a:t>100</a:t>
                      </a:r>
                      <a:endParaRPr kumimoji="0" lang="en-US" sz="2500"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295052026"/>
                  </a:ext>
                </a:extLst>
              </a:tr>
              <a:tr h="423782">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سةرجةم</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150</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kern="1200" dirty="0">
                          <a:solidFill>
                            <a:schemeClr val="tx1"/>
                          </a:solidFill>
                          <a:latin typeface="Calibri"/>
                          <a:ea typeface="Times New Roman"/>
                          <a:cs typeface="Ali_K_Sharif bold"/>
                        </a:rPr>
                        <a:t>150</a:t>
                      </a:r>
                      <a:endParaRPr kumimoji="0" lang="en-US" sz="2500"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952872336"/>
                  </a:ext>
                </a:extLst>
              </a:tr>
            </a:tbl>
          </a:graphicData>
        </a:graphic>
      </p:graphicFrame>
    </p:spTree>
    <p:extLst>
      <p:ext uri="{BB962C8B-B14F-4D97-AF65-F5344CB8AC3E}">
        <p14:creationId xmlns:p14="http://schemas.microsoft.com/office/powerpoint/2010/main" val="3678715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pPr marL="82296" indent="0" algn="r" rtl="1">
              <a:buNone/>
            </a:pPr>
            <a:r>
              <a:rPr lang="ar-SA" sz="2500" dirty="0">
                <a:latin typeface="Calibri"/>
                <a:ea typeface="Times New Roman"/>
                <a:cs typeface="Ali_K_Sharif bold"/>
              </a:rPr>
              <a:t>لةم نموونةى سةرةوة، كة لة دوو ولآت و دوو كالآ ثيَك هاتووة، سةرنجى ئةوة دةدريَت كة بةرهةمى هةمووةكى يةكسانة بة (150) يةكة لة طةنم و (150) يةكةلة لؤكة.</a:t>
            </a:r>
            <a:endParaRPr lang="en-US" sz="2500" dirty="0">
              <a:latin typeface="Calibri"/>
              <a:ea typeface="Times New Roman"/>
              <a:cs typeface="Ali_K_Sharif bold"/>
            </a:endParaRPr>
          </a:p>
          <a:p>
            <a:pPr marL="82296" indent="0" algn="r" rtl="1">
              <a:buNone/>
            </a:pPr>
            <a:r>
              <a:rPr lang="ar-SA" sz="2500" dirty="0">
                <a:latin typeface="Calibri"/>
                <a:ea typeface="Times New Roman"/>
                <a:cs typeface="Ali_K_Sharif bold"/>
              </a:rPr>
              <a:t>بةلآم دواى تايبةتمةندى هةر ولآتيَك لة كالآيةك كة تيَضوونى رِةهاى هةبيَت، كة طةنمة سةبارةت بة ولآتى (أ) و لؤكةش سةبارةت بة ولآتى (ب)، ئةمةش دةبيَتة هؤى زيادبوونى برِى بةرهةمهيَنانى هةمووةكى، و بةم شيَوةى خوارةوة:-</a:t>
            </a:r>
            <a:endParaRPr lang="en-US" sz="2500" dirty="0">
              <a:latin typeface="Calibri"/>
              <a:ea typeface="Times New Roman"/>
              <a:cs typeface="Ali_K_Sharif bold"/>
            </a:endParaRPr>
          </a:p>
          <a:p>
            <a:pPr marL="82296" indent="0" algn="r">
              <a:buNone/>
            </a:pPr>
            <a:r>
              <a:rPr lang="ar-SA" sz="2500" dirty="0">
                <a:solidFill>
                  <a:srgbClr val="00B0F0"/>
                </a:solidFill>
                <a:latin typeface="Calibri"/>
                <a:ea typeface="Times New Roman"/>
                <a:cs typeface="Ali_K_Sharif bold"/>
              </a:rPr>
              <a:t>دواى تايبةتمةندى</a:t>
            </a:r>
            <a:endParaRPr lang="en-US" sz="2500" dirty="0">
              <a:solidFill>
                <a:srgbClr val="00B0F0"/>
              </a:solidFill>
              <a:latin typeface="Calibri"/>
              <a:ea typeface="Times New Roman"/>
              <a:cs typeface="Ali_K_Sharif bold"/>
            </a:endParaRPr>
          </a:p>
        </p:txBody>
      </p:sp>
      <p:graphicFrame>
        <p:nvGraphicFramePr>
          <p:cNvPr id="8" name="Table 7"/>
          <p:cNvGraphicFramePr>
            <a:graphicFrameLocks noGrp="1"/>
          </p:cNvGraphicFramePr>
          <p:nvPr>
            <p:extLst>
              <p:ext uri="{D42A27DB-BD31-4B8C-83A1-F6EECF244321}">
                <p14:modId xmlns:p14="http://schemas.microsoft.com/office/powerpoint/2010/main" val="3757078872"/>
              </p:ext>
            </p:extLst>
          </p:nvPr>
        </p:nvGraphicFramePr>
        <p:xfrm>
          <a:off x="2286000" y="3657600"/>
          <a:ext cx="6172200" cy="2362200"/>
        </p:xfrm>
        <a:graphic>
          <a:graphicData uri="http://schemas.openxmlformats.org/drawingml/2006/table">
            <a:tbl>
              <a:tblPr rtl="1" firstRow="1" firstCol="1" lastRow="1" lastCol="1" bandRow="1" bandCol="1">
                <a:tableStyleId>{5C22544A-7EE6-4342-B048-85BDC9FD1C3A}</a:tableStyleId>
              </a:tblPr>
              <a:tblGrid>
                <a:gridCol w="1811551">
                  <a:extLst>
                    <a:ext uri="{9D8B030D-6E8A-4147-A177-3AD203B41FA5}">
                      <a16:colId xmlns:a16="http://schemas.microsoft.com/office/drawing/2014/main" val="7361785"/>
                    </a:ext>
                  </a:extLst>
                </a:gridCol>
                <a:gridCol w="2223205">
                  <a:extLst>
                    <a:ext uri="{9D8B030D-6E8A-4147-A177-3AD203B41FA5}">
                      <a16:colId xmlns:a16="http://schemas.microsoft.com/office/drawing/2014/main" val="4120995869"/>
                    </a:ext>
                  </a:extLst>
                </a:gridCol>
                <a:gridCol w="2137444">
                  <a:extLst>
                    <a:ext uri="{9D8B030D-6E8A-4147-A177-3AD203B41FA5}">
                      <a16:colId xmlns:a16="http://schemas.microsoft.com/office/drawing/2014/main" val="1442377999"/>
                    </a:ext>
                  </a:extLst>
                </a:gridCol>
              </a:tblGrid>
              <a:tr h="5905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ولَات</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طةنم</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لؤكة</a:t>
                      </a:r>
                      <a:endParaRPr kumimoji="0" lang="en-US" sz="2500" b="1"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193995903"/>
                  </a:ext>
                </a:extLst>
              </a:tr>
              <a:tr h="590550">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  (أ)</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200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a:t>
                      </a:r>
                      <a:endParaRPr kumimoji="0" lang="en-US" sz="2500" b="1"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329524663"/>
                  </a:ext>
                </a:extLst>
              </a:tr>
              <a:tr h="5905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(ب)</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200</a:t>
                      </a:r>
                      <a:endParaRPr kumimoji="0" lang="en-US" sz="2500" b="1"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068601303"/>
                  </a:ext>
                </a:extLst>
              </a:tr>
              <a:tr h="5905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سةرجةم</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200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200</a:t>
                      </a:r>
                      <a:endParaRPr kumimoji="0" lang="en-US" sz="2500" b="1"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551369318"/>
                  </a:ext>
                </a:extLst>
              </a:tr>
            </a:tbl>
          </a:graphicData>
        </a:graphic>
      </p:graphicFrame>
    </p:spTree>
    <p:extLst>
      <p:ext uri="{BB962C8B-B14F-4D97-AF65-F5344CB8AC3E}">
        <p14:creationId xmlns:p14="http://schemas.microsoft.com/office/powerpoint/2010/main" val="4003429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pPr marL="82296" indent="0" algn="r" rtl="1">
              <a:buNone/>
            </a:pPr>
            <a:r>
              <a:rPr lang="ar-SA" sz="2500" dirty="0">
                <a:latin typeface="Calibri"/>
                <a:ea typeface="Times New Roman"/>
                <a:cs typeface="Ali_K_Sharif bold"/>
              </a:rPr>
              <a:t>بةم شيَوةيةش دةبينين بةرهةمى هةمووةكى لة دواى تايبةتمةندى بؤ (200) يةكة بةرزبؤتةوة، كة لة ثيَش تايبةتمةندى (150) يةكة بوو.</a:t>
            </a:r>
            <a:endParaRPr lang="en-US" sz="2500" dirty="0">
              <a:latin typeface="Calibri"/>
              <a:ea typeface="Times New Roman"/>
              <a:cs typeface="Ali_K_Sharif bold"/>
            </a:endParaRPr>
          </a:p>
          <a:p>
            <a:pPr marL="82296" indent="0" algn="r" rtl="1">
              <a:buNone/>
            </a:pPr>
            <a:r>
              <a:rPr lang="ar-SA" sz="2500" dirty="0">
                <a:latin typeface="Calibri"/>
                <a:ea typeface="Times New Roman"/>
                <a:cs typeface="Ali_K_Sharif bold"/>
              </a:rPr>
              <a:t>ئةطةر هاتوو ئالَوطؤرِي لة نيَوان هةردوو ولآت ئةنجامدرا، بة تيَكرِايى يةكةى طةنم بةرانبةر بة يةكةيةكى لؤكة، واتة ولآتى (أ) (100) دانة لة لؤكة بة (100) دانة لة طةنم لةطةلَ ولآتى (ب) دةطؤرِيَتةوة. بة ثشت بةستن بةمانة ئاسانة رِاظةى هؤكارى ئةنجامدانى بازرطانى نيَودةولَةتى بكريَت. </a:t>
            </a:r>
            <a:endParaRPr lang="en-US" sz="2500" dirty="0">
              <a:latin typeface="Calibri"/>
              <a:ea typeface="Times New Roman"/>
              <a:cs typeface="Ali_K_Sharif bold"/>
            </a:endParaRPr>
          </a:p>
          <a:p>
            <a:pPr marL="82296" indent="0" algn="r">
              <a:buNone/>
            </a:pPr>
            <a:r>
              <a:rPr lang="ar-SA" sz="2500" dirty="0">
                <a:latin typeface="Calibri"/>
                <a:ea typeface="Times New Roman"/>
                <a:cs typeface="Ali_K_Sharif bold"/>
              </a:rPr>
              <a:t>دواي ئةنجامداني ئالَوطؤرِي بازرطاني:</a:t>
            </a:r>
            <a:endParaRPr lang="ar-IQ" sz="2500" dirty="0">
              <a:latin typeface="Calibri"/>
              <a:ea typeface="Times New Roman"/>
              <a:cs typeface="Ali_K_Sharif bold"/>
            </a:endParaRPr>
          </a:p>
          <a:p>
            <a:pPr marL="82296" indent="0" algn="r">
              <a:buNone/>
            </a:pPr>
            <a:endParaRPr lang="en-US" sz="2500" dirty="0">
              <a:latin typeface="Calibri"/>
              <a:ea typeface="Times New Roman"/>
              <a:cs typeface="Ali_K_Sharif bold"/>
            </a:endParaRPr>
          </a:p>
          <a:p>
            <a:pPr marL="82296" indent="0" algn="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97076832"/>
              </p:ext>
            </p:extLst>
          </p:nvPr>
        </p:nvGraphicFramePr>
        <p:xfrm>
          <a:off x="2057400" y="3581400"/>
          <a:ext cx="4612640" cy="1905000"/>
        </p:xfrm>
        <a:graphic>
          <a:graphicData uri="http://schemas.openxmlformats.org/drawingml/2006/table">
            <a:tbl>
              <a:tblPr rtl="1" firstRow="1" firstCol="1" lastRow="1" lastCol="1" bandRow="1" bandCol="1">
                <a:tableStyleId>{5C22544A-7EE6-4342-B048-85BDC9FD1C3A}</a:tableStyleId>
              </a:tblPr>
              <a:tblGrid>
                <a:gridCol w="1353817">
                  <a:extLst>
                    <a:ext uri="{9D8B030D-6E8A-4147-A177-3AD203B41FA5}">
                      <a16:colId xmlns:a16="http://schemas.microsoft.com/office/drawing/2014/main" val="4263425864"/>
                    </a:ext>
                  </a:extLst>
                </a:gridCol>
                <a:gridCol w="1661457">
                  <a:extLst>
                    <a:ext uri="{9D8B030D-6E8A-4147-A177-3AD203B41FA5}">
                      <a16:colId xmlns:a16="http://schemas.microsoft.com/office/drawing/2014/main" val="975467347"/>
                    </a:ext>
                  </a:extLst>
                </a:gridCol>
                <a:gridCol w="1597366">
                  <a:extLst>
                    <a:ext uri="{9D8B030D-6E8A-4147-A177-3AD203B41FA5}">
                      <a16:colId xmlns:a16="http://schemas.microsoft.com/office/drawing/2014/main" val="2423481803"/>
                    </a:ext>
                  </a:extLst>
                </a:gridCol>
              </a:tblGrid>
              <a:tr h="4762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ولَات</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طةنم</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لؤكة</a:t>
                      </a:r>
                      <a:endParaRPr kumimoji="0" lang="en-US" sz="2500" b="1"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3773712398"/>
                  </a:ext>
                </a:extLst>
              </a:tr>
              <a:tr h="4762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(أ)</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150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50</a:t>
                      </a:r>
                      <a:endParaRPr kumimoji="0" lang="en-US" sz="2500" b="1"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735932900"/>
                  </a:ext>
                </a:extLst>
              </a:tr>
              <a:tr h="4762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(ب)</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50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150</a:t>
                      </a:r>
                      <a:endParaRPr kumimoji="0" lang="en-US" sz="2500" b="1"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54391695"/>
                  </a:ext>
                </a:extLst>
              </a:tr>
              <a:tr h="47625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سةرجةم</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200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200</a:t>
                      </a:r>
                      <a:endParaRPr kumimoji="0" lang="en-US" sz="2500" b="1"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272265917"/>
                  </a:ext>
                </a:extLst>
              </a:tr>
            </a:tbl>
          </a:graphicData>
        </a:graphic>
      </p:graphicFrame>
    </p:spTree>
    <p:extLst>
      <p:ext uri="{BB962C8B-B14F-4D97-AF65-F5344CB8AC3E}">
        <p14:creationId xmlns:p14="http://schemas.microsoft.com/office/powerpoint/2010/main" val="214989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lvl="0" indent="182880" algn="ctr" rtl="1">
              <a:spcBef>
                <a:spcPts val="0"/>
              </a:spcBef>
            </a:pPr>
            <a:r>
              <a:rPr lang="ar-SA" sz="2500" dirty="0">
                <a:solidFill>
                  <a:prstClr val="black"/>
                </a:solidFill>
                <a:effectLst/>
                <a:latin typeface="Calibri"/>
                <a:ea typeface="Times New Roman"/>
                <a:cs typeface="Ali_K_Sulaimania"/>
              </a:rPr>
              <a:t>يةكةم: ثةيوةنديية ئابووريية نيَودةولَةتييةكان ضيية؟</a:t>
            </a:r>
            <a:br>
              <a:rPr lang="en-US" sz="1900" dirty="0">
                <a:solidFill>
                  <a:prstClr val="black"/>
                </a:solidFill>
                <a:effectLst/>
                <a:latin typeface="Times New Roman"/>
                <a:ea typeface="Times New Roman"/>
                <a:cs typeface="+mn-cs"/>
              </a:rPr>
            </a:br>
            <a:endParaRPr lang="en-US" dirty="0"/>
          </a:p>
        </p:txBody>
      </p:sp>
      <p:sp>
        <p:nvSpPr>
          <p:cNvPr id="3" name="Content Placeholder 2"/>
          <p:cNvSpPr>
            <a:spLocks noGrp="1"/>
          </p:cNvSpPr>
          <p:nvPr>
            <p:ph idx="1"/>
          </p:nvPr>
        </p:nvSpPr>
        <p:spPr>
          <a:xfrm>
            <a:off x="1066800" y="838200"/>
            <a:ext cx="7866888" cy="5410200"/>
          </a:xfrm>
        </p:spPr>
        <p:txBody>
          <a:bodyPr>
            <a:normAutofit/>
          </a:bodyPr>
          <a:lstStyle/>
          <a:p>
            <a:pPr marL="0" marR="0" indent="182880" algn="just" rtl="1">
              <a:spcBef>
                <a:spcPts val="0"/>
              </a:spcBef>
              <a:spcAft>
                <a:spcPts val="0"/>
              </a:spcAft>
            </a:pPr>
            <a:r>
              <a:rPr lang="ar-SA" dirty="0">
                <a:latin typeface="Calibri"/>
                <a:ea typeface="Times New Roman"/>
                <a:cs typeface="Ali_K_Sharif bold"/>
              </a:rPr>
              <a:t>ئابوورى نيَودةولَةتى</a:t>
            </a:r>
            <a:r>
              <a:rPr lang="ar-IQ" dirty="0">
                <a:latin typeface="Calibri"/>
                <a:ea typeface="Times New Roman"/>
                <a:cs typeface="Ali_K_Sharif bold"/>
              </a:rPr>
              <a:t>: </a:t>
            </a:r>
            <a:r>
              <a:rPr lang="ar-SA" dirty="0">
                <a:latin typeface="Calibri"/>
                <a:ea typeface="Times New Roman"/>
                <a:cs typeface="Ali_K_Sharif bold"/>
              </a:rPr>
              <a:t>لة ليَكؤلَينةوةى هةموو لايةنةكانى ضالاكى ئابوورى ثيَك ديَت، كة لة دةرةوةى سنوورى سياسى ئةنجام دةدريَت. كة دةتوانريَت لةم خالَانةى خوارةوة كؤبكريَتةوة:</a:t>
            </a:r>
            <a:endParaRPr lang="ar-IQ" dirty="0">
              <a:latin typeface="Calibri"/>
              <a:ea typeface="Times New Roman"/>
              <a:cs typeface="Ali_K_Sharif bold"/>
            </a:endParaRPr>
          </a:p>
          <a:p>
            <a:pPr marL="342900" marR="0" lvl="0" indent="-342900" algn="just" rtl="1">
              <a:spcBef>
                <a:spcPts val="0"/>
              </a:spcBef>
              <a:spcAft>
                <a:spcPts val="0"/>
              </a:spcAft>
              <a:buFont typeface="+mj-lt"/>
              <a:buAutoNum type="arabicPeriod"/>
            </a:pPr>
            <a:r>
              <a:rPr lang="ar-SA" dirty="0">
                <a:latin typeface="Calibri"/>
                <a:ea typeface="Times New Roman"/>
                <a:cs typeface="Ali_K_Sharif bold"/>
              </a:rPr>
              <a:t>ئالَوطؤرِي كالاَ و خزمةتطوزارى نيَودةولَةتى. </a:t>
            </a:r>
            <a:endParaRPr lang="en-US" dirty="0">
              <a:latin typeface="Calibri"/>
              <a:ea typeface="Times New Roman"/>
              <a:cs typeface="Ali_K_Sharif bold"/>
            </a:endParaRPr>
          </a:p>
          <a:p>
            <a:pPr marL="342900" marR="0" lvl="0" indent="-342900" algn="just" rtl="1">
              <a:spcBef>
                <a:spcPts val="0"/>
              </a:spcBef>
              <a:spcAft>
                <a:spcPts val="0"/>
              </a:spcAft>
              <a:buFont typeface="+mj-lt"/>
              <a:buAutoNum type="arabicPeriod"/>
            </a:pPr>
            <a:r>
              <a:rPr lang="ar-SA" dirty="0">
                <a:latin typeface="Calibri"/>
                <a:ea typeface="Times New Roman"/>
                <a:cs typeface="Ali_K_Sharif bold"/>
              </a:rPr>
              <a:t>جولَةى سةرمايةيى نيَودةولَةتى.</a:t>
            </a:r>
            <a:endParaRPr lang="en-US" dirty="0">
              <a:latin typeface="Calibri"/>
              <a:ea typeface="Times New Roman"/>
              <a:cs typeface="Ali_K_Sharif bold"/>
            </a:endParaRPr>
          </a:p>
          <a:p>
            <a:pPr marL="342900" marR="0" lvl="0" indent="-342900" algn="just" rtl="1">
              <a:spcBef>
                <a:spcPts val="0"/>
              </a:spcBef>
              <a:spcAft>
                <a:spcPts val="0"/>
              </a:spcAft>
              <a:buFont typeface="+mj-lt"/>
              <a:buAutoNum type="arabicPeriod"/>
            </a:pPr>
            <a:r>
              <a:rPr lang="ar-SA" dirty="0">
                <a:latin typeface="Calibri"/>
                <a:ea typeface="Times New Roman"/>
                <a:cs typeface="Ali_K_Sharif bold"/>
              </a:rPr>
              <a:t>طواستنةوةى كريَكار لة سةر ئاستي نيَودةولَةتى (كؤضكردنى نيَودةولَةتى بؤ كةسةكان).</a:t>
            </a:r>
            <a:endParaRPr lang="en-US" dirty="0">
              <a:latin typeface="Calibri"/>
              <a:ea typeface="Times New Roman"/>
              <a:cs typeface="Ali_K_Sharif bold"/>
            </a:endParaRPr>
          </a:p>
          <a:p>
            <a:pPr marL="0" marR="0" indent="182880" algn="just" rtl="1">
              <a:spcBef>
                <a:spcPts val="0"/>
              </a:spcBef>
              <a:spcAft>
                <a:spcPts val="0"/>
              </a:spcAft>
            </a:pPr>
            <a:endParaRPr lang="en-US" sz="2400" dirty="0">
              <a:latin typeface="Times New Roman"/>
              <a:ea typeface="Times New Roman"/>
            </a:endParaRPr>
          </a:p>
          <a:p>
            <a:endParaRPr lang="en-US" dirty="0"/>
          </a:p>
        </p:txBody>
      </p:sp>
    </p:spTree>
    <p:extLst>
      <p:ext uri="{BB962C8B-B14F-4D97-AF65-F5344CB8AC3E}">
        <p14:creationId xmlns:p14="http://schemas.microsoft.com/office/powerpoint/2010/main" val="22612612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498080" cy="5791200"/>
          </a:xfrm>
        </p:spPr>
        <p:txBody>
          <a:bodyPr>
            <a:normAutofit fontScale="92500" lnSpcReduction="10000"/>
          </a:bodyPr>
          <a:lstStyle/>
          <a:p>
            <a:pPr marL="82296" indent="0" algn="r" rtl="1">
              <a:buNone/>
            </a:pPr>
            <a:r>
              <a:rPr lang="ar-SA" sz="2700" dirty="0">
                <a:latin typeface="Calibri"/>
                <a:ea typeface="Times New Roman"/>
                <a:cs typeface="Ali_K_Sharif bold"/>
              </a:rPr>
              <a:t>دةستكةوتي ولآتي (ا):150-100=50</a:t>
            </a:r>
            <a:endParaRPr lang="en-US" sz="2700" dirty="0">
              <a:latin typeface="Calibri"/>
              <a:ea typeface="Times New Roman"/>
              <a:cs typeface="Ali_K_Sharif bold"/>
            </a:endParaRPr>
          </a:p>
          <a:p>
            <a:pPr marL="82296" indent="0" algn="r" rtl="1">
              <a:buNone/>
            </a:pPr>
            <a:r>
              <a:rPr lang="ar-SA" sz="2700" dirty="0">
                <a:latin typeface="Calibri"/>
                <a:ea typeface="Times New Roman"/>
                <a:cs typeface="Ali_K_Sharif bold"/>
              </a:rPr>
              <a:t>دةستكةوتي ولآتي(ب):150-100=50</a:t>
            </a:r>
            <a:endParaRPr lang="en-US" sz="2700" dirty="0">
              <a:latin typeface="Calibri"/>
              <a:ea typeface="Times New Roman"/>
              <a:cs typeface="Ali_K_Sharif bold"/>
            </a:endParaRPr>
          </a:p>
          <a:p>
            <a:pPr marL="82296" indent="0" algn="r" rtl="1">
              <a:buNone/>
            </a:pPr>
            <a:r>
              <a:rPr lang="ar-SA" sz="2700" dirty="0">
                <a:latin typeface="Calibri"/>
                <a:ea typeface="Times New Roman"/>
                <a:cs typeface="Ali_K_Sharif bold"/>
              </a:rPr>
              <a:t>بةم شيَوةية ئادةم </a:t>
            </a:r>
            <a:r>
              <a:rPr lang="ar-IQ" sz="2800" dirty="0">
                <a:latin typeface="Calibri"/>
                <a:ea typeface="Times New Roman"/>
                <a:cs typeface="Ali-A-Azzam" pitchFamily="2" charset="-78"/>
              </a:rPr>
              <a:t>سمث</a:t>
            </a:r>
            <a:r>
              <a:rPr lang="ar-IQ" sz="2700" dirty="0">
                <a:latin typeface="Calibri"/>
                <a:ea typeface="Times New Roman"/>
                <a:cs typeface="Ali_K_Sharif bold"/>
              </a:rPr>
              <a:t> </a:t>
            </a:r>
            <a:r>
              <a:rPr lang="ar-SA" sz="2700" dirty="0">
                <a:latin typeface="Calibri"/>
                <a:ea typeface="Times New Roman"/>
                <a:cs typeface="Ali_K_Sharif bold"/>
              </a:rPr>
              <a:t> واى دةبينيَت، كة هةموو ولآتان ئةطةر ئازاد بيَت لة بازرطانى دةتوانن دةستكةوت بة دةست بهيَنن.</a:t>
            </a:r>
            <a:endParaRPr lang="en-US" sz="2700" dirty="0">
              <a:latin typeface="Calibri"/>
              <a:ea typeface="Times New Roman"/>
              <a:cs typeface="Ali_K_Sharif bold"/>
            </a:endParaRPr>
          </a:p>
          <a:p>
            <a:pPr marL="82296" indent="0" algn="r" rtl="1">
              <a:buNone/>
            </a:pPr>
            <a:r>
              <a:rPr lang="ar-SA" sz="2700" dirty="0">
                <a:latin typeface="Calibri"/>
                <a:ea typeface="Times New Roman"/>
                <a:cs typeface="Ali_K_Sharif bold"/>
              </a:rPr>
              <a:t>بؤية داواى سياسةتى ئازادى  بازرطانى كردووة و ثيَويستة حكومةت دةست لة ضالاكى ئابوورى وةرنةدات، ضونكة ئازادى بازرطانى وادةكات سوود لة دةرامةتةكانى جيهان بة شيَوةى توانست وةربطيريَت، ئةمةش دةبيَتة هؤى زيادبوونى خؤشطوزةرانى لة جيهان، لةم ئازادى بازرطانييةش تةنيا ثيشةسازيية طرنطةكانى تايبةت بة بةرطرى نةتةوةيى جياكرايةوة.</a:t>
            </a:r>
            <a:endParaRPr lang="ar-IQ" sz="2700" dirty="0">
              <a:latin typeface="Calibri"/>
              <a:ea typeface="Times New Roman"/>
              <a:cs typeface="Ali_K_Sharif bold"/>
            </a:endParaRPr>
          </a:p>
          <a:p>
            <a:pPr marL="82296" lvl="0" indent="0" algn="r" rtl="1">
              <a:buNone/>
            </a:pPr>
            <a:r>
              <a:rPr lang="ar-SA" sz="2700" dirty="0">
                <a:solidFill>
                  <a:srgbClr val="FF0000"/>
                </a:solidFill>
                <a:latin typeface="Calibri"/>
                <a:ea typeface="Times New Roman"/>
                <a:cs typeface="Ali_K_Sharif bold"/>
              </a:rPr>
              <a:t>تيؤري تيَضووني رِةها نةيتواني وةلَامي ئةم ثرسيارةي خوارةوة بدةرةوة: ضارةنووسى ئةو ولآتة ضى دةبيَت، كة </a:t>
            </a:r>
            <a:r>
              <a:rPr lang="ar-SA" sz="2700" dirty="0">
                <a:latin typeface="Calibri"/>
                <a:ea typeface="Times New Roman"/>
                <a:cs typeface="Ali_K_Sharif bold"/>
              </a:rPr>
              <a:t>تيَضوونى</a:t>
            </a:r>
            <a:r>
              <a:rPr lang="ar-SA" sz="2700" dirty="0">
                <a:solidFill>
                  <a:srgbClr val="FF0000"/>
                </a:solidFill>
                <a:latin typeface="Calibri"/>
                <a:ea typeface="Times New Roman"/>
                <a:cs typeface="Ali_K_Sharif bold"/>
              </a:rPr>
              <a:t> رِةهاى لة هيض كالآيةك نةبيَت؟. ئايا لةسةرى ثيَويستة نةهيَتة نيَو بازرطاني نيَودةولَةتى و لة دوورة ثةريَزى بذى؟</a:t>
            </a:r>
            <a:endParaRPr lang="en-US" sz="2700" dirty="0">
              <a:solidFill>
                <a:srgbClr val="FF0000"/>
              </a:solidFill>
              <a:latin typeface="Calibri"/>
              <a:ea typeface="Times New Roman"/>
              <a:cs typeface="Ali_K_Sharif bold"/>
            </a:endParaRPr>
          </a:p>
          <a:p>
            <a:pPr marL="82296" indent="0" algn="r" rtl="1">
              <a:buNone/>
            </a:pPr>
            <a:r>
              <a:rPr lang="ar-SA" sz="2700" dirty="0">
                <a:solidFill>
                  <a:srgbClr val="FF0000"/>
                </a:solidFill>
                <a:latin typeface="Calibri"/>
                <a:ea typeface="Times New Roman"/>
                <a:cs typeface="Ali_K_Sharif bold"/>
              </a:rPr>
              <a:t> داظيد رِيكاردؤ وةلَامى ئةو ثرسيارةى داوةتةوة، ئةويش لة رِيَطةى تيؤرى تيَضوونى رِيَذةييدا.</a:t>
            </a:r>
            <a:endParaRPr lang="en-US" sz="2700" dirty="0">
              <a:solidFill>
                <a:srgbClr val="FF0000"/>
              </a:solidFill>
              <a:latin typeface="Calibri"/>
              <a:ea typeface="Times New Roman"/>
              <a:cs typeface="Ali_K_Sharif bold"/>
            </a:endParaRPr>
          </a:p>
          <a:p>
            <a:pPr marL="82296" indent="0" algn="r" rtl="1">
              <a:buNone/>
            </a:pPr>
            <a:endParaRPr lang="en-US" sz="2700" dirty="0">
              <a:latin typeface="Calibri"/>
              <a:ea typeface="Times New Roman"/>
              <a:cs typeface="Ali_K_Sharif bold"/>
            </a:endParaRPr>
          </a:p>
          <a:p>
            <a:pPr marL="82296" indent="0" algn="r">
              <a:buNone/>
            </a:pPr>
            <a:endParaRPr lang="en-US" dirty="0"/>
          </a:p>
        </p:txBody>
      </p:sp>
    </p:spTree>
    <p:extLst>
      <p:ext uri="{BB962C8B-B14F-4D97-AF65-F5344CB8AC3E}">
        <p14:creationId xmlns:p14="http://schemas.microsoft.com/office/powerpoint/2010/main" val="1883688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a:bodyPr>
          <a:lstStyle/>
          <a:p>
            <a:pPr marL="82296" indent="0" algn="ctr" rtl="1">
              <a:buNone/>
            </a:pPr>
            <a:r>
              <a:rPr lang="ar-SA" sz="4300" dirty="0">
                <a:latin typeface="Calibri"/>
                <a:ea typeface="Times New Roman"/>
                <a:cs typeface="Ali_K_Sharif bold"/>
              </a:rPr>
              <a:t>تيؤرى تيَضوونى رِيَذةيى</a:t>
            </a:r>
            <a:r>
              <a:rPr lang="en-US" sz="4300" dirty="0">
                <a:latin typeface="Calibri"/>
                <a:ea typeface="Times New Roman"/>
                <a:cs typeface="Ali_K_Sharif bold"/>
              </a:rPr>
              <a:t> </a:t>
            </a:r>
          </a:p>
          <a:p>
            <a:pPr marL="82296" indent="0" algn="r" rtl="1">
              <a:buNone/>
            </a:pPr>
            <a:r>
              <a:rPr lang="ar-SA" sz="2900" dirty="0">
                <a:latin typeface="Calibri"/>
                <a:ea typeface="Times New Roman"/>
                <a:cs typeface="Ali_K_Sharif bold"/>
              </a:rPr>
              <a:t>تيؤرى تيَضوونى رِيَذةيى بؤ داظيد رِيكاردؤ</a:t>
            </a:r>
            <a:r>
              <a:rPr lang="en-US" sz="2900" dirty="0">
                <a:latin typeface="Calibri"/>
                <a:ea typeface="Times New Roman"/>
                <a:cs typeface="Ali_K_Sharif bold"/>
              </a:rPr>
              <a:t> </a:t>
            </a:r>
            <a:r>
              <a:rPr lang="ar-SA" sz="2900" dirty="0">
                <a:latin typeface="Calibri"/>
                <a:ea typeface="Times New Roman"/>
                <a:cs typeface="Ali_K_Sharif bold"/>
              </a:rPr>
              <a:t>دةطةرِيَتةوة، كة ثشكدارى لة بيرى ئابووريش بة تيؤرى بةها و تيؤرى دابةشكردن كردووة، بةتايبةتى ئةوةى ثةيوةنديدارة بة مولَكانة، بيَجطة لةمانة ئاماذةى بة بازرطانى نيَودةولَةتى كردووة و لةم بوارةش تيؤرى تيَضوونى رِيَذةيى ثيَشكةش كردووة.</a:t>
            </a:r>
            <a:endParaRPr lang="en-US" sz="2900" dirty="0">
              <a:latin typeface="Calibri"/>
              <a:ea typeface="Times New Roman"/>
              <a:cs typeface="Ali_K_Sharif bold"/>
            </a:endParaRPr>
          </a:p>
          <a:p>
            <a:pPr marL="82296" indent="0" algn="r" rtl="1">
              <a:buNone/>
            </a:pPr>
            <a:r>
              <a:rPr lang="ar-SA" sz="2900" dirty="0">
                <a:latin typeface="Calibri"/>
                <a:ea typeface="Times New Roman"/>
                <a:cs typeface="Ali_K_Sharif bold"/>
              </a:rPr>
              <a:t>كاتيَك قسة لةسةر تيؤرى تيَضوونى رِةها كرا، ئةم ثرسيارة ئارِاستة كرا، كة بريتيية لةوةى ض بةسةر ئةو ولآتة ديَت كة تيَضوونى رِةهاى لة بةرهةمهيَنانى هيض كالآيةك نةبيَت، ئايا ثشكدارى لة ئالَوطؤرِي لةطةلَ ولآتانى ديكة ناكات؟</a:t>
            </a:r>
            <a:endParaRPr lang="en-US" sz="2900" dirty="0">
              <a:latin typeface="Calibri"/>
              <a:ea typeface="Times New Roman"/>
              <a:cs typeface="Ali_K_Sharif bold"/>
            </a:endParaRPr>
          </a:p>
          <a:p>
            <a:pPr marL="82296" indent="0" algn="r" rtl="1">
              <a:buNone/>
            </a:pPr>
            <a:r>
              <a:rPr lang="ar-SA" sz="2900" dirty="0">
                <a:latin typeface="Calibri"/>
                <a:ea typeface="Times New Roman"/>
                <a:cs typeface="Ali_K_Sharif bold"/>
              </a:rPr>
              <a:t>رِيكاردؤ وةلَامى ئةم ثرسيارةى بة تيؤرى تيَضوونى رِيَذةيى دايةوة، بةثيَى ئةم تيؤرة ئةنجامدانى بازرطانى لة نيَوان ولآتان ثيَويستى بةوة نيية، ولآت تيَضوونى رِةهاى لة بةرهةمهيَنانى كالآ هةبيَت، بةلَكو دةتوانريَت بازرطانى لةنيَوان ولآتان ئةنجام بدريَت، هةتا ئةطةر تيَضوونى رِةهاي لة هيض كالآيةك نةبيَت.</a:t>
            </a:r>
            <a:endParaRPr lang="en-US" sz="2900" dirty="0">
              <a:latin typeface="Calibri"/>
              <a:ea typeface="Times New Roman"/>
              <a:cs typeface="Ali_K_Sharif bold"/>
            </a:endParaRPr>
          </a:p>
          <a:p>
            <a:pPr marL="82296" indent="0" algn="r">
              <a:buNone/>
            </a:pPr>
            <a:endParaRPr lang="en-US" dirty="0"/>
          </a:p>
        </p:txBody>
      </p:sp>
    </p:spTree>
    <p:extLst>
      <p:ext uri="{BB962C8B-B14F-4D97-AF65-F5344CB8AC3E}">
        <p14:creationId xmlns:p14="http://schemas.microsoft.com/office/powerpoint/2010/main" val="1797705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762000"/>
            <a:ext cx="7498080" cy="5638800"/>
          </a:xfrm>
        </p:spPr>
        <p:txBody>
          <a:bodyPr>
            <a:normAutofit lnSpcReduction="10000"/>
          </a:bodyPr>
          <a:lstStyle/>
          <a:p>
            <a:pPr marL="82296" indent="0" algn="r" rtl="1">
              <a:buNone/>
            </a:pPr>
            <a:r>
              <a:rPr lang="ar-SA" sz="2900" dirty="0">
                <a:latin typeface="Calibri"/>
                <a:ea typeface="Times New Roman"/>
                <a:cs typeface="Ali_K_Sharif bold"/>
              </a:rPr>
              <a:t>رِيكاردؤ تيؤرةكةى لة بازرطانى نيَودةولَةتى لةسةر ئةم طريمانانةى خوارةوة دارِشتووة:-</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ئالَوطؤرِي بازرطانى لة نيَوان دوو ولآت و دوو كالآ ئةنجام دةدريَت.</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ئالَوطؤرِكردن لةسةر بنضينةى شت طؤرِينةوةية.</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نةبوونى تيَضوونى طواستنةوة.</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نةبوونى ثاراستنى طومرطى يان هةر ئاستةنطيَكى ديكة لةبةردةم ئالَوطؤرِي كالآكان.</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يةك تاكة هؤكارى بةرهةمهيَنان هةية، كة بريتيية لة كار.</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ضةسثاوى تيَضوونى بةرهةمهيَنان و ضةسثاوى ئاستى تةكنةلؤذى.</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بوونى دؤخى كيَبرِكيَى تةواو. </a:t>
            </a:r>
            <a:endParaRPr lang="en-US" sz="2900" dirty="0">
              <a:latin typeface="Calibri"/>
              <a:ea typeface="Times New Roman"/>
              <a:cs typeface="Ali_K_Sharif bold"/>
            </a:endParaRPr>
          </a:p>
          <a:p>
            <a:pPr lvl="0" algn="r" rtl="1"/>
            <a:r>
              <a:rPr lang="ar-SA" sz="2900" dirty="0">
                <a:latin typeface="Calibri"/>
                <a:ea typeface="Times New Roman"/>
                <a:cs typeface="Ali_K_Sharif bold"/>
              </a:rPr>
              <a:t>تواناى طواستنةوةى تةواوى كار لة ناوخؤى ولآت هةية و ناتوانريَت لة نيَوان ولآتان ئةنجام بدريَت.</a:t>
            </a:r>
            <a:endParaRPr lang="en-US" sz="2900" dirty="0">
              <a:latin typeface="Calibri"/>
              <a:ea typeface="Times New Roman"/>
              <a:cs typeface="Ali_K_Sharif bold"/>
            </a:endParaRPr>
          </a:p>
          <a:p>
            <a:pPr marL="82296" indent="0" algn="r">
              <a:buNone/>
            </a:pPr>
            <a:endParaRPr lang="en-US" dirty="0"/>
          </a:p>
        </p:txBody>
      </p:sp>
    </p:spTree>
    <p:extLst>
      <p:ext uri="{BB962C8B-B14F-4D97-AF65-F5344CB8AC3E}">
        <p14:creationId xmlns:p14="http://schemas.microsoft.com/office/powerpoint/2010/main" val="812914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10000"/>
          </a:bodyPr>
          <a:lstStyle/>
          <a:p>
            <a:pPr marL="82296" indent="0" algn="just" rtl="1">
              <a:buNone/>
            </a:pPr>
            <a:r>
              <a:rPr lang="ar-SA" dirty="0">
                <a:latin typeface="Calibri"/>
                <a:ea typeface="Times New Roman"/>
                <a:cs typeface="Ali_K_Sharif bold"/>
              </a:rPr>
              <a:t>بةثيَى ياساى تيَضوونى رِيَذةيى، ئةطةر هاتوو يةكيَك لة ولآتان توانستى لة ولآتةكةى تر كةمتر بوو لة هةردوو كالآ، ئةوا بنضينةى كةلَكى هاوبةش لة بازرطانى دةميَنيَت، ليَرةدا دةولَةت دةتوانيَت تايبةتمةندى لة بةرهةمهيَنان و هةناردةكردنى كالآ هةبيَت.</a:t>
            </a:r>
            <a:endParaRPr lang="en-US" dirty="0">
              <a:latin typeface="Calibri"/>
              <a:ea typeface="Times New Roman"/>
              <a:cs typeface="Ali_K_Sharif bold"/>
            </a:endParaRPr>
          </a:p>
          <a:p>
            <a:pPr marL="82296" indent="0" algn="just" rtl="1">
              <a:buNone/>
            </a:pPr>
            <a:r>
              <a:rPr lang="ar-SA" dirty="0">
                <a:latin typeface="Calibri"/>
                <a:ea typeface="Times New Roman"/>
                <a:cs typeface="Ali_K_Sharif bold"/>
              </a:rPr>
              <a:t>ئاشكراية كاتيَك دةطوتريَت، ئةو ولآتة تيَضوونى رِيَذةيى لة بةرهةمهيَنانى كالآيةك هةية، ماناى ئةوةية تيَضوونى رِيَذةيى ئةو كالآية كةمترة لة ولآتانى ديكة.</a:t>
            </a:r>
            <a:endParaRPr lang="en-US" dirty="0">
              <a:latin typeface="Calibri"/>
              <a:ea typeface="Times New Roman"/>
              <a:cs typeface="Ali_K_Sharif bold"/>
            </a:endParaRPr>
          </a:p>
          <a:p>
            <a:pPr marL="82296" indent="0" algn="just" rtl="1">
              <a:buNone/>
            </a:pPr>
            <a:r>
              <a:rPr lang="ar-SA" dirty="0">
                <a:latin typeface="Calibri"/>
                <a:ea typeface="Times New Roman"/>
                <a:cs typeface="Ali_K_Sharif bold"/>
              </a:rPr>
              <a:t>بازرطانى نيَودةولَةتى ئةنجام نادريَت، كاتيَك تيَضوونى رِيَذةيى بؤ كالآكان يةكسان بيَت، بةلَكو لة دؤخى جياوازى دةبيَت، ئةمةش مةرجى ثيَويستة بؤ ئةنجامدانى بازرطانى نيَودةولَةتى لة خوارةوة ئاماذة بة دوو نموونة دةكةين، يةكيَكيان بريتيية لة يةكسانى تيَضوونى رِيَذةيى و ئةوةى تريشيان جياوازى تيَضوونى رِيَذةيى ية، ئةويش بةم شيَوةى خوارةوة:-</a:t>
            </a:r>
            <a:endParaRPr lang="en-US" dirty="0">
              <a:latin typeface="Calibri"/>
              <a:ea typeface="Times New Roman"/>
              <a:cs typeface="Ali_K_Sharif bold"/>
            </a:endParaRPr>
          </a:p>
          <a:p>
            <a:pPr marL="82296" indent="0" algn="r">
              <a:buNone/>
            </a:pPr>
            <a:endParaRPr lang="en-US" dirty="0"/>
          </a:p>
        </p:txBody>
      </p:sp>
    </p:spTree>
    <p:extLst>
      <p:ext uri="{BB962C8B-B14F-4D97-AF65-F5344CB8AC3E}">
        <p14:creationId xmlns:p14="http://schemas.microsoft.com/office/powerpoint/2010/main" val="2223069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08605452"/>
              </p:ext>
            </p:extLst>
          </p:nvPr>
        </p:nvGraphicFramePr>
        <p:xfrm>
          <a:off x="2825750" y="990599"/>
          <a:ext cx="4241800" cy="2135949"/>
        </p:xfrm>
        <a:graphic>
          <a:graphicData uri="http://schemas.openxmlformats.org/drawingml/2006/table">
            <a:tbl>
              <a:tblPr rtl="1" firstRow="1" firstCol="1" lastRow="1" lastCol="1" bandRow="1" bandCol="1">
                <a:tableStyleId>{5C22544A-7EE6-4342-B048-85BDC9FD1C3A}</a:tableStyleId>
              </a:tblPr>
              <a:tblGrid>
                <a:gridCol w="1414887">
                  <a:extLst>
                    <a:ext uri="{9D8B030D-6E8A-4147-A177-3AD203B41FA5}">
                      <a16:colId xmlns:a16="http://schemas.microsoft.com/office/drawing/2014/main" val="3798153725"/>
                    </a:ext>
                  </a:extLst>
                </a:gridCol>
                <a:gridCol w="1287562">
                  <a:extLst>
                    <a:ext uri="{9D8B030D-6E8A-4147-A177-3AD203B41FA5}">
                      <a16:colId xmlns:a16="http://schemas.microsoft.com/office/drawing/2014/main" val="3195964221"/>
                    </a:ext>
                  </a:extLst>
                </a:gridCol>
                <a:gridCol w="1539351">
                  <a:extLst>
                    <a:ext uri="{9D8B030D-6E8A-4147-A177-3AD203B41FA5}">
                      <a16:colId xmlns:a16="http://schemas.microsoft.com/office/drawing/2014/main" val="3910879244"/>
                    </a:ext>
                  </a:extLst>
                </a:gridCol>
              </a:tblGrid>
              <a:tr h="685801">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ولَات</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لؤكة</a:t>
                      </a:r>
                      <a:endParaRPr kumimoji="0" lang="en-US" sz="2500" b="1" kern="1200" dirty="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طةنم</a:t>
                      </a:r>
                      <a:endParaRPr kumimoji="0" lang="en-US" sz="2500" b="1"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304348661"/>
                  </a:ext>
                </a:extLst>
              </a:tr>
              <a:tr h="725074">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(أ)</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50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100</a:t>
                      </a:r>
                      <a:endParaRPr kumimoji="0" lang="en-US" sz="2500" b="1" kern="120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2732455140"/>
                  </a:ext>
                </a:extLst>
              </a:tr>
              <a:tr h="725074">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(ب)</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100</a:t>
                      </a:r>
                      <a:endParaRPr kumimoji="0" lang="en-US" sz="2500" b="1" kern="1200">
                        <a:solidFill>
                          <a:schemeClr val="tx1"/>
                        </a:solidFill>
                        <a:latin typeface="Calibri"/>
                        <a:ea typeface="Times New Roman"/>
                        <a:cs typeface="Ali_K_Sharif bold"/>
                      </a:endParaRPr>
                    </a:p>
                  </a:txBody>
                  <a:tcPr marL="68580" marR="68580" marT="0" marB="0"/>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200</a:t>
                      </a:r>
                      <a:endParaRPr kumimoji="0" lang="en-US" sz="2500" b="1" kern="1200" dirty="0">
                        <a:solidFill>
                          <a:schemeClr val="tx1"/>
                        </a:solidFill>
                        <a:latin typeface="Calibri"/>
                        <a:ea typeface="Times New Roman"/>
                        <a:cs typeface="Ali_K_Sharif bold"/>
                      </a:endParaRPr>
                    </a:p>
                  </a:txBody>
                  <a:tcPr marL="68580" marR="68580" marT="0" marB="0"/>
                </a:tc>
                <a:extLst>
                  <a:ext uri="{0D108BD9-81ED-4DB2-BD59-A6C34878D82A}">
                    <a16:rowId xmlns:a16="http://schemas.microsoft.com/office/drawing/2014/main" val="1131659038"/>
                  </a:ext>
                </a:extLst>
              </a:tr>
            </a:tbl>
          </a:graphicData>
        </a:graphic>
      </p:graphicFrame>
      <p:sp>
        <p:nvSpPr>
          <p:cNvPr id="6" name="Rectangle 5"/>
          <p:cNvSpPr/>
          <p:nvPr/>
        </p:nvSpPr>
        <p:spPr>
          <a:xfrm>
            <a:off x="3062452" y="304800"/>
            <a:ext cx="5776748" cy="369332"/>
          </a:xfrm>
          <a:prstGeom prst="rect">
            <a:avLst/>
          </a:prstGeom>
        </p:spPr>
        <p:txBody>
          <a:bodyPr wrap="square">
            <a:spAutoFit/>
          </a:bodyPr>
          <a:lstStyle/>
          <a:p>
            <a:pPr indent="182880" algn="just"/>
            <a:r>
              <a:rPr lang="ar-SA" b="1" dirty="0">
                <a:latin typeface="Calibri" panose="020F0502020204030204" pitchFamily="34" charset="0"/>
                <a:ea typeface="Times New Roman" panose="02020603050405020304" pitchFamily="18" charset="0"/>
                <a:cs typeface="Ali_K_Sharif bold" pitchFamily="2" charset="-78"/>
              </a:rPr>
              <a:t>ا-لة دؤخى يةكسانى تيَضوونى رِيَذةييدا:-</a:t>
            </a:r>
            <a:r>
              <a:rPr lang="ar-SA" b="1" dirty="0">
                <a:latin typeface="Times New Roman" panose="02020603050405020304" pitchFamily="18" charset="0"/>
                <a:ea typeface="Times New Roman" panose="02020603050405020304" pitchFamily="18" charset="0"/>
                <a:cs typeface="Calibri" panose="020F0502020204030204" pitchFamily="34" charset="0"/>
              </a:rPr>
              <a:t> </a:t>
            </a:r>
            <a:endParaRPr lang="en-US" sz="1600" b="1" dirty="0">
              <a:effectLst/>
              <a:latin typeface="Times New Roman" panose="02020603050405020304" pitchFamily="18" charset="0"/>
              <a:ea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6546923"/>
              </p:ext>
            </p:extLst>
          </p:nvPr>
        </p:nvGraphicFramePr>
        <p:xfrm>
          <a:off x="2650489" y="3962400"/>
          <a:ext cx="4440465" cy="1676400"/>
        </p:xfrm>
        <a:graphic>
          <a:graphicData uri="http://schemas.openxmlformats.org/drawingml/2006/table">
            <a:tbl>
              <a:tblPr rtl="1" firstRow="1" firstCol="1" lastRow="1" lastCol="1" bandRow="1" bandCol="1"/>
              <a:tblGrid>
                <a:gridCol w="1992009">
                  <a:extLst>
                    <a:ext uri="{9D8B030D-6E8A-4147-A177-3AD203B41FA5}">
                      <a16:colId xmlns:a16="http://schemas.microsoft.com/office/drawing/2014/main" val="3993261865"/>
                    </a:ext>
                  </a:extLst>
                </a:gridCol>
                <a:gridCol w="1224228">
                  <a:extLst>
                    <a:ext uri="{9D8B030D-6E8A-4147-A177-3AD203B41FA5}">
                      <a16:colId xmlns:a16="http://schemas.microsoft.com/office/drawing/2014/main" val="570891236"/>
                    </a:ext>
                  </a:extLst>
                </a:gridCol>
                <a:gridCol w="1224228">
                  <a:extLst>
                    <a:ext uri="{9D8B030D-6E8A-4147-A177-3AD203B41FA5}">
                      <a16:colId xmlns:a16="http://schemas.microsoft.com/office/drawing/2014/main" val="1999656980"/>
                    </a:ext>
                  </a:extLst>
                </a:gridCol>
              </a:tblGrid>
              <a:tr h="55880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ولَات</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لؤكة</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طةنم</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46737424"/>
                  </a:ext>
                </a:extLst>
              </a:tr>
              <a:tr h="55880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(أ)</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100</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120</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0127421"/>
                  </a:ext>
                </a:extLst>
              </a:tr>
              <a:tr h="558800">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  (ب)</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kumimoji="0" lang="ar-SA" sz="2500" b="1" kern="1200">
                          <a:solidFill>
                            <a:schemeClr val="tx1"/>
                          </a:solidFill>
                          <a:latin typeface="Calibri"/>
                          <a:ea typeface="Times New Roman"/>
                          <a:cs typeface="Ali_K_Sharif bold"/>
                        </a:rPr>
                        <a:t>90</a:t>
                      </a:r>
                      <a:endParaRPr kumimoji="0" lang="en-US" sz="2500" b="1" kern="120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2880" algn="just" rtl="1">
                        <a:spcBef>
                          <a:spcPts val="0"/>
                        </a:spcBef>
                        <a:spcAft>
                          <a:spcPts val="0"/>
                        </a:spcAft>
                      </a:pPr>
                      <a:r>
                        <a:rPr kumimoji="0" lang="ar-SA" sz="2500" b="1" kern="1200" dirty="0">
                          <a:solidFill>
                            <a:schemeClr val="tx1"/>
                          </a:solidFill>
                          <a:latin typeface="Calibri"/>
                          <a:ea typeface="Times New Roman"/>
                          <a:cs typeface="Ali_K_Sharif bold"/>
                        </a:rPr>
                        <a:t>80</a:t>
                      </a:r>
                      <a:endParaRPr kumimoji="0" lang="en-US" sz="2500" b="1" kern="1200" dirty="0">
                        <a:solidFill>
                          <a:schemeClr val="tx1"/>
                        </a:solidFill>
                        <a:latin typeface="Calibri"/>
                        <a:ea typeface="Times New Roman"/>
                        <a:cs typeface="Ali_K_Sharif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487488"/>
                  </a:ext>
                </a:extLst>
              </a:tr>
            </a:tbl>
          </a:graphicData>
        </a:graphic>
      </p:graphicFrame>
      <p:sp>
        <p:nvSpPr>
          <p:cNvPr id="8" name="Rectangle 7"/>
          <p:cNvSpPr/>
          <p:nvPr/>
        </p:nvSpPr>
        <p:spPr>
          <a:xfrm>
            <a:off x="3198271" y="3258349"/>
            <a:ext cx="5669232" cy="369332"/>
          </a:xfrm>
          <a:prstGeom prst="rect">
            <a:avLst/>
          </a:prstGeom>
        </p:spPr>
        <p:txBody>
          <a:bodyPr wrap="square">
            <a:spAutoFit/>
          </a:bodyPr>
          <a:lstStyle/>
          <a:p>
            <a:pPr indent="182880" algn="just"/>
            <a:r>
              <a:rPr lang="ar-SA" b="1" dirty="0">
                <a:latin typeface="Calibri" panose="020F0502020204030204" pitchFamily="34" charset="0"/>
                <a:ea typeface="Times New Roman" panose="02020603050405020304" pitchFamily="18" charset="0"/>
                <a:cs typeface="Ali_K_Sharif bold" pitchFamily="2" charset="-78"/>
              </a:rPr>
              <a:t>ب- لة دؤخى جياوازى تيَضوونى رِيَذةييدا:- </a:t>
            </a:r>
            <a:endParaRPr lang="en-US" b="1" dirty="0">
              <a:latin typeface="Calibri" panose="020F0502020204030204" pitchFamily="34" charset="0"/>
              <a:ea typeface="Times New Roman" panose="02020603050405020304" pitchFamily="18" charset="0"/>
              <a:cs typeface="Ali_K_Sharif bold" pitchFamily="2" charset="-78"/>
            </a:endParaRPr>
          </a:p>
        </p:txBody>
      </p:sp>
    </p:spTree>
    <p:extLst>
      <p:ext uri="{BB962C8B-B14F-4D97-AF65-F5344CB8AC3E}">
        <p14:creationId xmlns:p14="http://schemas.microsoft.com/office/powerpoint/2010/main" val="4097226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a:bodyPr>
          <a:lstStyle/>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لة ولآتى (أ) بةرهةمهيَنانى (120) يةكة ثيَويستى بة قوربانيدانى (100) يةكة لة لؤكة هةية، بة ثيَضةوانةش بةرهةمهيَنانى (100) يةكة لة لؤكة ثيَويستى بة قوربانيدانى (120) يةكة لة طةنم هةية.</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بؤية تيَضوونى رِيَذةيى هةردوو كالآ لة ولآتى (أ) بريتيية لة:-</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1 دانة طةنم = 0.83 دانة لؤكة</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1 دانة لؤكة = 1.2 دانة طةنم</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بةلآم ولآتى (ب) بةرهةمهيَنانى (90) دانة لة لؤكة ثيَويستى بة قوربانى (80) دانة لة طةنم دةبيَت، هةروةها بةرهةمهيَنانى (80) دانة لة طةنم ثيَويستى بة قوربانى دانى (90) يةكة لة لؤكة هةية.</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      بؤية تيَضوونى رِيَذةيى هةردوو كالآ لةولآتى (ب) بريتيية لة:-</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1 لؤكة = 0.88 طةنم</a:t>
            </a:r>
            <a:endParaRPr lang="en-US" sz="2800" dirty="0">
              <a:latin typeface="Times New Roman" panose="02020603050405020304" pitchFamily="18" charset="0"/>
              <a:ea typeface="Times New Roman" panose="02020603050405020304" pitchFamily="18" charset="0"/>
            </a:endParaRPr>
          </a:p>
          <a:p>
            <a:pPr marL="0" marR="0" indent="182880" algn="just" rtl="1">
              <a:spcBef>
                <a:spcPts val="0"/>
              </a:spcBef>
              <a:spcAft>
                <a:spcPts val="0"/>
              </a:spcAft>
            </a:pPr>
            <a:r>
              <a:rPr lang="ar-SA" dirty="0">
                <a:latin typeface="Calibri" panose="020F0502020204030204" pitchFamily="34" charset="0"/>
                <a:ea typeface="Times New Roman" panose="02020603050405020304" pitchFamily="18" charset="0"/>
                <a:cs typeface="Ali_K_Sharif bold" pitchFamily="2" charset="-78"/>
              </a:rPr>
              <a:t>1 طةنم = 1.12 لؤكة</a:t>
            </a:r>
            <a:endParaRPr lang="en-US" sz="2800" dirty="0">
              <a:latin typeface="Times New Roman" panose="02020603050405020304" pitchFamily="18" charset="0"/>
              <a:ea typeface="Times New Roman" panose="02020603050405020304" pitchFamily="18" charset="0"/>
            </a:endParaRPr>
          </a:p>
          <a:p>
            <a:pPr marL="82296" indent="0" algn="just">
              <a:buNone/>
            </a:pPr>
            <a:endParaRPr lang="en-US" dirty="0"/>
          </a:p>
        </p:txBody>
      </p:sp>
    </p:spTree>
    <p:extLst>
      <p:ext uri="{BB962C8B-B14F-4D97-AF65-F5344CB8AC3E}">
        <p14:creationId xmlns:p14="http://schemas.microsoft.com/office/powerpoint/2010/main" val="3813308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77500" lnSpcReduction="20000"/>
          </a:bodyPr>
          <a:lstStyle/>
          <a:p>
            <a:pPr marL="0" marR="0" indent="0" algn="just" rtl="1">
              <a:spcBef>
                <a:spcPts val="0"/>
              </a:spcBef>
              <a:spcAft>
                <a:spcPts val="0"/>
              </a:spcAft>
              <a:buNone/>
            </a:pPr>
            <a:r>
              <a:rPr lang="ar-SA" dirty="0">
                <a:latin typeface="Calibri" panose="020F0502020204030204" pitchFamily="34" charset="0"/>
                <a:ea typeface="Times New Roman" panose="02020603050405020304" pitchFamily="18" charset="0"/>
                <a:cs typeface="Ali_K_Sharif bold" pitchFamily="2" charset="-78"/>
              </a:rPr>
              <a:t>لة ئةنجامى بةراورد كردنى تيَضوونى رِيَذةيى بؤ هةر يةكيَك لةو دوو كالآية، دةبينين ولآتى (ب) تايبةتمةندى رِيَذةيى لة بةرهةمى لؤكة هةية،ضونكة تيَضوونى يةك دانة يةكسانة بة (0.88) دانة لة طةنم، بةلآم تيَضوونى يةك دانة لة لؤكة لة ولآتى (أ) بريتيية لة (1.2) يةكة لة طةنم.</a:t>
            </a:r>
            <a:endParaRPr lang="en-US" sz="2800" dirty="0">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ar-SA" dirty="0">
                <a:latin typeface="Calibri" panose="020F0502020204030204" pitchFamily="34" charset="0"/>
                <a:ea typeface="Times New Roman" panose="02020603050405020304" pitchFamily="18" charset="0"/>
                <a:cs typeface="Ali_K_Sharif bold" pitchFamily="2" charset="-78"/>
              </a:rPr>
              <a:t>هةروةها لة ولآتى (أ) تيَضوونى يةك دانة لة طةنم بريتيية لة (0.83) يةكة لة لؤكة. بؤية ولآتى (أ) تايبةتمةندى لة طةنم وةردةطريَت واز لة بةرهةمى لؤكة دةهيَنيَت، تا ولآتى (ب) تايبةتمةندى لىَ وةربطريَت.</a:t>
            </a:r>
            <a:endParaRPr lang="en-US" sz="2800" dirty="0">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ar-SA" dirty="0">
                <a:latin typeface="Calibri" panose="020F0502020204030204" pitchFamily="34" charset="0"/>
                <a:ea typeface="Times New Roman" panose="02020603050405020304" pitchFamily="18" charset="0"/>
                <a:cs typeface="Ali_K_Sharif bold" pitchFamily="2" charset="-78"/>
              </a:rPr>
              <a:t>طريمان تيَكرِاي ئالَوطؤرِي نيَوان هةردوو ولآت بريتيية لة 1 دانة لة طةنم = 1 دانة لة لؤكة، ليَرةدا ولآتى (أ) تايبةتمةند دةبيَت لة بةرهةمى طةنم و بؤ بةرهةمى لؤكةش ثشت بة ولآتى (ب) دةبةستيَت، هةروةها ولآتى (ب) تايبةتمةندى لة بةرهةمى لؤكة وةردةطريَت و بؤ بةرهةمى طةنميش ثشت بة ولآتى (أ) دةبةستيَت.</a:t>
            </a:r>
            <a:endParaRPr lang="en-US" sz="2800" dirty="0">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ar-SA" dirty="0">
                <a:latin typeface="Calibri" panose="020F0502020204030204" pitchFamily="34" charset="0"/>
                <a:ea typeface="Times New Roman" panose="02020603050405020304" pitchFamily="18" charset="0"/>
                <a:cs typeface="Ali_K_Sharif bold" pitchFamily="2" charset="-78"/>
              </a:rPr>
              <a:t>ئةمةش ماناى ئةوةية ولآتى (أ) لة كاتى ئالَوطؤرِكردنى دانةيةك لة طةنم بة دانةيةك لة دانةكانى لؤكة دةستكةوتى (0.17) دانة لة لؤكة بة دةست دةهيَنيَت، بةلآم ولآتى (ب) لة كاتى ئالَوطؤرِكردنى دانةيةك لة لؤكة بة دانةيةك لة دانةكانى طةنم كة هاوردةى دةكات لة ولآتى (أ) ئةوة دةستكةوتى (0.12) دانة لة طةنم بة دةست دةكةويَت، واتة هةردوو ولآت سوود لة تايبةتمةندى و بازرطانى وةردةطرن.</a:t>
            </a:r>
            <a:endParaRPr lang="en-US" sz="2800" dirty="0">
              <a:latin typeface="Times New Roman" panose="02020603050405020304" pitchFamily="18" charset="0"/>
              <a:ea typeface="Times New Roman" panose="02020603050405020304" pitchFamily="18" charset="0"/>
            </a:endParaRPr>
          </a:p>
          <a:p>
            <a:pPr marL="82296" indent="0" algn="r">
              <a:buNone/>
            </a:pPr>
            <a:endParaRPr lang="en-US" dirty="0"/>
          </a:p>
        </p:txBody>
      </p:sp>
    </p:spTree>
    <p:extLst>
      <p:ext uri="{BB962C8B-B14F-4D97-AF65-F5344CB8AC3E}">
        <p14:creationId xmlns:p14="http://schemas.microsoft.com/office/powerpoint/2010/main" val="407877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553200"/>
          </a:xfrm>
        </p:spPr>
        <p:txBody>
          <a:bodyPr/>
          <a:lstStyle/>
          <a:p>
            <a:pPr marL="0" marR="0" indent="182880" algn="just" rtl="1">
              <a:spcBef>
                <a:spcPts val="0"/>
              </a:spcBef>
              <a:spcAft>
                <a:spcPts val="0"/>
              </a:spcAft>
            </a:pPr>
            <a:endParaRPr lang="ar-IQ" dirty="0">
              <a:latin typeface="Calibri"/>
              <a:ea typeface="Times New Roman"/>
              <a:cs typeface="Ali_K_Sharif bold"/>
            </a:endParaRPr>
          </a:p>
          <a:p>
            <a:pPr marL="0" marR="0" indent="182880" algn="just" rtl="1">
              <a:spcBef>
                <a:spcPts val="0"/>
              </a:spcBef>
              <a:spcAft>
                <a:spcPts val="0"/>
              </a:spcAft>
            </a:pPr>
            <a:endParaRPr lang="ar-IQ" dirty="0">
              <a:latin typeface="Calibri"/>
              <a:ea typeface="Times New Roman"/>
              <a:cs typeface="Ali_K_Sharif bold"/>
            </a:endParaRPr>
          </a:p>
          <a:p>
            <a:pPr marL="0" marR="0" indent="182880" algn="just" rtl="1">
              <a:spcBef>
                <a:spcPts val="0"/>
              </a:spcBef>
              <a:spcAft>
                <a:spcPts val="0"/>
              </a:spcAft>
            </a:pPr>
            <a:r>
              <a:rPr lang="ar-SA">
                <a:latin typeface="Calibri"/>
                <a:ea typeface="Times New Roman"/>
                <a:cs typeface="Ali_K_Sharif bold"/>
              </a:rPr>
              <a:t>هةموو ئةمانة لة ضوارضيَوةى بابةتى ئابووريى نيَودةولَةتى دةخويَنريَت. </a:t>
            </a:r>
            <a:endParaRPr lang="en-US" sz="2400">
              <a:latin typeface="Times New Roman"/>
              <a:ea typeface="Times New Roman"/>
            </a:endParaRPr>
          </a:p>
          <a:p>
            <a:pPr marL="0" marR="0" indent="182880" algn="just" rtl="1">
              <a:spcBef>
                <a:spcPts val="0"/>
              </a:spcBef>
              <a:spcAft>
                <a:spcPts val="0"/>
              </a:spcAft>
            </a:pPr>
            <a:r>
              <a:rPr lang="ar-SA">
                <a:latin typeface="Calibri"/>
                <a:ea typeface="Times New Roman"/>
                <a:cs typeface="Ali_K_Sharif bold"/>
              </a:rPr>
              <a:t> ماددةى سةرةكى لة ثةيوةنديية ئابووريية نيَودةولَةتييةكان لة هةناردة و هاوردةى كالآ و خزمةتطوزارييةكان ثيَكديَت، كة ثيَى دةطوتريَت بازرطانى دةرةكى، ئةمةش ماناى ئةوةية بازرطانى دةرةكى بةشيَكة لة ثةيوةنديية ئابووريية نيَودةولَةتييةكان، واتة بةشيَكة لة ئابووريى نيَودةولَةتى. بةكورتى ثةيوةنديية ئابووريية نيَودةولَةتييةكان لة دوو كؤمةلَة ثيَك ديَت: </a:t>
            </a:r>
            <a:endParaRPr lang="en-US" sz="2400">
              <a:latin typeface="Times New Roman"/>
              <a:ea typeface="Times New Roman"/>
            </a:endParaRPr>
          </a:p>
          <a:p>
            <a:pPr algn="r"/>
            <a:endParaRPr lang="en-US" dirty="0"/>
          </a:p>
        </p:txBody>
      </p:sp>
    </p:spTree>
    <p:extLst>
      <p:ext uri="{BB962C8B-B14F-4D97-AF65-F5344CB8AC3E}">
        <p14:creationId xmlns:p14="http://schemas.microsoft.com/office/powerpoint/2010/main" val="2958095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019800"/>
          </a:xfrm>
        </p:spPr>
        <p:txBody>
          <a:bodyPr>
            <a:normAutofit lnSpcReduction="10000"/>
          </a:bodyPr>
          <a:lstStyle/>
          <a:p>
            <a:pPr marL="0" marR="0" indent="182880" algn="just" rtl="1">
              <a:spcBef>
                <a:spcPts val="0"/>
              </a:spcBef>
              <a:spcAft>
                <a:spcPts val="0"/>
              </a:spcAft>
            </a:pPr>
            <a:r>
              <a:rPr lang="ar-SA" b="1" dirty="0">
                <a:latin typeface="Calibri"/>
                <a:ea typeface="Times New Roman"/>
                <a:cs typeface="Ali_K_Sharif bold"/>
              </a:rPr>
              <a:t>ثةيوةندى يةكةم: </a:t>
            </a:r>
            <a:endParaRPr lang="en-US" sz="2400" dirty="0">
              <a:latin typeface="Times New Roman"/>
              <a:ea typeface="Times New Roman"/>
            </a:endParaRPr>
          </a:p>
          <a:p>
            <a:pPr marL="0" marR="0" indent="182880" algn="just" rtl="1">
              <a:spcBef>
                <a:spcPts val="0"/>
              </a:spcBef>
              <a:spcAft>
                <a:spcPts val="0"/>
              </a:spcAft>
            </a:pPr>
            <a:r>
              <a:rPr lang="ar-SA" dirty="0">
                <a:latin typeface="Calibri"/>
                <a:ea typeface="Times New Roman"/>
                <a:cs typeface="Ali_K_Sharif bold"/>
              </a:rPr>
              <a:t>بريتيية لةو ثةيوةندييةى، كة لة كؤضكردنى نيَودةولَةتى و جولَةى كةسةكان بةهؤى ئابوورى ثيَكديَت.</a:t>
            </a:r>
            <a:endParaRPr lang="en-US" sz="2400" dirty="0">
              <a:latin typeface="Times New Roman"/>
              <a:ea typeface="Times New Roman"/>
            </a:endParaRPr>
          </a:p>
          <a:p>
            <a:pPr marL="0" marR="0" indent="182880" algn="just" rtl="1">
              <a:spcBef>
                <a:spcPts val="0"/>
              </a:spcBef>
              <a:spcAft>
                <a:spcPts val="0"/>
              </a:spcAft>
            </a:pPr>
            <a:r>
              <a:rPr lang="ar-SA" b="1" dirty="0">
                <a:latin typeface="Calibri"/>
                <a:ea typeface="Times New Roman"/>
                <a:cs typeface="Ali_K_Sharif bold"/>
              </a:rPr>
              <a:t>ثةيوةندى دووةم: </a:t>
            </a:r>
            <a:endParaRPr lang="en-US" sz="2400" dirty="0">
              <a:latin typeface="Times New Roman"/>
              <a:ea typeface="Times New Roman"/>
            </a:endParaRPr>
          </a:p>
          <a:p>
            <a:pPr marL="0" marR="0" indent="182880" algn="just" rtl="1">
              <a:spcBef>
                <a:spcPts val="0"/>
              </a:spcBef>
              <a:spcAft>
                <a:spcPts val="0"/>
              </a:spcAft>
            </a:pPr>
            <a:r>
              <a:rPr lang="ar-SA" dirty="0">
                <a:latin typeface="Calibri"/>
                <a:ea typeface="Times New Roman"/>
                <a:cs typeface="Ali_K_Sharif bold"/>
              </a:rPr>
              <a:t>بريتيية لةو ثةيوةندييةى، كة لة جولَةى كالآو خزمةتطوزارى و سةرمايةى نيَودةولَةتى دروست دةبيَت، كة ناسراوة بة مامةلَة ئابووريية نيَودةولَةتييةكان، ئةمةو هةموو ثةيوةنديية ئابوورييةكان لة نيَوان يةكة سياسييةكان ئةنجام دةدريَت، كة سةربةخؤيى و سةروةريان لةسةر خاكى خؤيان هةية.</a:t>
            </a:r>
            <a:endParaRPr lang="en-US" sz="2400" dirty="0">
              <a:latin typeface="Times New Roman"/>
              <a:ea typeface="Times New Roman"/>
            </a:endParaRPr>
          </a:p>
          <a:p>
            <a:pPr marL="82296" indent="0" algn="r">
              <a:buNone/>
            </a:pPr>
            <a:r>
              <a:rPr lang="ar-SA" dirty="0">
                <a:latin typeface="Calibri"/>
                <a:ea typeface="Times New Roman"/>
                <a:cs typeface="Ali_K_Sharif bold"/>
              </a:rPr>
              <a:t>ئةطةر سةرنج بدةينة ثةيوةندي ئابووريى نيَودةولَةتى و لةطةلَ زانستةكانى ديكةى ئابوورى بةراوردى بكةين، دةردةكةويَت، كة لقيَكى سةربةخؤية لة لقةكانى زانستى ئابوورى، ئةويش لةبةرئةوةى تيؤرى تايبةت بة خؤى هةية.</a:t>
            </a:r>
            <a:endParaRPr lang="en-US" dirty="0"/>
          </a:p>
        </p:txBody>
      </p:sp>
    </p:spTree>
    <p:extLst>
      <p:ext uri="{BB962C8B-B14F-4D97-AF65-F5344CB8AC3E}">
        <p14:creationId xmlns:p14="http://schemas.microsoft.com/office/powerpoint/2010/main" val="3005816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7866888" cy="5867400"/>
          </a:xfrm>
        </p:spPr>
        <p:txBody>
          <a:bodyPr>
            <a:normAutofit fontScale="85000" lnSpcReduction="20000"/>
          </a:bodyPr>
          <a:lstStyle/>
          <a:p>
            <a:pPr marL="0" marR="0" indent="182880" algn="just" rtl="1">
              <a:spcBef>
                <a:spcPts val="0"/>
              </a:spcBef>
              <a:spcAft>
                <a:spcPts val="0"/>
              </a:spcAft>
            </a:pPr>
            <a:r>
              <a:rPr lang="ar-SA" dirty="0">
                <a:latin typeface="Calibri"/>
                <a:ea typeface="Times New Roman"/>
                <a:cs typeface="Ali_K_Sulaimania"/>
              </a:rPr>
              <a:t>دووةم: طرنطى بازرطانى نيَودةولَةتى: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ahifa" pitchFamily="2" charset="-78"/>
              </a:rPr>
              <a:t>بازرطانى نيَودةولَةتى رِؤلَيَكى طرنط لة ذيانى ئابووريدا دةبينيَت. بازرطانى جيهانيش بريتيية لة كؤمةلَيَكى طةورة لة كالآ و خزمةتطوزارييةكان، و ذمارةيةكى كةميش لة ولآتاني جيهان دةستيان بةسةر بةشيَكى طةورة لة بازرطاني جيهانييدا طرتووة.لةوانة ولاتة يةكطرتووةكاني ئةمةريكا و ضين ديَت. بة جؤريَك ولَاتة يةكطرتووةكاني ئةمةريكا لة سالَي 2019 قةبارةي بازرطاني دةرةكي طةيشتؤتة 5.6 تريليؤن دؤلار، بةلَام ولَاتي ضين قةبارةي بازرطاني طةيشتؤتة 4.6 تريليؤن دؤلاري ئةمةريكي.لة كاتيَكدا سةرجةمي قةبارةي بازرطاني جيهاني لةو سالَةدا طةيشتؤتة نزيكةي 20.1 تريليؤن دؤلار ، بةمةش ولَاتة يةكطرتووةكاني ئةمةريكا رِيَذةي ثشكداري لة بازرطاني جيهاني طةيشتؤتة 27.8% ، بة ثلةي يةكةم ديَت، بةلَام ثشكداري ولَاتي ضين بة ثلةي دووةم ديَت،كة   طةيشتؤتة22.9%، بةمةش بة هةر دوو ولَات رِيَذةي </a:t>
            </a:r>
            <a:r>
              <a:rPr lang="ar-SA" dirty="0">
                <a:latin typeface="Calibri"/>
                <a:ea typeface="Times New Roman"/>
                <a:cs typeface="Ali-A-Sahifa" pitchFamily="2" charset="-78"/>
              </a:rPr>
              <a:t>50.7% </a:t>
            </a:r>
            <a:r>
              <a:rPr lang="ar-SA" dirty="0">
                <a:latin typeface="Calibri"/>
                <a:ea typeface="Times New Roman"/>
                <a:cs typeface="Ali_K_Sahifa" pitchFamily="2" charset="-78"/>
              </a:rPr>
              <a:t>لة بازرطاني جيهاني ثيَك دةهيَنن. هةروةها ثةيوةندييةكى بةهيَز لة نيَوان بازرطانى دةرةكى و داهاتى رِاستةقينة و جؤرى بةرهةمهيَنان و خؤشطوزةرانى ئابوورييدا هةية. ئينجا بةهؤى ئةوةى داهاتى رِاستةقينة بة يةكسانى لة نيَوان ولآتان دابةش نةكراوة، و جؤرى بةرهةمهيَنان لة ولآتيَكةوة بؤ ولآتيَكى تر جياوازة، بؤية طرنطى بازرطانى دةرةكى لة ولآتيَكةوة بؤ ولآتيَكى تر جياوازة.</a:t>
            </a:r>
            <a:endParaRPr lang="en-US" sz="2400" dirty="0">
              <a:latin typeface="Times New Roman"/>
              <a:ea typeface="Times New Roman"/>
              <a:cs typeface="Ali_K_Sahifa" pitchFamily="2" charset="-78"/>
            </a:endParaRPr>
          </a:p>
          <a:p>
            <a:pPr marL="82296" indent="0" algn="r">
              <a:buNone/>
            </a:pPr>
            <a:endParaRPr lang="en-US" dirty="0"/>
          </a:p>
        </p:txBody>
      </p:sp>
    </p:spTree>
    <p:extLst>
      <p:ext uri="{BB962C8B-B14F-4D97-AF65-F5344CB8AC3E}">
        <p14:creationId xmlns:p14="http://schemas.microsoft.com/office/powerpoint/2010/main" val="4056453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14488" cy="1143000"/>
          </a:xfrm>
        </p:spPr>
        <p:txBody>
          <a:bodyPr>
            <a:normAutofit fontScale="90000"/>
          </a:bodyPr>
          <a:lstStyle/>
          <a:p>
            <a:pPr marL="0" marR="0" indent="182880" algn="just" rtl="1">
              <a:spcBef>
                <a:spcPts val="0"/>
              </a:spcBef>
              <a:spcAft>
                <a:spcPts val="0"/>
              </a:spcAft>
            </a:pPr>
            <a:r>
              <a:rPr lang="ar-SA" sz="4400" dirty="0">
                <a:effectLst/>
                <a:latin typeface="Calibri"/>
                <a:ea typeface="Times New Roman"/>
                <a:cs typeface="Ali_K_Sulaimania"/>
              </a:rPr>
              <a:t>سيَيةم: قؤناغةكاني ثةرةسةندني ثةيوةنديية ئابووريية نيَودةولَةتييةكان</a:t>
            </a:r>
            <a:br>
              <a:rPr lang="en-US" sz="3600" dirty="0">
                <a:effectLst/>
                <a:latin typeface="Times New Roman"/>
                <a:ea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pPr marL="0" marR="0" indent="182880" algn="just" rtl="1">
              <a:spcBef>
                <a:spcPts val="0"/>
              </a:spcBef>
              <a:spcAft>
                <a:spcPts val="0"/>
              </a:spcAft>
            </a:pPr>
            <a:r>
              <a:rPr lang="ar-SA" dirty="0">
                <a:latin typeface="Calibri"/>
                <a:ea typeface="Times New Roman"/>
                <a:cs typeface="Ali_K_Sharif bold"/>
              </a:rPr>
              <a:t>ثةيوةنديية ئابووريية نيَودةولَةتييةكان بةم قؤناغانةى خوارةوة تيَثةرِيوة:</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1- </a:t>
            </a:r>
            <a:r>
              <a:rPr lang="ar-SA" b="1" dirty="0">
                <a:latin typeface="Calibri"/>
                <a:ea typeface="Times New Roman"/>
                <a:cs typeface="Ali_K_Sharif bold"/>
              </a:rPr>
              <a:t>قؤناغى سةردةمى ئابوورى كؤن:</a:t>
            </a:r>
            <a:r>
              <a:rPr lang="ar-SA" dirty="0">
                <a:latin typeface="Calibri"/>
                <a:ea typeface="Times New Roman"/>
                <a:cs typeface="Ali_K_Sharif bold"/>
              </a:rPr>
              <a:t> ئةم قؤناغة لة سةدةكانى ثيَش زايين دةستى ثيَ كردووة، و بؤماوةى(10) سةدة بةردةوام بووة، لةم قؤناغةدا ثةيوةنديية ئابووريية نيَودةولَةتييةكان زؤر لاواز بووة، و سيستةميَكى داخراو و طؤرِينةوةى شت بة شت لةئارادا بووة، زؤر بة كةمى ثارة بةكارهيَنراوة، و زؤربةى ئةو كالآيانةى كة دةهاتة ناو بازرطانى دةرةكي، بريتى بوو لةكالآ</a:t>
            </a:r>
            <a:r>
              <a:rPr lang="ar-SA" dirty="0">
                <a:latin typeface="Times New Roman"/>
                <a:ea typeface="Times New Roman"/>
                <a:cs typeface="Calibri"/>
              </a:rPr>
              <a:t> </a:t>
            </a:r>
            <a:r>
              <a:rPr lang="ar-SA" dirty="0">
                <a:latin typeface="Calibri"/>
                <a:ea typeface="Times New Roman"/>
                <a:cs typeface="Ali_K_Sharif bold"/>
              </a:rPr>
              <a:t>ثيَويستةكان.</a:t>
            </a:r>
            <a:endParaRPr lang="en-US" sz="2400" dirty="0">
              <a:latin typeface="Times New Roman"/>
              <a:ea typeface="Times New Roman"/>
            </a:endParaRPr>
          </a:p>
          <a:p>
            <a:pPr marL="0" marR="0" indent="182880" algn="just" rtl="1">
              <a:spcBef>
                <a:spcPts val="0"/>
              </a:spcBef>
              <a:spcAft>
                <a:spcPts val="0"/>
              </a:spcAft>
            </a:pPr>
            <a:r>
              <a:rPr lang="ar-SA" dirty="0">
                <a:latin typeface="Calibri"/>
                <a:ea typeface="Times New Roman"/>
                <a:cs typeface="Ali_K_Sharif bold"/>
              </a:rPr>
              <a:t>2- </a:t>
            </a:r>
            <a:r>
              <a:rPr lang="ar-SA" b="1" dirty="0">
                <a:latin typeface="Calibri"/>
                <a:ea typeface="Times New Roman"/>
                <a:cs typeface="Ali_K_Sharif bold"/>
              </a:rPr>
              <a:t>قؤناغى سةردةمى دةرةبةطايةتى:</a:t>
            </a:r>
            <a:r>
              <a:rPr lang="ar-SA" dirty="0">
                <a:latin typeface="Calibri"/>
                <a:ea typeface="Times New Roman"/>
                <a:cs typeface="Ali_K_Sharif bold"/>
              </a:rPr>
              <a:t> سةردةمى دةرةبةطايةتى لةكؤتايى سةدةكانى ناوةرِاست دةستى ثيَكردووة، و بةردةوام بوو تا سةرةتاى سةرهةلَدانى سةرمايةدارى، لةم قؤناغةدا ثةيوةنديية بازرطانييةكان سياسةتةكةى دانةرِيَذرا بوو(سياسةتيَكى دارِيَذراو نةبوو)، بةلَكو بةطويَرةى ثيَويستى دةرةبةطةكان بوو، سيستةميَكي خؤبذيَوى لةئارادابوو.بة جؤريَك لةم قؤناغةدا ئالوطؤرِة بازرطانييةكان بةرتةسك بوون، بةهؤي: </a:t>
            </a:r>
            <a:endParaRPr lang="en-US" sz="2400" dirty="0">
              <a:latin typeface="Times New Roman"/>
              <a:ea typeface="Times New Roman"/>
            </a:endParaRPr>
          </a:p>
          <a:p>
            <a:pPr algn="r"/>
            <a:endParaRPr lang="en-US" dirty="0"/>
          </a:p>
        </p:txBody>
      </p:sp>
    </p:spTree>
    <p:extLst>
      <p:ext uri="{BB962C8B-B14F-4D97-AF65-F5344CB8AC3E}">
        <p14:creationId xmlns:p14="http://schemas.microsoft.com/office/powerpoint/2010/main" val="199598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54477"/>
            <a:ext cx="7498080" cy="5693923"/>
          </a:xfrm>
        </p:spPr>
        <p:txBody>
          <a:bodyPr/>
          <a:lstStyle/>
          <a:p>
            <a:pPr marL="0" marR="0" indent="0" algn="just" rtl="1">
              <a:spcBef>
                <a:spcPts val="0"/>
              </a:spcBef>
              <a:spcAft>
                <a:spcPts val="0"/>
              </a:spcAft>
              <a:buNone/>
            </a:pPr>
            <a:r>
              <a:rPr lang="ar-SA" dirty="0">
                <a:latin typeface="Calibri"/>
                <a:ea typeface="Times New Roman"/>
                <a:cs typeface="Ali_K_Sharif bold"/>
              </a:rPr>
              <a:t>ا- دواكةوتنى رِيَطةوبانى دةريايى و وشكانى.</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ب- دواكةوتوويى هؤيةكانى طواستنةوة.</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ج- نةبوونى ئاسايش.</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د- كةمى بةكارهيَنانى ثارة.</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ه- زؤرى ئةو باجانةى كة دةسةثيَندرا بة سةر كالآكان، لة ئةنجامى ضاو برسيةتى دةرةبةطةكانةوة بوو.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3- </a:t>
            </a:r>
            <a:r>
              <a:rPr lang="ar-SA" b="1" dirty="0">
                <a:latin typeface="Calibri"/>
                <a:ea typeface="Times New Roman"/>
                <a:cs typeface="Ali_K_Sharif bold"/>
              </a:rPr>
              <a:t>قؤناغى سةرمايةدارى:</a:t>
            </a:r>
            <a:r>
              <a:rPr lang="ar-SA" dirty="0">
                <a:latin typeface="Calibri"/>
                <a:ea typeface="Times New Roman"/>
                <a:cs typeface="Ali_K_Sharif bold"/>
              </a:rPr>
              <a:t> ئةم قؤناغة لة سةرةتاي سةدةى ثازدةهةم دةستى ثىَ كرد. هةر لةم قؤناغة ثةيوةنديية بازرطانيية نيَودةولَةتييةكان بةرفراوان بوون، هؤى ئةم بةرفراوانيةش دةطةرِيَتةوة بؤ ئةم خالَانةى خوارةوة: </a:t>
            </a:r>
            <a:endParaRPr lang="en-US" sz="2400" dirty="0">
              <a:latin typeface="Times New Roman"/>
              <a:ea typeface="Times New Roman"/>
            </a:endParaRPr>
          </a:p>
          <a:p>
            <a:pPr marL="82296" indent="0" algn="r">
              <a:buNone/>
            </a:pPr>
            <a:endParaRPr lang="en-US" dirty="0"/>
          </a:p>
        </p:txBody>
      </p:sp>
    </p:spTree>
    <p:extLst>
      <p:ext uri="{BB962C8B-B14F-4D97-AF65-F5344CB8AC3E}">
        <p14:creationId xmlns:p14="http://schemas.microsoft.com/office/powerpoint/2010/main" val="29944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lnSpcReduction="10000"/>
          </a:bodyPr>
          <a:lstStyle/>
          <a:p>
            <a:pPr marL="0" marR="0" indent="0" algn="just" rtl="1">
              <a:spcBef>
                <a:spcPts val="0"/>
              </a:spcBef>
              <a:spcAft>
                <a:spcPts val="0"/>
              </a:spcAft>
              <a:buNone/>
            </a:pPr>
            <a:r>
              <a:rPr lang="ar-SA" dirty="0">
                <a:latin typeface="Calibri"/>
                <a:ea typeface="Times New Roman"/>
                <a:cs typeface="Ali_K_Sharif bold"/>
              </a:rPr>
              <a:t>أ- </a:t>
            </a:r>
            <a:r>
              <a:rPr lang="ar-SA" b="1" dirty="0">
                <a:latin typeface="Calibri"/>
                <a:ea typeface="Times New Roman"/>
                <a:cs typeface="Ali_K_Sharif bold"/>
              </a:rPr>
              <a:t>دؤزينةوة جوطرافييةكان:</a:t>
            </a:r>
            <a:r>
              <a:rPr lang="ar-SA" dirty="0">
                <a:latin typeface="Calibri"/>
                <a:ea typeface="Times New Roman"/>
                <a:cs typeface="Ali_K_Sharif bold"/>
              </a:rPr>
              <a:t> وةك دؤزينةوةى رِيَطةى نويَ بةرةو رِؤذهةلاَت، دواى ئةويش بةرةو رِؤذئاوا. واتا دروست بوونى ثةيوةندى لةنيَوان ئةوروثا و ئاسيا و ئةمةريكا و ئةفريقيا. بةئامانجى طواستنةوةى سامان و دارايى و كةسةكان.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ب- </a:t>
            </a:r>
            <a:r>
              <a:rPr lang="ar-SA" b="1" dirty="0">
                <a:latin typeface="Calibri"/>
                <a:ea typeface="Times New Roman"/>
                <a:cs typeface="Ali_K_Sharif bold"/>
              </a:rPr>
              <a:t>ثةرةسةندنى طواستنةوةى دةريايى:</a:t>
            </a:r>
            <a:r>
              <a:rPr lang="ar-SA" dirty="0">
                <a:latin typeface="Calibri"/>
                <a:ea typeface="Times New Roman"/>
                <a:cs typeface="Ali_K_Sharif bold"/>
              </a:rPr>
              <a:t> لةنيَوان كيشوةرةكانى ئاسيا و ئةوروثا و ئةمةريكا و هةتا ئةفريقياشي طرتةوة.</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ج- </a:t>
            </a:r>
            <a:r>
              <a:rPr lang="ar-SA" b="1" dirty="0">
                <a:latin typeface="Calibri"/>
                <a:ea typeface="Times New Roman"/>
                <a:cs typeface="Ali_K_Sharif bold"/>
              </a:rPr>
              <a:t>ثةيدابوونى بازارِ و دامةزراوة داراييةكان:</a:t>
            </a:r>
            <a:r>
              <a:rPr lang="ar-SA" dirty="0">
                <a:latin typeface="Calibri"/>
                <a:ea typeface="Times New Roman"/>
                <a:cs typeface="Ali_K_Sharif bold"/>
              </a:rPr>
              <a:t> وةك دامةزراندنى بةنكي بةرشلؤنة لة سةدةى ثازدةهةم، و بةنكى ئةمستردام لةسالَى 1609، و بةنكى لةندةن 1694، و بةنكى ثاريس لةسالَى1800 و دروست كردنى يةكةم بؤرسة لة جيهان لة شارى ئةنظيَرسى بةلجيكا لةسالَى 1576. ديارة ئةو سيستةمةش بة ضةند قؤناغيَك ثةرةيسةندووة:</a:t>
            </a:r>
            <a:endParaRPr lang="en-US" sz="2400" dirty="0">
              <a:latin typeface="Times New Roman"/>
              <a:ea typeface="Times New Roman"/>
            </a:endParaRPr>
          </a:p>
          <a:p>
            <a:pPr marL="82296" indent="0" algn="r">
              <a:buNone/>
            </a:pPr>
            <a:endParaRPr lang="en-US" dirty="0"/>
          </a:p>
        </p:txBody>
      </p:sp>
    </p:spTree>
    <p:extLst>
      <p:ext uri="{BB962C8B-B14F-4D97-AF65-F5344CB8AC3E}">
        <p14:creationId xmlns:p14="http://schemas.microsoft.com/office/powerpoint/2010/main" val="19227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85000" lnSpcReduction="20000"/>
          </a:bodyPr>
          <a:lstStyle/>
          <a:p>
            <a:pPr marL="0" marR="0" indent="0" algn="just" rtl="1">
              <a:spcBef>
                <a:spcPts val="0"/>
              </a:spcBef>
              <a:spcAft>
                <a:spcPts val="0"/>
              </a:spcAft>
              <a:buNone/>
            </a:pPr>
            <a:r>
              <a:rPr lang="ar-SA" dirty="0">
                <a:latin typeface="Calibri"/>
                <a:ea typeface="Times New Roman"/>
                <a:cs typeface="Ali_K_Sharif bold"/>
              </a:rPr>
              <a:t> </a:t>
            </a:r>
            <a:endParaRPr lang="en-US" sz="2400" dirty="0">
              <a:latin typeface="Times New Roman"/>
              <a:ea typeface="Times New Roman"/>
            </a:endParaRPr>
          </a:p>
          <a:p>
            <a:pPr marL="0" marR="0" indent="0" algn="just" rtl="1">
              <a:spcBef>
                <a:spcPts val="0"/>
              </a:spcBef>
              <a:spcAft>
                <a:spcPts val="0"/>
              </a:spcAft>
              <a:buNone/>
            </a:pPr>
            <a:r>
              <a:rPr lang="ar-SA" b="1" dirty="0">
                <a:latin typeface="Calibri"/>
                <a:ea typeface="Times New Roman"/>
                <a:cs typeface="Ali_K_Sharif bold"/>
              </a:rPr>
              <a:t>أ- سةرمايةداريى بازرطانى:</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 سةرةتاكةى بؤ سةدةى ثازدةهةم دةطةرِيَتةوة و، ثشتى بةبيرى رِيَرةوى بازرطانةكان بةستووة، و تا ناوةرِاستى سةدةى هةذدةهةم بةردةوام بوو، دةتوانين بير و بؤضوونةكانيان لةم خالاَنةى خوارةوةدا بخةينةرِوو</a:t>
            </a:r>
            <a:r>
              <a:rPr lang="en-US" dirty="0">
                <a:latin typeface="Calibri"/>
                <a:ea typeface="Times New Roman"/>
                <a:cs typeface="Ali_K_Sharif bold"/>
              </a:rPr>
              <a:t>: </a:t>
            </a:r>
            <a:endParaRPr lang="en-US" sz="2400" dirty="0">
              <a:latin typeface="Times New Roman"/>
              <a:ea typeface="Times New Roman"/>
            </a:endParaRPr>
          </a:p>
          <a:p>
            <a:pPr marL="342900" marR="0" lvl="0" indent="-342900" algn="just" rtl="1">
              <a:spcBef>
                <a:spcPts val="0"/>
              </a:spcBef>
              <a:spcAft>
                <a:spcPts val="0"/>
              </a:spcAft>
              <a:buFont typeface="Symbol"/>
              <a:buChar char=""/>
            </a:pPr>
            <a:r>
              <a:rPr lang="ar-SA" dirty="0">
                <a:latin typeface="Calibri"/>
                <a:ea typeface="Times New Roman"/>
                <a:cs typeface="Ali_K_Sharif bold"/>
              </a:rPr>
              <a:t>ثيَويستة ولآتيَكى بةهيَز هةبيَت، بؤية تيؤرةكةيان ثيَي دةطوترىَ تيؤرى ئابوورى هيَز .</a:t>
            </a:r>
            <a:endParaRPr lang="en-US" sz="2400" dirty="0">
              <a:latin typeface="Times New Roman"/>
              <a:ea typeface="Times New Roman"/>
            </a:endParaRPr>
          </a:p>
          <a:p>
            <a:pPr marL="342900" marR="0" lvl="0" indent="-342900" algn="just" rtl="1">
              <a:spcBef>
                <a:spcPts val="0"/>
              </a:spcBef>
              <a:spcAft>
                <a:spcPts val="0"/>
              </a:spcAft>
              <a:buFont typeface="Symbol"/>
              <a:buChar char=""/>
            </a:pPr>
            <a:r>
              <a:rPr lang="ar-SA" dirty="0">
                <a:latin typeface="Calibri"/>
                <a:ea typeface="Times New Roman"/>
                <a:cs typeface="Ali_K_Sharif bold"/>
              </a:rPr>
              <a:t> كؤكردنةوةى زؤرترين قةبارة لةزيَرِ و زيو لةبةرئةوةى خاوةنداريةتيكردنى زيَرِ و زيو، واتا زيادبوونى هيَزى ولآت. بؤية ولآتان هةولَييان دةدا زؤرترين برِ لة زيَرِ و زيو بةدةست بيَنن. </a:t>
            </a:r>
            <a:endParaRPr lang="en-US" sz="2400" dirty="0">
              <a:latin typeface="Times New Roman"/>
              <a:ea typeface="Times New Roman"/>
            </a:endParaRPr>
          </a:p>
          <a:p>
            <a:pPr marL="342900" marR="0" lvl="0" indent="-342900" algn="just" rtl="1">
              <a:spcBef>
                <a:spcPts val="0"/>
              </a:spcBef>
              <a:spcAft>
                <a:spcPts val="0"/>
              </a:spcAft>
              <a:buFont typeface="Symbol"/>
              <a:buChar char=""/>
            </a:pPr>
            <a:r>
              <a:rPr lang="ar-SA" dirty="0">
                <a:latin typeface="Calibri"/>
                <a:ea typeface="Times New Roman"/>
                <a:cs typeface="Ali_K_Sharif bold"/>
              </a:rPr>
              <a:t>هةولَدانى ولآتان بؤ زيادكردنى هةناردةكانيان و كةمكردنةوةى هاوردةكانيان بةئامانجى زيادكردنى هاتنة ذوورةوةى زيَرِ و ريَطرتن لةضوونة دةرةوةيدا. </a:t>
            </a:r>
            <a:endParaRPr lang="en-US" sz="2400" dirty="0">
              <a:latin typeface="Times New Roman"/>
              <a:ea typeface="Times New Roman"/>
            </a:endParaRPr>
          </a:p>
          <a:p>
            <a:pPr marL="342900" marR="0" lvl="0" indent="-342900" algn="just" rtl="1">
              <a:spcBef>
                <a:spcPts val="0"/>
              </a:spcBef>
              <a:spcAft>
                <a:spcPts val="0"/>
              </a:spcAft>
              <a:buFont typeface="Symbol"/>
              <a:buChar char=""/>
            </a:pPr>
            <a:r>
              <a:rPr lang="ar-SA" dirty="0">
                <a:latin typeface="Calibri"/>
                <a:ea typeface="Times New Roman"/>
                <a:cs typeface="Ali_K_Sharif bold"/>
              </a:rPr>
              <a:t>ثةيرِةوكردنى سياسةتى ثاراستنى بازرطانى. </a:t>
            </a:r>
            <a:endParaRPr lang="en-US" sz="2400" dirty="0">
              <a:latin typeface="Times New Roman"/>
              <a:ea typeface="Times New Roman"/>
            </a:endParaRPr>
          </a:p>
          <a:p>
            <a:pPr marL="342900" marR="0" lvl="0" indent="-342900" algn="just" rtl="1">
              <a:spcBef>
                <a:spcPts val="0"/>
              </a:spcBef>
              <a:spcAft>
                <a:spcPts val="0"/>
              </a:spcAft>
              <a:buFont typeface="Symbol"/>
              <a:buChar char=""/>
            </a:pPr>
            <a:r>
              <a:rPr lang="ar-SA" dirty="0">
                <a:latin typeface="Calibri"/>
                <a:ea typeface="Times New Roman"/>
                <a:cs typeface="Ali_K_Sharif bold"/>
              </a:rPr>
              <a:t>داواى دةست تيَخستنى دةولَةتييان لةضالاكيية ئابوورييةكاندا دةكرد.</a:t>
            </a:r>
            <a:endParaRPr lang="en-US" sz="2400" dirty="0">
              <a:latin typeface="Times New Roman"/>
              <a:ea typeface="Times New Roman"/>
            </a:endParaRPr>
          </a:p>
          <a:p>
            <a:pPr marL="0" marR="0" algn="just" rtl="1">
              <a:spcBef>
                <a:spcPts val="0"/>
              </a:spcBef>
              <a:spcAft>
                <a:spcPts val="0"/>
              </a:spcAft>
            </a:pPr>
            <a:r>
              <a:rPr lang="ar-SA" dirty="0">
                <a:latin typeface="Calibri"/>
                <a:ea typeface="Times New Roman"/>
                <a:cs typeface="Ali_K_Sharif bold"/>
              </a:rPr>
              <a:t> </a:t>
            </a:r>
            <a:endParaRPr lang="en-US" sz="2400" dirty="0">
              <a:latin typeface="Times New Roman"/>
              <a:ea typeface="Times New Roman"/>
            </a:endParaRPr>
          </a:p>
          <a:p>
            <a:pPr marL="0" marR="0" indent="0" algn="just" rtl="1">
              <a:spcBef>
                <a:spcPts val="0"/>
              </a:spcBef>
              <a:spcAft>
                <a:spcPts val="0"/>
              </a:spcAft>
              <a:buNone/>
            </a:pPr>
            <a:r>
              <a:rPr lang="ar-SA" dirty="0">
                <a:latin typeface="Calibri"/>
                <a:ea typeface="Times New Roman"/>
                <a:cs typeface="Ali_K_Sharif bold"/>
              </a:rPr>
              <a:t> </a:t>
            </a:r>
            <a:endParaRPr lang="en-US" sz="2400" dirty="0">
              <a:latin typeface="Times New Roman"/>
              <a:ea typeface="Times New Roman"/>
            </a:endParaRPr>
          </a:p>
          <a:p>
            <a:pPr marL="82296" indent="0" algn="r">
              <a:buNone/>
            </a:pPr>
            <a:endParaRPr lang="en-US" dirty="0"/>
          </a:p>
        </p:txBody>
      </p:sp>
    </p:spTree>
    <p:extLst>
      <p:ext uri="{BB962C8B-B14F-4D97-AF65-F5344CB8AC3E}">
        <p14:creationId xmlns:p14="http://schemas.microsoft.com/office/powerpoint/2010/main" val="322248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1035</TotalTime>
  <Words>2819</Words>
  <Application>Microsoft Office PowerPoint</Application>
  <PresentationFormat>On-screen Show (4:3)</PresentationFormat>
  <Paragraphs>187</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Gill Sans MT</vt:lpstr>
      <vt:lpstr>Symbol</vt:lpstr>
      <vt:lpstr>Times New Roman</vt:lpstr>
      <vt:lpstr>Verdana</vt:lpstr>
      <vt:lpstr>Wingdings 2</vt:lpstr>
      <vt:lpstr>Solstice</vt:lpstr>
      <vt:lpstr>PowerPoint Presentation</vt:lpstr>
      <vt:lpstr>يةكةم: ثةيوةنديية ئابووريية نيَودةولَةتييةكان ضيية؟ </vt:lpstr>
      <vt:lpstr>PowerPoint Presentation</vt:lpstr>
      <vt:lpstr>PowerPoint Presentation</vt:lpstr>
      <vt:lpstr>PowerPoint Presentation</vt:lpstr>
      <vt:lpstr>سيَيةم: قؤناغةكاني ثةرةسةندني ثةيوةنديية ئابووريية نيَودةولَةتييةكان </vt:lpstr>
      <vt:lpstr>PowerPoint Presentation</vt:lpstr>
      <vt:lpstr>PowerPoint Presentation</vt:lpstr>
      <vt:lpstr>PowerPoint Presentation</vt:lpstr>
      <vt:lpstr>PowerPoint Presentation</vt:lpstr>
      <vt:lpstr>PowerPoint Presentation</vt:lpstr>
      <vt:lpstr>PowerPoint Presentation</vt:lpstr>
      <vt:lpstr>ضوارةم: جياوازي نيَوان بازرطاني نيَودةولَةتي و بازرطاني دةرةكي: </vt:lpstr>
      <vt:lpstr>تيؤرى تيَضوونى رِةها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sardar</dc:creator>
  <cp:lastModifiedBy>HelpTech</cp:lastModifiedBy>
  <cp:revision>107</cp:revision>
  <cp:lastPrinted>2020-11-08T13:02:28Z</cp:lastPrinted>
  <dcterms:created xsi:type="dcterms:W3CDTF">2020-06-04T21:32:17Z</dcterms:created>
  <dcterms:modified xsi:type="dcterms:W3CDTF">2024-05-30T14:42:13Z</dcterms:modified>
</cp:coreProperties>
</file>