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bg1"/>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257" autoAdjust="0"/>
    <p:restoredTop sz="94671" autoAdjust="0"/>
  </p:normalViewPr>
  <p:slideViewPr>
    <p:cSldViewPr>
      <p:cViewPr varScale="1">
        <p:scale>
          <a:sx n="70" d="100"/>
          <a:sy n="70" d="100"/>
        </p:scale>
        <p:origin x="-1692" y="-90"/>
      </p:cViewPr>
      <p:guideLst>
        <p:guide orient="horz" pos="2160"/>
        <p:guide pos="2880"/>
      </p:guideLst>
    </p:cSldViewPr>
  </p:slideViewPr>
  <p:outlineViewPr>
    <p:cViewPr>
      <p:scale>
        <a:sx n="33" d="100"/>
        <a:sy n="33" d="100"/>
      </p:scale>
      <p:origin x="0" y="52554"/>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8FE9EA-D57A-4457-A8E8-0805C8C3C253}" type="doc">
      <dgm:prSet loTypeId="urn:microsoft.com/office/officeart/2005/8/layout/hierarchy3" loCatId="relationship" qsTypeId="urn:microsoft.com/office/officeart/2005/8/quickstyle/3d1" qsCatId="3D" csTypeId="urn:microsoft.com/office/officeart/2005/8/colors/accent1_2" csCatId="accent1" phldr="1"/>
      <dgm:spPr/>
      <dgm:t>
        <a:bodyPr/>
        <a:lstStyle/>
        <a:p>
          <a:pPr rtl="1"/>
          <a:endParaRPr lang="ar-IQ"/>
        </a:p>
      </dgm:t>
    </dgm:pt>
    <dgm:pt modelId="{9406E271-09A2-4586-BA3F-9DB3173CE892}">
      <dgm:prSet phldrT="[Text]"/>
      <dgm:spPr/>
      <dgm:t>
        <a:bodyPr/>
        <a:lstStyle/>
        <a:p>
          <a:pPr rtl="1"/>
          <a:r>
            <a:rPr lang="ar-BH" dirty="0" smtClean="0">
              <a:cs typeface="Ali-A-Azzam" pitchFamily="2" charset="-78"/>
            </a:rPr>
            <a:t>الدولة المركبة</a:t>
          </a:r>
          <a:endParaRPr lang="ar-IQ" dirty="0">
            <a:cs typeface="Ali-A-Azzam" pitchFamily="2" charset="-78"/>
          </a:endParaRPr>
        </a:p>
      </dgm:t>
    </dgm:pt>
    <dgm:pt modelId="{D5552CFA-531B-4471-933C-A34FF537EB26}" type="parTrans" cxnId="{61449F93-3B7E-489C-B81C-C4FAB7DF6BDE}">
      <dgm:prSet/>
      <dgm:spPr/>
      <dgm:t>
        <a:bodyPr/>
        <a:lstStyle/>
        <a:p>
          <a:pPr rtl="1"/>
          <a:endParaRPr lang="ar-IQ"/>
        </a:p>
      </dgm:t>
    </dgm:pt>
    <dgm:pt modelId="{D5E7080A-4CCF-49D4-B423-F4480AF88E24}" type="sibTrans" cxnId="{61449F93-3B7E-489C-B81C-C4FAB7DF6BDE}">
      <dgm:prSet/>
      <dgm:spPr/>
      <dgm:t>
        <a:bodyPr/>
        <a:lstStyle/>
        <a:p>
          <a:pPr rtl="1"/>
          <a:endParaRPr lang="ar-IQ"/>
        </a:p>
      </dgm:t>
    </dgm:pt>
    <dgm:pt modelId="{2F3CCE0B-0517-41E1-B25D-C96545F8E099}">
      <dgm:prSet phldrT="[Text]">
        <dgm:style>
          <a:lnRef idx="2">
            <a:schemeClr val="dk1">
              <a:shade val="50000"/>
            </a:schemeClr>
          </a:lnRef>
          <a:fillRef idx="1">
            <a:schemeClr val="dk1"/>
          </a:fillRef>
          <a:effectRef idx="0">
            <a:schemeClr val="dk1"/>
          </a:effectRef>
          <a:fontRef idx="minor">
            <a:schemeClr val="lt1"/>
          </a:fontRef>
        </dgm:style>
      </dgm:prSet>
      <dgm:spPr/>
      <dgm:t>
        <a:bodyPr/>
        <a:lstStyle/>
        <a:p>
          <a:pPr rtl="1"/>
          <a:r>
            <a:rPr lang="ar-BH" dirty="0" smtClean="0">
              <a:solidFill>
                <a:srgbClr val="FFFF00"/>
              </a:solidFill>
              <a:cs typeface="Ali-A-Azzam" pitchFamily="2" charset="-78"/>
            </a:rPr>
            <a:t>الكونفدرالية</a:t>
          </a:r>
          <a:endParaRPr lang="ar-IQ" dirty="0">
            <a:solidFill>
              <a:srgbClr val="FFFF00"/>
            </a:solidFill>
            <a:cs typeface="Ali-A-Azzam" pitchFamily="2" charset="-78"/>
          </a:endParaRPr>
        </a:p>
      </dgm:t>
    </dgm:pt>
    <dgm:pt modelId="{EA578B96-FC28-41B8-8065-2F2B88A1CBE2}" type="parTrans" cxnId="{123CCF70-A63B-4350-A3D2-CD4B4E1339C3}">
      <dgm:prSet/>
      <dgm:spPr/>
      <dgm:t>
        <a:bodyPr/>
        <a:lstStyle/>
        <a:p>
          <a:pPr rtl="1"/>
          <a:endParaRPr lang="ar-IQ"/>
        </a:p>
      </dgm:t>
    </dgm:pt>
    <dgm:pt modelId="{CB5B3C0D-CD24-4904-BD8C-F39EB443C656}" type="sibTrans" cxnId="{123CCF70-A63B-4350-A3D2-CD4B4E1339C3}">
      <dgm:prSet/>
      <dgm:spPr/>
      <dgm:t>
        <a:bodyPr/>
        <a:lstStyle/>
        <a:p>
          <a:pPr rtl="1"/>
          <a:endParaRPr lang="ar-IQ"/>
        </a:p>
      </dgm:t>
    </dgm:pt>
    <dgm:pt modelId="{AAE5334B-699C-495C-A271-79FD4055E965}">
      <dgm:prSet phldrT="[Text]">
        <dgm:style>
          <a:lnRef idx="2">
            <a:schemeClr val="dk1">
              <a:shade val="50000"/>
            </a:schemeClr>
          </a:lnRef>
          <a:fillRef idx="1">
            <a:schemeClr val="dk1"/>
          </a:fillRef>
          <a:effectRef idx="0">
            <a:schemeClr val="dk1"/>
          </a:effectRef>
          <a:fontRef idx="minor">
            <a:schemeClr val="lt1"/>
          </a:fontRef>
        </dgm:style>
      </dgm:prSet>
      <dgm:spPr/>
      <dgm:t>
        <a:bodyPr/>
        <a:lstStyle/>
        <a:p>
          <a:pPr rtl="1"/>
          <a:r>
            <a:rPr lang="ar-BH" dirty="0" smtClean="0">
              <a:solidFill>
                <a:srgbClr val="FFFF00"/>
              </a:solidFill>
              <a:cs typeface="Ali-A-Azzam" pitchFamily="2" charset="-78"/>
            </a:rPr>
            <a:t>الفدرالية</a:t>
          </a:r>
          <a:endParaRPr lang="ar-IQ" dirty="0">
            <a:solidFill>
              <a:srgbClr val="FFFF00"/>
            </a:solidFill>
            <a:cs typeface="Ali-A-Azzam" pitchFamily="2" charset="-78"/>
          </a:endParaRPr>
        </a:p>
      </dgm:t>
    </dgm:pt>
    <dgm:pt modelId="{4A5E5970-278C-4A56-8F1F-12CA77E2A762}" type="parTrans" cxnId="{BEA98053-6AC9-475B-81DD-B42058CB16A8}">
      <dgm:prSet/>
      <dgm:spPr/>
      <dgm:t>
        <a:bodyPr/>
        <a:lstStyle/>
        <a:p>
          <a:pPr rtl="1"/>
          <a:endParaRPr lang="ar-IQ"/>
        </a:p>
      </dgm:t>
    </dgm:pt>
    <dgm:pt modelId="{9EBFBB7E-7E0F-4EAE-A383-BEA693AC6ADC}" type="sibTrans" cxnId="{BEA98053-6AC9-475B-81DD-B42058CB16A8}">
      <dgm:prSet/>
      <dgm:spPr/>
      <dgm:t>
        <a:bodyPr/>
        <a:lstStyle/>
        <a:p>
          <a:pPr rtl="1"/>
          <a:endParaRPr lang="ar-IQ"/>
        </a:p>
      </dgm:t>
    </dgm:pt>
    <dgm:pt modelId="{EEC2D757-D0DB-437C-B990-0186F512BD79}">
      <dgm:prSet phldrT="[Text]"/>
      <dgm:spPr/>
      <dgm:t>
        <a:bodyPr/>
        <a:lstStyle/>
        <a:p>
          <a:pPr rtl="1"/>
          <a:r>
            <a:rPr lang="ar-BH" dirty="0" smtClean="0">
              <a:cs typeface="Ali-A-Azzam" pitchFamily="2" charset="-78"/>
            </a:rPr>
            <a:t>الدولة الموحدة أو البسيطة</a:t>
          </a:r>
          <a:endParaRPr lang="ar-IQ" dirty="0">
            <a:cs typeface="Ali-A-Azzam" pitchFamily="2" charset="-78"/>
          </a:endParaRPr>
        </a:p>
      </dgm:t>
    </dgm:pt>
    <dgm:pt modelId="{B402F716-7D29-4901-A63B-2E03C5D76480}" type="parTrans" cxnId="{7C727484-7514-4076-B5A9-A397D59F5372}">
      <dgm:prSet/>
      <dgm:spPr/>
      <dgm:t>
        <a:bodyPr/>
        <a:lstStyle/>
        <a:p>
          <a:pPr rtl="1"/>
          <a:endParaRPr lang="ar-IQ"/>
        </a:p>
      </dgm:t>
    </dgm:pt>
    <dgm:pt modelId="{5FE71C97-3F19-437E-93AF-FFB0BECE0850}" type="sibTrans" cxnId="{7C727484-7514-4076-B5A9-A397D59F5372}">
      <dgm:prSet/>
      <dgm:spPr/>
      <dgm:t>
        <a:bodyPr/>
        <a:lstStyle/>
        <a:p>
          <a:pPr rtl="1"/>
          <a:endParaRPr lang="ar-IQ"/>
        </a:p>
      </dgm:t>
    </dgm:pt>
    <dgm:pt modelId="{00713DEA-B6A4-43F8-8725-68A9262BD317}">
      <dgm:prSet phldrT="[Text]">
        <dgm:style>
          <a:lnRef idx="2">
            <a:schemeClr val="dk1">
              <a:shade val="50000"/>
            </a:schemeClr>
          </a:lnRef>
          <a:fillRef idx="1">
            <a:schemeClr val="dk1"/>
          </a:fillRef>
          <a:effectRef idx="0">
            <a:schemeClr val="dk1"/>
          </a:effectRef>
          <a:fontRef idx="minor">
            <a:schemeClr val="lt1"/>
          </a:fontRef>
        </dgm:style>
      </dgm:prSet>
      <dgm:spPr/>
      <dgm:t>
        <a:bodyPr/>
        <a:lstStyle/>
        <a:p>
          <a:pPr rtl="1"/>
          <a:r>
            <a:rPr lang="ar-BH" dirty="0" smtClean="0">
              <a:solidFill>
                <a:srgbClr val="FFFF00"/>
              </a:solidFill>
              <a:cs typeface="Ali-A-Azzam" pitchFamily="2" charset="-78"/>
            </a:rPr>
            <a:t>المركزية</a:t>
          </a:r>
          <a:endParaRPr lang="ar-IQ" dirty="0">
            <a:solidFill>
              <a:srgbClr val="FFFF00"/>
            </a:solidFill>
            <a:cs typeface="Ali-A-Azzam" pitchFamily="2" charset="-78"/>
          </a:endParaRPr>
        </a:p>
      </dgm:t>
    </dgm:pt>
    <dgm:pt modelId="{8366D32A-8995-45C9-AC5D-36163E8D162D}" type="parTrans" cxnId="{BE65F1BF-68BC-41D9-8FDB-55930DA11D0B}">
      <dgm:prSet/>
      <dgm:spPr/>
      <dgm:t>
        <a:bodyPr/>
        <a:lstStyle/>
        <a:p>
          <a:pPr rtl="1"/>
          <a:endParaRPr lang="ar-IQ"/>
        </a:p>
      </dgm:t>
    </dgm:pt>
    <dgm:pt modelId="{1DE0F227-673A-4DD9-83D1-F9A2FE6D0A50}" type="sibTrans" cxnId="{BE65F1BF-68BC-41D9-8FDB-55930DA11D0B}">
      <dgm:prSet/>
      <dgm:spPr/>
      <dgm:t>
        <a:bodyPr/>
        <a:lstStyle/>
        <a:p>
          <a:pPr rtl="1"/>
          <a:endParaRPr lang="ar-IQ"/>
        </a:p>
      </dgm:t>
    </dgm:pt>
    <dgm:pt modelId="{94CB6D07-120E-4F04-9993-CDC7EB2E6EC8}">
      <dgm:prSet phldrT="[Text]">
        <dgm:style>
          <a:lnRef idx="2">
            <a:schemeClr val="dk1">
              <a:shade val="50000"/>
            </a:schemeClr>
          </a:lnRef>
          <a:fillRef idx="1">
            <a:schemeClr val="dk1"/>
          </a:fillRef>
          <a:effectRef idx="0">
            <a:schemeClr val="dk1"/>
          </a:effectRef>
          <a:fontRef idx="minor">
            <a:schemeClr val="lt1"/>
          </a:fontRef>
        </dgm:style>
      </dgm:prSet>
      <dgm:spPr/>
      <dgm:t>
        <a:bodyPr/>
        <a:lstStyle/>
        <a:p>
          <a:pPr rtl="1"/>
          <a:r>
            <a:rPr lang="ar-BH" dirty="0" smtClean="0">
              <a:solidFill>
                <a:srgbClr val="FFFF00"/>
              </a:solidFill>
              <a:cs typeface="Ali-A-Azzam" pitchFamily="2" charset="-78"/>
            </a:rPr>
            <a:t>اللامركزية</a:t>
          </a:r>
          <a:endParaRPr lang="ar-IQ" dirty="0">
            <a:solidFill>
              <a:srgbClr val="FFFF00"/>
            </a:solidFill>
            <a:cs typeface="Ali-A-Azzam" pitchFamily="2" charset="-78"/>
          </a:endParaRPr>
        </a:p>
      </dgm:t>
    </dgm:pt>
    <dgm:pt modelId="{C9605035-C9DD-47FC-A9C7-5436D395871B}" type="parTrans" cxnId="{DAE6498A-364E-4C14-8490-6320AD4010D6}">
      <dgm:prSet/>
      <dgm:spPr/>
      <dgm:t>
        <a:bodyPr/>
        <a:lstStyle/>
        <a:p>
          <a:pPr rtl="1"/>
          <a:endParaRPr lang="ar-IQ"/>
        </a:p>
      </dgm:t>
    </dgm:pt>
    <dgm:pt modelId="{AB03702C-A275-481D-875C-D0832F86EC0A}" type="sibTrans" cxnId="{DAE6498A-364E-4C14-8490-6320AD4010D6}">
      <dgm:prSet/>
      <dgm:spPr/>
      <dgm:t>
        <a:bodyPr/>
        <a:lstStyle/>
        <a:p>
          <a:pPr rtl="1"/>
          <a:endParaRPr lang="ar-IQ"/>
        </a:p>
      </dgm:t>
    </dgm:pt>
    <dgm:pt modelId="{48288DFD-B293-497A-B506-04A6929EF0C4}" type="pres">
      <dgm:prSet presAssocID="{A18FE9EA-D57A-4457-A8E8-0805C8C3C253}" presName="diagram" presStyleCnt="0">
        <dgm:presLayoutVars>
          <dgm:chPref val="1"/>
          <dgm:dir/>
          <dgm:animOne val="branch"/>
          <dgm:animLvl val="lvl"/>
          <dgm:resizeHandles/>
        </dgm:presLayoutVars>
      </dgm:prSet>
      <dgm:spPr/>
      <dgm:t>
        <a:bodyPr/>
        <a:lstStyle/>
        <a:p>
          <a:pPr rtl="1"/>
          <a:endParaRPr lang="ar-IQ"/>
        </a:p>
      </dgm:t>
    </dgm:pt>
    <dgm:pt modelId="{C5B8A6AE-9975-4E67-9484-CF12E6ADEB9B}" type="pres">
      <dgm:prSet presAssocID="{9406E271-09A2-4586-BA3F-9DB3173CE892}" presName="root" presStyleCnt="0"/>
      <dgm:spPr/>
    </dgm:pt>
    <dgm:pt modelId="{C381430D-8221-4FB6-AC9E-6859A33497EB}" type="pres">
      <dgm:prSet presAssocID="{9406E271-09A2-4586-BA3F-9DB3173CE892}" presName="rootComposite" presStyleCnt="0"/>
      <dgm:spPr/>
    </dgm:pt>
    <dgm:pt modelId="{B847BF19-A74C-40D9-92A4-31F12FFDB6A2}" type="pres">
      <dgm:prSet presAssocID="{9406E271-09A2-4586-BA3F-9DB3173CE892}" presName="rootText" presStyleLbl="node1" presStyleIdx="0" presStyleCnt="2"/>
      <dgm:spPr/>
      <dgm:t>
        <a:bodyPr/>
        <a:lstStyle/>
        <a:p>
          <a:pPr rtl="1"/>
          <a:endParaRPr lang="ar-IQ"/>
        </a:p>
      </dgm:t>
    </dgm:pt>
    <dgm:pt modelId="{956A6414-FCDC-4920-9B47-45DCAF931DA7}" type="pres">
      <dgm:prSet presAssocID="{9406E271-09A2-4586-BA3F-9DB3173CE892}" presName="rootConnector" presStyleLbl="node1" presStyleIdx="0" presStyleCnt="2"/>
      <dgm:spPr/>
      <dgm:t>
        <a:bodyPr/>
        <a:lstStyle/>
        <a:p>
          <a:pPr rtl="1"/>
          <a:endParaRPr lang="ar-IQ"/>
        </a:p>
      </dgm:t>
    </dgm:pt>
    <dgm:pt modelId="{DB4C1875-15CA-44CE-AD90-2EA1E7D3D343}" type="pres">
      <dgm:prSet presAssocID="{9406E271-09A2-4586-BA3F-9DB3173CE892}" presName="childShape" presStyleCnt="0"/>
      <dgm:spPr/>
    </dgm:pt>
    <dgm:pt modelId="{2295C8B2-BB84-4B05-9C8D-EF71CD419708}" type="pres">
      <dgm:prSet presAssocID="{EA578B96-FC28-41B8-8065-2F2B88A1CBE2}" presName="Name13" presStyleLbl="parChTrans1D2" presStyleIdx="0" presStyleCnt="4"/>
      <dgm:spPr/>
      <dgm:t>
        <a:bodyPr/>
        <a:lstStyle/>
        <a:p>
          <a:pPr rtl="1"/>
          <a:endParaRPr lang="ar-IQ"/>
        </a:p>
      </dgm:t>
    </dgm:pt>
    <dgm:pt modelId="{4D0ACA80-7D91-4FE2-A75D-81820F7BA134}" type="pres">
      <dgm:prSet presAssocID="{2F3CCE0B-0517-41E1-B25D-C96545F8E099}" presName="childText" presStyleLbl="bgAcc1" presStyleIdx="0" presStyleCnt="4">
        <dgm:presLayoutVars>
          <dgm:bulletEnabled val="1"/>
        </dgm:presLayoutVars>
      </dgm:prSet>
      <dgm:spPr/>
      <dgm:t>
        <a:bodyPr/>
        <a:lstStyle/>
        <a:p>
          <a:pPr rtl="1"/>
          <a:endParaRPr lang="ar-IQ"/>
        </a:p>
      </dgm:t>
    </dgm:pt>
    <dgm:pt modelId="{58D7B334-0BEB-41EA-809B-888257CB898F}" type="pres">
      <dgm:prSet presAssocID="{4A5E5970-278C-4A56-8F1F-12CA77E2A762}" presName="Name13" presStyleLbl="parChTrans1D2" presStyleIdx="1" presStyleCnt="4"/>
      <dgm:spPr/>
      <dgm:t>
        <a:bodyPr/>
        <a:lstStyle/>
        <a:p>
          <a:pPr rtl="1"/>
          <a:endParaRPr lang="ar-IQ"/>
        </a:p>
      </dgm:t>
    </dgm:pt>
    <dgm:pt modelId="{38AA66B5-6357-4787-BC05-91DF84D9DB0B}" type="pres">
      <dgm:prSet presAssocID="{AAE5334B-699C-495C-A271-79FD4055E965}" presName="childText" presStyleLbl="bgAcc1" presStyleIdx="1" presStyleCnt="4">
        <dgm:presLayoutVars>
          <dgm:bulletEnabled val="1"/>
        </dgm:presLayoutVars>
      </dgm:prSet>
      <dgm:spPr/>
      <dgm:t>
        <a:bodyPr/>
        <a:lstStyle/>
        <a:p>
          <a:pPr rtl="1"/>
          <a:endParaRPr lang="ar-IQ"/>
        </a:p>
      </dgm:t>
    </dgm:pt>
    <dgm:pt modelId="{9060B7C2-6E7F-4D38-8070-5631EDD66029}" type="pres">
      <dgm:prSet presAssocID="{EEC2D757-D0DB-437C-B990-0186F512BD79}" presName="root" presStyleCnt="0"/>
      <dgm:spPr/>
    </dgm:pt>
    <dgm:pt modelId="{BB987F5A-2D2E-4019-92C6-3A83BD013619}" type="pres">
      <dgm:prSet presAssocID="{EEC2D757-D0DB-437C-B990-0186F512BD79}" presName="rootComposite" presStyleCnt="0"/>
      <dgm:spPr/>
    </dgm:pt>
    <dgm:pt modelId="{5DFE641A-ACC7-456A-AD82-8AFFFC557BFC}" type="pres">
      <dgm:prSet presAssocID="{EEC2D757-D0DB-437C-B990-0186F512BD79}" presName="rootText" presStyleLbl="node1" presStyleIdx="1" presStyleCnt="2"/>
      <dgm:spPr/>
      <dgm:t>
        <a:bodyPr/>
        <a:lstStyle/>
        <a:p>
          <a:pPr rtl="1"/>
          <a:endParaRPr lang="ar-IQ"/>
        </a:p>
      </dgm:t>
    </dgm:pt>
    <dgm:pt modelId="{8BD2585F-A633-45E4-B231-8A1F3EE7EED6}" type="pres">
      <dgm:prSet presAssocID="{EEC2D757-D0DB-437C-B990-0186F512BD79}" presName="rootConnector" presStyleLbl="node1" presStyleIdx="1" presStyleCnt="2"/>
      <dgm:spPr/>
      <dgm:t>
        <a:bodyPr/>
        <a:lstStyle/>
        <a:p>
          <a:pPr rtl="1"/>
          <a:endParaRPr lang="ar-IQ"/>
        </a:p>
      </dgm:t>
    </dgm:pt>
    <dgm:pt modelId="{A340C73F-4120-4D66-8836-822AC3AD94A5}" type="pres">
      <dgm:prSet presAssocID="{EEC2D757-D0DB-437C-B990-0186F512BD79}" presName="childShape" presStyleCnt="0"/>
      <dgm:spPr/>
    </dgm:pt>
    <dgm:pt modelId="{8E594C7B-6BDF-402B-86F8-5AF26A7D94FD}" type="pres">
      <dgm:prSet presAssocID="{8366D32A-8995-45C9-AC5D-36163E8D162D}" presName="Name13" presStyleLbl="parChTrans1D2" presStyleIdx="2" presStyleCnt="4"/>
      <dgm:spPr/>
      <dgm:t>
        <a:bodyPr/>
        <a:lstStyle/>
        <a:p>
          <a:pPr rtl="1"/>
          <a:endParaRPr lang="ar-IQ"/>
        </a:p>
      </dgm:t>
    </dgm:pt>
    <dgm:pt modelId="{D99DBCF3-C09C-4D10-983A-20374F1F52A2}" type="pres">
      <dgm:prSet presAssocID="{00713DEA-B6A4-43F8-8725-68A9262BD317}" presName="childText" presStyleLbl="bgAcc1" presStyleIdx="2" presStyleCnt="4">
        <dgm:presLayoutVars>
          <dgm:bulletEnabled val="1"/>
        </dgm:presLayoutVars>
      </dgm:prSet>
      <dgm:spPr/>
      <dgm:t>
        <a:bodyPr/>
        <a:lstStyle/>
        <a:p>
          <a:pPr rtl="1"/>
          <a:endParaRPr lang="ar-IQ"/>
        </a:p>
      </dgm:t>
    </dgm:pt>
    <dgm:pt modelId="{91FEB805-342E-4600-9A19-75F08FC9F0F2}" type="pres">
      <dgm:prSet presAssocID="{C9605035-C9DD-47FC-A9C7-5436D395871B}" presName="Name13" presStyleLbl="parChTrans1D2" presStyleIdx="3" presStyleCnt="4"/>
      <dgm:spPr/>
      <dgm:t>
        <a:bodyPr/>
        <a:lstStyle/>
        <a:p>
          <a:pPr rtl="1"/>
          <a:endParaRPr lang="ar-IQ"/>
        </a:p>
      </dgm:t>
    </dgm:pt>
    <dgm:pt modelId="{48096E57-D655-494E-9441-20A177C60480}" type="pres">
      <dgm:prSet presAssocID="{94CB6D07-120E-4F04-9993-CDC7EB2E6EC8}" presName="childText" presStyleLbl="bgAcc1" presStyleIdx="3" presStyleCnt="4">
        <dgm:presLayoutVars>
          <dgm:bulletEnabled val="1"/>
        </dgm:presLayoutVars>
      </dgm:prSet>
      <dgm:spPr/>
      <dgm:t>
        <a:bodyPr/>
        <a:lstStyle/>
        <a:p>
          <a:pPr rtl="1"/>
          <a:endParaRPr lang="ar-IQ"/>
        </a:p>
      </dgm:t>
    </dgm:pt>
  </dgm:ptLst>
  <dgm:cxnLst>
    <dgm:cxn modelId="{742A7F46-B8E7-404A-AC59-E57844A7C75D}" type="presOf" srcId="{C9605035-C9DD-47FC-A9C7-5436D395871B}" destId="{91FEB805-342E-4600-9A19-75F08FC9F0F2}" srcOrd="0" destOrd="0" presId="urn:microsoft.com/office/officeart/2005/8/layout/hierarchy3"/>
    <dgm:cxn modelId="{66A14797-956F-4464-B4CE-1B8393B4F4D2}" type="presOf" srcId="{2F3CCE0B-0517-41E1-B25D-C96545F8E099}" destId="{4D0ACA80-7D91-4FE2-A75D-81820F7BA134}" srcOrd="0" destOrd="0" presId="urn:microsoft.com/office/officeart/2005/8/layout/hierarchy3"/>
    <dgm:cxn modelId="{7C727484-7514-4076-B5A9-A397D59F5372}" srcId="{A18FE9EA-D57A-4457-A8E8-0805C8C3C253}" destId="{EEC2D757-D0DB-437C-B990-0186F512BD79}" srcOrd="1" destOrd="0" parTransId="{B402F716-7D29-4901-A63B-2E03C5D76480}" sibTransId="{5FE71C97-3F19-437E-93AF-FFB0BECE0850}"/>
    <dgm:cxn modelId="{123CCF70-A63B-4350-A3D2-CD4B4E1339C3}" srcId="{9406E271-09A2-4586-BA3F-9DB3173CE892}" destId="{2F3CCE0B-0517-41E1-B25D-C96545F8E099}" srcOrd="0" destOrd="0" parTransId="{EA578B96-FC28-41B8-8065-2F2B88A1CBE2}" sibTransId="{CB5B3C0D-CD24-4904-BD8C-F39EB443C656}"/>
    <dgm:cxn modelId="{4BEA1009-D3FF-4682-9BB2-2F035F813876}" type="presOf" srcId="{8366D32A-8995-45C9-AC5D-36163E8D162D}" destId="{8E594C7B-6BDF-402B-86F8-5AF26A7D94FD}" srcOrd="0" destOrd="0" presId="urn:microsoft.com/office/officeart/2005/8/layout/hierarchy3"/>
    <dgm:cxn modelId="{BE65F1BF-68BC-41D9-8FDB-55930DA11D0B}" srcId="{EEC2D757-D0DB-437C-B990-0186F512BD79}" destId="{00713DEA-B6A4-43F8-8725-68A9262BD317}" srcOrd="0" destOrd="0" parTransId="{8366D32A-8995-45C9-AC5D-36163E8D162D}" sibTransId="{1DE0F227-673A-4DD9-83D1-F9A2FE6D0A50}"/>
    <dgm:cxn modelId="{61449F93-3B7E-489C-B81C-C4FAB7DF6BDE}" srcId="{A18FE9EA-D57A-4457-A8E8-0805C8C3C253}" destId="{9406E271-09A2-4586-BA3F-9DB3173CE892}" srcOrd="0" destOrd="0" parTransId="{D5552CFA-531B-4471-933C-A34FF537EB26}" sibTransId="{D5E7080A-4CCF-49D4-B423-F4480AF88E24}"/>
    <dgm:cxn modelId="{BEA98053-6AC9-475B-81DD-B42058CB16A8}" srcId="{9406E271-09A2-4586-BA3F-9DB3173CE892}" destId="{AAE5334B-699C-495C-A271-79FD4055E965}" srcOrd="1" destOrd="0" parTransId="{4A5E5970-278C-4A56-8F1F-12CA77E2A762}" sibTransId="{9EBFBB7E-7E0F-4EAE-A383-BEA693AC6ADC}"/>
    <dgm:cxn modelId="{56758F32-154F-4414-B46A-FAB594856598}" type="presOf" srcId="{9406E271-09A2-4586-BA3F-9DB3173CE892}" destId="{B847BF19-A74C-40D9-92A4-31F12FFDB6A2}" srcOrd="0" destOrd="0" presId="urn:microsoft.com/office/officeart/2005/8/layout/hierarchy3"/>
    <dgm:cxn modelId="{30460808-7C2B-446D-827E-0AC7BFEA5CBF}" type="presOf" srcId="{9406E271-09A2-4586-BA3F-9DB3173CE892}" destId="{956A6414-FCDC-4920-9B47-45DCAF931DA7}" srcOrd="1" destOrd="0" presId="urn:microsoft.com/office/officeart/2005/8/layout/hierarchy3"/>
    <dgm:cxn modelId="{0FA7A5BC-DE71-415D-95B5-1D2717EFFB8D}" type="presOf" srcId="{EEC2D757-D0DB-437C-B990-0186F512BD79}" destId="{8BD2585F-A633-45E4-B231-8A1F3EE7EED6}" srcOrd="1" destOrd="0" presId="urn:microsoft.com/office/officeart/2005/8/layout/hierarchy3"/>
    <dgm:cxn modelId="{C377200A-DEDE-4DB5-B86F-3E4511F7FC8F}" type="presOf" srcId="{94CB6D07-120E-4F04-9993-CDC7EB2E6EC8}" destId="{48096E57-D655-494E-9441-20A177C60480}" srcOrd="0" destOrd="0" presId="urn:microsoft.com/office/officeart/2005/8/layout/hierarchy3"/>
    <dgm:cxn modelId="{DAE6498A-364E-4C14-8490-6320AD4010D6}" srcId="{EEC2D757-D0DB-437C-B990-0186F512BD79}" destId="{94CB6D07-120E-4F04-9993-CDC7EB2E6EC8}" srcOrd="1" destOrd="0" parTransId="{C9605035-C9DD-47FC-A9C7-5436D395871B}" sibTransId="{AB03702C-A275-481D-875C-D0832F86EC0A}"/>
    <dgm:cxn modelId="{938DB4E6-7BB7-48A8-8CF1-B371D3E9D5D8}" type="presOf" srcId="{EA578B96-FC28-41B8-8065-2F2B88A1CBE2}" destId="{2295C8B2-BB84-4B05-9C8D-EF71CD419708}" srcOrd="0" destOrd="0" presId="urn:microsoft.com/office/officeart/2005/8/layout/hierarchy3"/>
    <dgm:cxn modelId="{7CD01BA3-E97A-4C52-826C-C04C32F28D91}" type="presOf" srcId="{00713DEA-B6A4-43F8-8725-68A9262BD317}" destId="{D99DBCF3-C09C-4D10-983A-20374F1F52A2}" srcOrd="0" destOrd="0" presId="urn:microsoft.com/office/officeart/2005/8/layout/hierarchy3"/>
    <dgm:cxn modelId="{C73749B3-C2F4-4BB1-BE41-B30BFB387C16}" type="presOf" srcId="{A18FE9EA-D57A-4457-A8E8-0805C8C3C253}" destId="{48288DFD-B293-497A-B506-04A6929EF0C4}" srcOrd="0" destOrd="0" presId="urn:microsoft.com/office/officeart/2005/8/layout/hierarchy3"/>
    <dgm:cxn modelId="{EF9F37B2-10EA-490A-85D9-AACF4EC64940}" type="presOf" srcId="{4A5E5970-278C-4A56-8F1F-12CA77E2A762}" destId="{58D7B334-0BEB-41EA-809B-888257CB898F}" srcOrd="0" destOrd="0" presId="urn:microsoft.com/office/officeart/2005/8/layout/hierarchy3"/>
    <dgm:cxn modelId="{50F3A653-BB22-4C6C-9AA7-BF9CA6D9B94B}" type="presOf" srcId="{EEC2D757-D0DB-437C-B990-0186F512BD79}" destId="{5DFE641A-ACC7-456A-AD82-8AFFFC557BFC}" srcOrd="0" destOrd="0" presId="urn:microsoft.com/office/officeart/2005/8/layout/hierarchy3"/>
    <dgm:cxn modelId="{8DE37CD1-313C-4F21-9B6B-75F156B31AEA}" type="presOf" srcId="{AAE5334B-699C-495C-A271-79FD4055E965}" destId="{38AA66B5-6357-4787-BC05-91DF84D9DB0B}" srcOrd="0" destOrd="0" presId="urn:microsoft.com/office/officeart/2005/8/layout/hierarchy3"/>
    <dgm:cxn modelId="{1D58638B-B554-4807-AA62-AF97EEF6E5AE}" type="presParOf" srcId="{48288DFD-B293-497A-B506-04A6929EF0C4}" destId="{C5B8A6AE-9975-4E67-9484-CF12E6ADEB9B}" srcOrd="0" destOrd="0" presId="urn:microsoft.com/office/officeart/2005/8/layout/hierarchy3"/>
    <dgm:cxn modelId="{2BB87526-9BE1-415F-A2D8-AAF4BBA13F5F}" type="presParOf" srcId="{C5B8A6AE-9975-4E67-9484-CF12E6ADEB9B}" destId="{C381430D-8221-4FB6-AC9E-6859A33497EB}" srcOrd="0" destOrd="0" presId="urn:microsoft.com/office/officeart/2005/8/layout/hierarchy3"/>
    <dgm:cxn modelId="{8BA268D4-41A3-465F-9B0D-A1D499306EB9}" type="presParOf" srcId="{C381430D-8221-4FB6-AC9E-6859A33497EB}" destId="{B847BF19-A74C-40D9-92A4-31F12FFDB6A2}" srcOrd="0" destOrd="0" presId="urn:microsoft.com/office/officeart/2005/8/layout/hierarchy3"/>
    <dgm:cxn modelId="{8A356F1F-8F95-4715-9CB7-BFEE415D8E79}" type="presParOf" srcId="{C381430D-8221-4FB6-AC9E-6859A33497EB}" destId="{956A6414-FCDC-4920-9B47-45DCAF931DA7}" srcOrd="1" destOrd="0" presId="urn:microsoft.com/office/officeart/2005/8/layout/hierarchy3"/>
    <dgm:cxn modelId="{F08414C0-9823-4098-8A00-A64E22A5055D}" type="presParOf" srcId="{C5B8A6AE-9975-4E67-9484-CF12E6ADEB9B}" destId="{DB4C1875-15CA-44CE-AD90-2EA1E7D3D343}" srcOrd="1" destOrd="0" presId="urn:microsoft.com/office/officeart/2005/8/layout/hierarchy3"/>
    <dgm:cxn modelId="{F5613861-BCC7-49E5-8E9B-D31125274A58}" type="presParOf" srcId="{DB4C1875-15CA-44CE-AD90-2EA1E7D3D343}" destId="{2295C8B2-BB84-4B05-9C8D-EF71CD419708}" srcOrd="0" destOrd="0" presId="urn:microsoft.com/office/officeart/2005/8/layout/hierarchy3"/>
    <dgm:cxn modelId="{049BEFDA-6E7C-49DE-B999-A31CDCA4FD26}" type="presParOf" srcId="{DB4C1875-15CA-44CE-AD90-2EA1E7D3D343}" destId="{4D0ACA80-7D91-4FE2-A75D-81820F7BA134}" srcOrd="1" destOrd="0" presId="urn:microsoft.com/office/officeart/2005/8/layout/hierarchy3"/>
    <dgm:cxn modelId="{4F36457B-EBE7-4F49-9AF3-48588B4ADE03}" type="presParOf" srcId="{DB4C1875-15CA-44CE-AD90-2EA1E7D3D343}" destId="{58D7B334-0BEB-41EA-809B-888257CB898F}" srcOrd="2" destOrd="0" presId="urn:microsoft.com/office/officeart/2005/8/layout/hierarchy3"/>
    <dgm:cxn modelId="{4F554C99-5B6D-4C72-AA52-CC1C5105D042}" type="presParOf" srcId="{DB4C1875-15CA-44CE-AD90-2EA1E7D3D343}" destId="{38AA66B5-6357-4787-BC05-91DF84D9DB0B}" srcOrd="3" destOrd="0" presId="urn:microsoft.com/office/officeart/2005/8/layout/hierarchy3"/>
    <dgm:cxn modelId="{9C1E355C-46EB-4B34-A5AA-CB2678BCBA9A}" type="presParOf" srcId="{48288DFD-B293-497A-B506-04A6929EF0C4}" destId="{9060B7C2-6E7F-4D38-8070-5631EDD66029}" srcOrd="1" destOrd="0" presId="urn:microsoft.com/office/officeart/2005/8/layout/hierarchy3"/>
    <dgm:cxn modelId="{66BBD975-6207-4393-A4A6-34DCE38C915D}" type="presParOf" srcId="{9060B7C2-6E7F-4D38-8070-5631EDD66029}" destId="{BB987F5A-2D2E-4019-92C6-3A83BD013619}" srcOrd="0" destOrd="0" presId="urn:microsoft.com/office/officeart/2005/8/layout/hierarchy3"/>
    <dgm:cxn modelId="{25770476-75A7-402F-94A0-B1AC8FA9EE1D}" type="presParOf" srcId="{BB987F5A-2D2E-4019-92C6-3A83BD013619}" destId="{5DFE641A-ACC7-456A-AD82-8AFFFC557BFC}" srcOrd="0" destOrd="0" presId="urn:microsoft.com/office/officeart/2005/8/layout/hierarchy3"/>
    <dgm:cxn modelId="{8C44F5EF-A48D-4147-A111-1566E2AAEE3A}" type="presParOf" srcId="{BB987F5A-2D2E-4019-92C6-3A83BD013619}" destId="{8BD2585F-A633-45E4-B231-8A1F3EE7EED6}" srcOrd="1" destOrd="0" presId="urn:microsoft.com/office/officeart/2005/8/layout/hierarchy3"/>
    <dgm:cxn modelId="{C392E9ED-6312-4811-9B95-874C6FC13B6A}" type="presParOf" srcId="{9060B7C2-6E7F-4D38-8070-5631EDD66029}" destId="{A340C73F-4120-4D66-8836-822AC3AD94A5}" srcOrd="1" destOrd="0" presId="urn:microsoft.com/office/officeart/2005/8/layout/hierarchy3"/>
    <dgm:cxn modelId="{4EFDECB8-E542-4FDD-93F6-3098E2C38302}" type="presParOf" srcId="{A340C73F-4120-4D66-8836-822AC3AD94A5}" destId="{8E594C7B-6BDF-402B-86F8-5AF26A7D94FD}" srcOrd="0" destOrd="0" presId="urn:microsoft.com/office/officeart/2005/8/layout/hierarchy3"/>
    <dgm:cxn modelId="{CA2FBBF1-2DB6-46EE-BFFF-643DFCC25B9D}" type="presParOf" srcId="{A340C73F-4120-4D66-8836-822AC3AD94A5}" destId="{D99DBCF3-C09C-4D10-983A-20374F1F52A2}" srcOrd="1" destOrd="0" presId="urn:microsoft.com/office/officeart/2005/8/layout/hierarchy3"/>
    <dgm:cxn modelId="{C7BD60C1-D369-4845-ADC6-04868094FA94}" type="presParOf" srcId="{A340C73F-4120-4D66-8836-822AC3AD94A5}" destId="{91FEB805-342E-4600-9A19-75F08FC9F0F2}" srcOrd="2" destOrd="0" presId="urn:microsoft.com/office/officeart/2005/8/layout/hierarchy3"/>
    <dgm:cxn modelId="{FEBF8447-CF0A-4319-AC3C-077DFBB6C93D}" type="presParOf" srcId="{A340C73F-4120-4D66-8836-822AC3AD94A5}" destId="{48096E57-D655-494E-9441-20A177C60480}"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7BF19-A74C-40D9-92A4-31F12FFDB6A2}">
      <dsp:nvSpPr>
        <dsp:cNvPr id="0" name=""/>
        <dsp:cNvSpPr/>
      </dsp:nvSpPr>
      <dsp:spPr>
        <a:xfrm>
          <a:off x="905135" y="2319"/>
          <a:ext cx="2853035" cy="142651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rtl="1">
            <a:lnSpc>
              <a:spcPct val="90000"/>
            </a:lnSpc>
            <a:spcBef>
              <a:spcPct val="0"/>
            </a:spcBef>
            <a:spcAft>
              <a:spcPct val="35000"/>
            </a:spcAft>
          </a:pPr>
          <a:r>
            <a:rPr lang="ar-BH" sz="3600" kern="1200" dirty="0" smtClean="0">
              <a:cs typeface="Ali-A-Azzam" pitchFamily="2" charset="-78"/>
            </a:rPr>
            <a:t>الدولة المركبة</a:t>
          </a:r>
          <a:endParaRPr lang="ar-IQ" sz="3600" kern="1200" dirty="0">
            <a:cs typeface="Ali-A-Azzam" pitchFamily="2" charset="-78"/>
          </a:endParaRPr>
        </a:p>
      </dsp:txBody>
      <dsp:txXfrm>
        <a:off x="946916" y="44100"/>
        <a:ext cx="2769473" cy="1342955"/>
      </dsp:txXfrm>
    </dsp:sp>
    <dsp:sp modelId="{2295C8B2-BB84-4B05-9C8D-EF71CD419708}">
      <dsp:nvSpPr>
        <dsp:cNvPr id="0" name=""/>
        <dsp:cNvSpPr/>
      </dsp:nvSpPr>
      <dsp:spPr>
        <a:xfrm>
          <a:off x="1190438" y="1428836"/>
          <a:ext cx="285303" cy="1069888"/>
        </a:xfrm>
        <a:custGeom>
          <a:avLst/>
          <a:gdLst/>
          <a:ahLst/>
          <a:cxnLst/>
          <a:rect l="0" t="0" r="0" b="0"/>
          <a:pathLst>
            <a:path>
              <a:moveTo>
                <a:pt x="0" y="0"/>
              </a:moveTo>
              <a:lnTo>
                <a:pt x="0" y="1069888"/>
              </a:lnTo>
              <a:lnTo>
                <a:pt x="285303" y="1069888"/>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D0ACA80-7D91-4FE2-A75D-81820F7BA134}">
      <dsp:nvSpPr>
        <dsp:cNvPr id="0" name=""/>
        <dsp:cNvSpPr/>
      </dsp:nvSpPr>
      <dsp:spPr>
        <a:xfrm>
          <a:off x="1475742" y="1785466"/>
          <a:ext cx="2282428" cy="1426517"/>
        </a:xfrm>
        <a:prstGeom prst="roundRect">
          <a:avLst>
            <a:gd name="adj" fmla="val 10000"/>
          </a:avLst>
        </a:prstGeom>
        <a:solidFill>
          <a:schemeClr val="dk1"/>
        </a:solidFill>
        <a:ln w="25400" cap="flat" cmpd="sng" algn="ctr">
          <a:solidFill>
            <a:schemeClr val="dk1">
              <a:shade val="50000"/>
            </a:schemeClr>
          </a:solidFill>
          <a:prstDash val="solid"/>
        </a:ln>
        <a:effectLst/>
        <a:scene3d>
          <a:camera prst="orthographicFront"/>
          <a:lightRig rig="flat" dir="t"/>
        </a:scene3d>
        <a:sp3d z="-190500" extrusionH="12700"/>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87630" tIns="58420" rIns="87630" bIns="58420" numCol="1" spcCol="1270" anchor="ctr" anchorCtr="0">
          <a:noAutofit/>
        </a:bodyPr>
        <a:lstStyle/>
        <a:p>
          <a:pPr lvl="0" algn="ctr" defTabSz="2044700" rtl="1">
            <a:lnSpc>
              <a:spcPct val="90000"/>
            </a:lnSpc>
            <a:spcBef>
              <a:spcPct val="0"/>
            </a:spcBef>
            <a:spcAft>
              <a:spcPct val="35000"/>
            </a:spcAft>
          </a:pPr>
          <a:r>
            <a:rPr lang="ar-BH" sz="4600" kern="1200" dirty="0" smtClean="0">
              <a:solidFill>
                <a:srgbClr val="FFFF00"/>
              </a:solidFill>
              <a:cs typeface="Ali-A-Azzam" pitchFamily="2" charset="-78"/>
            </a:rPr>
            <a:t>الكونفدرالية</a:t>
          </a:r>
          <a:endParaRPr lang="ar-IQ" sz="4600" kern="1200" dirty="0">
            <a:solidFill>
              <a:srgbClr val="FFFF00"/>
            </a:solidFill>
            <a:cs typeface="Ali-A-Azzam" pitchFamily="2" charset="-78"/>
          </a:endParaRPr>
        </a:p>
      </dsp:txBody>
      <dsp:txXfrm>
        <a:off x="1517523" y="1827247"/>
        <a:ext cx="2198866" cy="1342955"/>
      </dsp:txXfrm>
    </dsp:sp>
    <dsp:sp modelId="{58D7B334-0BEB-41EA-809B-888257CB898F}">
      <dsp:nvSpPr>
        <dsp:cNvPr id="0" name=""/>
        <dsp:cNvSpPr/>
      </dsp:nvSpPr>
      <dsp:spPr>
        <a:xfrm>
          <a:off x="1190438" y="1428836"/>
          <a:ext cx="285303" cy="2853035"/>
        </a:xfrm>
        <a:custGeom>
          <a:avLst/>
          <a:gdLst/>
          <a:ahLst/>
          <a:cxnLst/>
          <a:rect l="0" t="0" r="0" b="0"/>
          <a:pathLst>
            <a:path>
              <a:moveTo>
                <a:pt x="0" y="0"/>
              </a:moveTo>
              <a:lnTo>
                <a:pt x="0" y="2853035"/>
              </a:lnTo>
              <a:lnTo>
                <a:pt x="285303" y="285303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8AA66B5-6357-4787-BC05-91DF84D9DB0B}">
      <dsp:nvSpPr>
        <dsp:cNvPr id="0" name=""/>
        <dsp:cNvSpPr/>
      </dsp:nvSpPr>
      <dsp:spPr>
        <a:xfrm>
          <a:off x="1475742" y="3568613"/>
          <a:ext cx="2282428" cy="1426517"/>
        </a:xfrm>
        <a:prstGeom prst="roundRect">
          <a:avLst>
            <a:gd name="adj" fmla="val 10000"/>
          </a:avLst>
        </a:prstGeom>
        <a:solidFill>
          <a:schemeClr val="dk1"/>
        </a:solidFill>
        <a:ln w="25400" cap="flat" cmpd="sng" algn="ctr">
          <a:solidFill>
            <a:schemeClr val="dk1">
              <a:shade val="50000"/>
            </a:schemeClr>
          </a:solidFill>
          <a:prstDash val="solid"/>
        </a:ln>
        <a:effectLst/>
        <a:scene3d>
          <a:camera prst="orthographicFront"/>
          <a:lightRig rig="flat" dir="t"/>
        </a:scene3d>
        <a:sp3d z="-190500" extrusionH="12700"/>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87630" tIns="58420" rIns="87630" bIns="58420" numCol="1" spcCol="1270" anchor="ctr" anchorCtr="0">
          <a:noAutofit/>
        </a:bodyPr>
        <a:lstStyle/>
        <a:p>
          <a:pPr lvl="0" algn="ctr" defTabSz="2044700" rtl="1">
            <a:lnSpc>
              <a:spcPct val="90000"/>
            </a:lnSpc>
            <a:spcBef>
              <a:spcPct val="0"/>
            </a:spcBef>
            <a:spcAft>
              <a:spcPct val="35000"/>
            </a:spcAft>
          </a:pPr>
          <a:r>
            <a:rPr lang="ar-BH" sz="4600" kern="1200" dirty="0" smtClean="0">
              <a:solidFill>
                <a:srgbClr val="FFFF00"/>
              </a:solidFill>
              <a:cs typeface="Ali-A-Azzam" pitchFamily="2" charset="-78"/>
            </a:rPr>
            <a:t>الفدرالية</a:t>
          </a:r>
          <a:endParaRPr lang="ar-IQ" sz="4600" kern="1200" dirty="0">
            <a:solidFill>
              <a:srgbClr val="FFFF00"/>
            </a:solidFill>
            <a:cs typeface="Ali-A-Azzam" pitchFamily="2" charset="-78"/>
          </a:endParaRPr>
        </a:p>
      </dsp:txBody>
      <dsp:txXfrm>
        <a:off x="1517523" y="3610394"/>
        <a:ext cx="2198866" cy="1342955"/>
      </dsp:txXfrm>
    </dsp:sp>
    <dsp:sp modelId="{5DFE641A-ACC7-456A-AD82-8AFFFC557BFC}">
      <dsp:nvSpPr>
        <dsp:cNvPr id="0" name=""/>
        <dsp:cNvSpPr/>
      </dsp:nvSpPr>
      <dsp:spPr>
        <a:xfrm>
          <a:off x="4471429" y="2319"/>
          <a:ext cx="2853035" cy="142651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rtl="1">
            <a:lnSpc>
              <a:spcPct val="90000"/>
            </a:lnSpc>
            <a:spcBef>
              <a:spcPct val="0"/>
            </a:spcBef>
            <a:spcAft>
              <a:spcPct val="35000"/>
            </a:spcAft>
          </a:pPr>
          <a:r>
            <a:rPr lang="ar-BH" sz="3600" kern="1200" dirty="0" smtClean="0">
              <a:cs typeface="Ali-A-Azzam" pitchFamily="2" charset="-78"/>
            </a:rPr>
            <a:t>الدولة الموحدة أو البسيطة</a:t>
          </a:r>
          <a:endParaRPr lang="ar-IQ" sz="3600" kern="1200" dirty="0">
            <a:cs typeface="Ali-A-Azzam" pitchFamily="2" charset="-78"/>
          </a:endParaRPr>
        </a:p>
      </dsp:txBody>
      <dsp:txXfrm>
        <a:off x="4513210" y="44100"/>
        <a:ext cx="2769473" cy="1342955"/>
      </dsp:txXfrm>
    </dsp:sp>
    <dsp:sp modelId="{8E594C7B-6BDF-402B-86F8-5AF26A7D94FD}">
      <dsp:nvSpPr>
        <dsp:cNvPr id="0" name=""/>
        <dsp:cNvSpPr/>
      </dsp:nvSpPr>
      <dsp:spPr>
        <a:xfrm>
          <a:off x="4756732" y="1428836"/>
          <a:ext cx="285303" cy="1069888"/>
        </a:xfrm>
        <a:custGeom>
          <a:avLst/>
          <a:gdLst/>
          <a:ahLst/>
          <a:cxnLst/>
          <a:rect l="0" t="0" r="0" b="0"/>
          <a:pathLst>
            <a:path>
              <a:moveTo>
                <a:pt x="0" y="0"/>
              </a:moveTo>
              <a:lnTo>
                <a:pt x="0" y="1069888"/>
              </a:lnTo>
              <a:lnTo>
                <a:pt x="285303" y="1069888"/>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99DBCF3-C09C-4D10-983A-20374F1F52A2}">
      <dsp:nvSpPr>
        <dsp:cNvPr id="0" name=""/>
        <dsp:cNvSpPr/>
      </dsp:nvSpPr>
      <dsp:spPr>
        <a:xfrm>
          <a:off x="5042036" y="1785466"/>
          <a:ext cx="2282428" cy="1426517"/>
        </a:xfrm>
        <a:prstGeom prst="roundRect">
          <a:avLst>
            <a:gd name="adj" fmla="val 10000"/>
          </a:avLst>
        </a:prstGeom>
        <a:solidFill>
          <a:schemeClr val="dk1"/>
        </a:solidFill>
        <a:ln w="25400" cap="flat" cmpd="sng" algn="ctr">
          <a:solidFill>
            <a:schemeClr val="dk1">
              <a:shade val="50000"/>
            </a:schemeClr>
          </a:solidFill>
          <a:prstDash val="solid"/>
        </a:ln>
        <a:effectLst/>
        <a:scene3d>
          <a:camera prst="orthographicFront"/>
          <a:lightRig rig="flat" dir="t"/>
        </a:scene3d>
        <a:sp3d z="-190500" extrusionH="12700"/>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87630" tIns="58420" rIns="87630" bIns="58420" numCol="1" spcCol="1270" anchor="ctr" anchorCtr="0">
          <a:noAutofit/>
        </a:bodyPr>
        <a:lstStyle/>
        <a:p>
          <a:pPr lvl="0" algn="ctr" defTabSz="2044700" rtl="1">
            <a:lnSpc>
              <a:spcPct val="90000"/>
            </a:lnSpc>
            <a:spcBef>
              <a:spcPct val="0"/>
            </a:spcBef>
            <a:spcAft>
              <a:spcPct val="35000"/>
            </a:spcAft>
          </a:pPr>
          <a:r>
            <a:rPr lang="ar-BH" sz="4600" kern="1200" dirty="0" smtClean="0">
              <a:solidFill>
                <a:srgbClr val="FFFF00"/>
              </a:solidFill>
              <a:cs typeface="Ali-A-Azzam" pitchFamily="2" charset="-78"/>
            </a:rPr>
            <a:t>المركزية</a:t>
          </a:r>
          <a:endParaRPr lang="ar-IQ" sz="4600" kern="1200" dirty="0">
            <a:solidFill>
              <a:srgbClr val="FFFF00"/>
            </a:solidFill>
            <a:cs typeface="Ali-A-Azzam" pitchFamily="2" charset="-78"/>
          </a:endParaRPr>
        </a:p>
      </dsp:txBody>
      <dsp:txXfrm>
        <a:off x="5083817" y="1827247"/>
        <a:ext cx="2198866" cy="1342955"/>
      </dsp:txXfrm>
    </dsp:sp>
    <dsp:sp modelId="{91FEB805-342E-4600-9A19-75F08FC9F0F2}">
      <dsp:nvSpPr>
        <dsp:cNvPr id="0" name=""/>
        <dsp:cNvSpPr/>
      </dsp:nvSpPr>
      <dsp:spPr>
        <a:xfrm>
          <a:off x="4756732" y="1428836"/>
          <a:ext cx="285303" cy="2853035"/>
        </a:xfrm>
        <a:custGeom>
          <a:avLst/>
          <a:gdLst/>
          <a:ahLst/>
          <a:cxnLst/>
          <a:rect l="0" t="0" r="0" b="0"/>
          <a:pathLst>
            <a:path>
              <a:moveTo>
                <a:pt x="0" y="0"/>
              </a:moveTo>
              <a:lnTo>
                <a:pt x="0" y="2853035"/>
              </a:lnTo>
              <a:lnTo>
                <a:pt x="285303" y="285303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8096E57-D655-494E-9441-20A177C60480}">
      <dsp:nvSpPr>
        <dsp:cNvPr id="0" name=""/>
        <dsp:cNvSpPr/>
      </dsp:nvSpPr>
      <dsp:spPr>
        <a:xfrm>
          <a:off x="5042036" y="3568613"/>
          <a:ext cx="2282428" cy="1426517"/>
        </a:xfrm>
        <a:prstGeom prst="roundRect">
          <a:avLst>
            <a:gd name="adj" fmla="val 10000"/>
          </a:avLst>
        </a:prstGeom>
        <a:solidFill>
          <a:schemeClr val="dk1"/>
        </a:solidFill>
        <a:ln w="25400" cap="flat" cmpd="sng" algn="ctr">
          <a:solidFill>
            <a:schemeClr val="dk1">
              <a:shade val="50000"/>
            </a:schemeClr>
          </a:solidFill>
          <a:prstDash val="solid"/>
        </a:ln>
        <a:effectLst/>
        <a:scene3d>
          <a:camera prst="orthographicFront"/>
          <a:lightRig rig="flat" dir="t"/>
        </a:scene3d>
        <a:sp3d z="-190500" extrusionH="12700"/>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87630" tIns="58420" rIns="87630" bIns="58420" numCol="1" spcCol="1270" anchor="ctr" anchorCtr="0">
          <a:noAutofit/>
        </a:bodyPr>
        <a:lstStyle/>
        <a:p>
          <a:pPr lvl="0" algn="ctr" defTabSz="2044700" rtl="1">
            <a:lnSpc>
              <a:spcPct val="90000"/>
            </a:lnSpc>
            <a:spcBef>
              <a:spcPct val="0"/>
            </a:spcBef>
            <a:spcAft>
              <a:spcPct val="35000"/>
            </a:spcAft>
          </a:pPr>
          <a:r>
            <a:rPr lang="ar-BH" sz="4600" kern="1200" dirty="0" smtClean="0">
              <a:solidFill>
                <a:srgbClr val="FFFF00"/>
              </a:solidFill>
              <a:cs typeface="Ali-A-Azzam" pitchFamily="2" charset="-78"/>
            </a:rPr>
            <a:t>اللامركزية</a:t>
          </a:r>
          <a:endParaRPr lang="ar-IQ" sz="4600" kern="1200" dirty="0">
            <a:solidFill>
              <a:srgbClr val="FFFF00"/>
            </a:solidFill>
            <a:cs typeface="Ali-A-Azzam" pitchFamily="2" charset="-78"/>
          </a:endParaRPr>
        </a:p>
      </dsp:txBody>
      <dsp:txXfrm>
        <a:off x="5083817" y="3610394"/>
        <a:ext cx="2198866" cy="134295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117B387-9CF6-40EF-A01B-E45E96383157}" type="datetimeFigureOut">
              <a:rPr lang="ar-IQ" smtClean="0"/>
              <a:t>02/02/1438</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FCD3486-46F2-4FC6-ADD9-8BF4927E48B0}" type="slidenum">
              <a:rPr lang="ar-IQ" smtClean="0"/>
              <a:t>‹#›</a:t>
            </a:fld>
            <a:endParaRPr lang="ar-IQ"/>
          </a:p>
        </p:txBody>
      </p:sp>
    </p:spTree>
    <p:extLst>
      <p:ext uri="{BB962C8B-B14F-4D97-AF65-F5344CB8AC3E}">
        <p14:creationId xmlns:p14="http://schemas.microsoft.com/office/powerpoint/2010/main" val="15377971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1FCD3486-46F2-4FC6-ADD9-8BF4927E48B0}" type="slidenum">
              <a:rPr lang="ar-IQ" smtClean="0"/>
              <a:t>2</a:t>
            </a:fld>
            <a:endParaRPr lang="ar-IQ"/>
          </a:p>
        </p:txBody>
      </p:sp>
    </p:spTree>
    <p:extLst>
      <p:ext uri="{BB962C8B-B14F-4D97-AF65-F5344CB8AC3E}">
        <p14:creationId xmlns:p14="http://schemas.microsoft.com/office/powerpoint/2010/main" val="29915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949F826-63DB-4DF9-B7A8-B0A98F964161}" type="datetime8">
              <a:rPr lang="ar-IQ" smtClean="0"/>
              <a:t>02 تشرين الثاني، 16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975770-A489-4393-A111-CCDE96A37125}" type="slidenum">
              <a:rPr lang="ar-IQ" smtClean="0"/>
              <a:t>‹#›</a:t>
            </a:fld>
            <a:endParaRPr lang="ar-IQ"/>
          </a:p>
        </p:txBody>
      </p:sp>
    </p:spTree>
    <p:extLst>
      <p:ext uri="{BB962C8B-B14F-4D97-AF65-F5344CB8AC3E}">
        <p14:creationId xmlns:p14="http://schemas.microsoft.com/office/powerpoint/2010/main" val="3486936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B2DAD9E-9C54-4216-9517-8DC07D196788}" type="datetime8">
              <a:rPr lang="ar-IQ" smtClean="0"/>
              <a:t>02 تشرين الثاني، 16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975770-A489-4393-A111-CCDE96A37125}" type="slidenum">
              <a:rPr lang="ar-IQ" smtClean="0"/>
              <a:t>‹#›</a:t>
            </a:fld>
            <a:endParaRPr lang="ar-IQ"/>
          </a:p>
        </p:txBody>
      </p:sp>
    </p:spTree>
    <p:extLst>
      <p:ext uri="{BB962C8B-B14F-4D97-AF65-F5344CB8AC3E}">
        <p14:creationId xmlns:p14="http://schemas.microsoft.com/office/powerpoint/2010/main" val="727289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1B0A4EE-9853-41D3-91C9-7894A3025551}" type="datetime8">
              <a:rPr lang="ar-IQ" smtClean="0"/>
              <a:t>02 تشرين الثاني، 16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975770-A489-4393-A111-CCDE96A37125}" type="slidenum">
              <a:rPr lang="ar-IQ" smtClean="0"/>
              <a:t>‹#›</a:t>
            </a:fld>
            <a:endParaRPr lang="ar-IQ"/>
          </a:p>
        </p:txBody>
      </p:sp>
    </p:spTree>
    <p:extLst>
      <p:ext uri="{BB962C8B-B14F-4D97-AF65-F5344CB8AC3E}">
        <p14:creationId xmlns:p14="http://schemas.microsoft.com/office/powerpoint/2010/main" val="299315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975770-A489-4393-A111-CCDE96A37125}" type="slidenum">
              <a:rPr lang="ar-IQ" smtClean="0"/>
              <a:t>‹#›</a:t>
            </a:fld>
            <a:endParaRPr lang="ar-IQ"/>
          </a:p>
        </p:txBody>
      </p:sp>
    </p:spTree>
    <p:extLst>
      <p:ext uri="{BB962C8B-B14F-4D97-AF65-F5344CB8AC3E}">
        <p14:creationId xmlns:p14="http://schemas.microsoft.com/office/powerpoint/2010/main" val="564385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8CF66-329E-448F-9CE0-D5B01F89975E}" type="datetime8">
              <a:rPr lang="ar-IQ" smtClean="0"/>
              <a:t>02 تشرين الثاني، 16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975770-A489-4393-A111-CCDE96A37125}" type="slidenum">
              <a:rPr lang="ar-IQ" smtClean="0"/>
              <a:t>‹#›</a:t>
            </a:fld>
            <a:endParaRPr lang="ar-IQ"/>
          </a:p>
        </p:txBody>
      </p:sp>
    </p:spTree>
    <p:extLst>
      <p:ext uri="{BB962C8B-B14F-4D97-AF65-F5344CB8AC3E}">
        <p14:creationId xmlns:p14="http://schemas.microsoft.com/office/powerpoint/2010/main" val="119275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7B63C25-416B-4D9A-B9C7-F7B27AF15C6A}" type="datetime8">
              <a:rPr lang="ar-IQ" smtClean="0"/>
              <a:t>02 تشرين الثاني، 16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D975770-A489-4393-A111-CCDE96A37125}" type="slidenum">
              <a:rPr lang="ar-IQ" smtClean="0"/>
              <a:t>‹#›</a:t>
            </a:fld>
            <a:endParaRPr lang="ar-IQ"/>
          </a:p>
        </p:txBody>
      </p:sp>
    </p:spTree>
    <p:extLst>
      <p:ext uri="{BB962C8B-B14F-4D97-AF65-F5344CB8AC3E}">
        <p14:creationId xmlns:p14="http://schemas.microsoft.com/office/powerpoint/2010/main" val="2386365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44F11824-2C27-492C-A630-33BD91F592E0}" type="datetime8">
              <a:rPr lang="ar-IQ" smtClean="0"/>
              <a:t>02 تشرين الثاني، 16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D975770-A489-4393-A111-CCDE96A37125}" type="slidenum">
              <a:rPr lang="ar-IQ" smtClean="0"/>
              <a:t>‹#›</a:t>
            </a:fld>
            <a:endParaRPr lang="ar-IQ"/>
          </a:p>
        </p:txBody>
      </p:sp>
    </p:spTree>
    <p:extLst>
      <p:ext uri="{BB962C8B-B14F-4D97-AF65-F5344CB8AC3E}">
        <p14:creationId xmlns:p14="http://schemas.microsoft.com/office/powerpoint/2010/main" val="763682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0CE0BF0-0E60-42CA-81EA-C03A1831E873}" type="datetime8">
              <a:rPr lang="ar-IQ" smtClean="0"/>
              <a:t>02 تشرين الثاني، 16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a:t>
            </a:fld>
            <a:endParaRPr lang="ar-IQ"/>
          </a:p>
        </p:txBody>
      </p:sp>
    </p:spTree>
    <p:extLst>
      <p:ext uri="{BB962C8B-B14F-4D97-AF65-F5344CB8AC3E}">
        <p14:creationId xmlns:p14="http://schemas.microsoft.com/office/powerpoint/2010/main" val="3064967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FAFA0-7042-4C39-9F22-F5C4A6FEB4B4}" type="datetime8">
              <a:rPr lang="ar-IQ" smtClean="0"/>
              <a:t>02 تشرين الثاني، 16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D975770-A489-4393-A111-CCDE96A37125}" type="slidenum">
              <a:rPr lang="ar-IQ" smtClean="0"/>
              <a:t>‹#›</a:t>
            </a:fld>
            <a:endParaRPr lang="ar-IQ"/>
          </a:p>
        </p:txBody>
      </p:sp>
    </p:spTree>
    <p:extLst>
      <p:ext uri="{BB962C8B-B14F-4D97-AF65-F5344CB8AC3E}">
        <p14:creationId xmlns:p14="http://schemas.microsoft.com/office/powerpoint/2010/main" val="3488390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7D361-078F-4CB3-926B-3DBD138871C4}" type="datetime8">
              <a:rPr lang="ar-IQ" smtClean="0"/>
              <a:t>02 تشرين الثاني، 16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D975770-A489-4393-A111-CCDE96A37125}" type="slidenum">
              <a:rPr lang="ar-IQ" smtClean="0"/>
              <a:t>‹#›</a:t>
            </a:fld>
            <a:endParaRPr lang="ar-IQ"/>
          </a:p>
        </p:txBody>
      </p:sp>
    </p:spTree>
    <p:extLst>
      <p:ext uri="{BB962C8B-B14F-4D97-AF65-F5344CB8AC3E}">
        <p14:creationId xmlns:p14="http://schemas.microsoft.com/office/powerpoint/2010/main" val="299499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ED548-CF0C-41AB-A76D-6C746344AE31}" type="datetime8">
              <a:rPr lang="ar-IQ" smtClean="0"/>
              <a:t>02 تشرين الثاني، 16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D975770-A489-4393-A111-CCDE96A37125}" type="slidenum">
              <a:rPr lang="ar-IQ" smtClean="0"/>
              <a:t>‹#›</a:t>
            </a:fld>
            <a:endParaRPr lang="ar-IQ"/>
          </a:p>
        </p:txBody>
      </p:sp>
    </p:spTree>
    <p:extLst>
      <p:ext uri="{BB962C8B-B14F-4D97-AF65-F5344CB8AC3E}">
        <p14:creationId xmlns:p14="http://schemas.microsoft.com/office/powerpoint/2010/main" val="3295278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6A56CE5-5D53-4387-978B-E86E29F0D3C5}" type="datetime8">
              <a:rPr lang="ar-IQ" smtClean="0"/>
              <a:t>02 تشرين الثاني، 16</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975770-A489-4393-A111-CCDE96A37125}" type="slidenum">
              <a:rPr lang="ar-IQ" smtClean="0"/>
              <a:t>‹#›</a:t>
            </a:fld>
            <a:endParaRPr lang="ar-IQ"/>
          </a:p>
        </p:txBody>
      </p:sp>
    </p:spTree>
    <p:extLst>
      <p:ext uri="{BB962C8B-B14F-4D97-AF65-F5344CB8AC3E}">
        <p14:creationId xmlns:p14="http://schemas.microsoft.com/office/powerpoint/2010/main" val="1118786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ar-IQ" dirty="0" smtClean="0">
                <a:solidFill>
                  <a:schemeClr val="tx1"/>
                </a:solidFill>
                <a:cs typeface="Ali-A-Azzam" pitchFamily="2" charset="-78"/>
              </a:rPr>
              <a:t>القانون الدستوري</a:t>
            </a:r>
            <a:endParaRPr lang="ar-IQ" dirty="0">
              <a:solidFill>
                <a:schemeClr val="tx1"/>
              </a:solidFill>
              <a:cs typeface="Ali-A-Azzam" pitchFamily="2" charset="-78"/>
            </a:endParaRPr>
          </a:p>
        </p:txBody>
      </p:sp>
      <p:sp>
        <p:nvSpPr>
          <p:cNvPr id="5" name="Content Placeholder 4"/>
          <p:cNvSpPr>
            <a:spLocks noGrp="1"/>
          </p:cNvSpPr>
          <p:nvPr>
            <p:ph idx="1"/>
          </p:nvPr>
        </p:nvSpPr>
        <p:spPr>
          <a:xfrm>
            <a:off x="457200" y="1600200"/>
            <a:ext cx="8229600" cy="4997152"/>
          </a:xfrm>
          <a:ln/>
        </p:spPr>
        <p:style>
          <a:lnRef idx="0">
            <a:schemeClr val="dk1"/>
          </a:lnRef>
          <a:fillRef idx="3">
            <a:schemeClr val="dk1"/>
          </a:fillRef>
          <a:effectRef idx="3">
            <a:schemeClr val="dk1"/>
          </a:effectRef>
          <a:fontRef idx="minor">
            <a:schemeClr val="lt1"/>
          </a:fontRef>
        </p:style>
        <p:txBody>
          <a:bodyPr>
            <a:normAutofit fontScale="70000" lnSpcReduction="20000"/>
          </a:bodyPr>
          <a:lstStyle/>
          <a:p>
            <a:pPr marL="0" indent="0" algn="ctr">
              <a:buNone/>
            </a:pPr>
            <a:r>
              <a:rPr lang="ar-IQ" sz="4300" dirty="0" smtClean="0">
                <a:solidFill>
                  <a:srgbClr val="FFFF00"/>
                </a:solidFill>
                <a:cs typeface="Ali-A-Sahifa" pitchFamily="2" charset="-78"/>
              </a:rPr>
              <a:t>الأصول المنهجية للقانون الدستوري</a:t>
            </a:r>
            <a:endParaRPr lang="ar-IQ" dirty="0" smtClean="0">
              <a:solidFill>
                <a:srgbClr val="FFFF00"/>
              </a:solidFill>
              <a:cs typeface="Ali-A-Sahifa" pitchFamily="2" charset="-78"/>
            </a:endParaRPr>
          </a:p>
          <a:p>
            <a:pPr marL="0" indent="0">
              <a:buNone/>
            </a:pPr>
            <a:endParaRPr lang="ar-IQ" dirty="0" smtClean="0">
              <a:solidFill>
                <a:srgbClr val="FFFF00"/>
              </a:solidFill>
              <a:cs typeface="Ali-A-Sahifa" pitchFamily="2" charset="-78"/>
            </a:endParaRPr>
          </a:p>
          <a:p>
            <a:pPr marL="0" indent="0">
              <a:buNone/>
            </a:pPr>
            <a:r>
              <a:rPr lang="ar-IQ" sz="4200" b="1" u="sng" dirty="0" smtClean="0">
                <a:solidFill>
                  <a:srgbClr val="FFFF00"/>
                </a:solidFill>
                <a:cs typeface="Ali-A-Sahifa" pitchFamily="2" charset="-78"/>
              </a:rPr>
              <a:t>أسس التنظيم السياسي</a:t>
            </a:r>
            <a:r>
              <a:rPr lang="ar-IQ" sz="4200" dirty="0" smtClean="0">
                <a:solidFill>
                  <a:srgbClr val="FFFF00"/>
                </a:solidFill>
                <a:cs typeface="Ali-A-Sahifa" pitchFamily="2" charset="-78"/>
              </a:rPr>
              <a:t>: الدولة، الحكومة، الحقوق والحريات.</a:t>
            </a:r>
            <a:endParaRPr lang="ar-IQ" dirty="0" smtClean="0">
              <a:solidFill>
                <a:srgbClr val="FFFF00"/>
              </a:solidFill>
              <a:cs typeface="Ali-A-Sahifa" pitchFamily="2" charset="-78"/>
            </a:endParaRPr>
          </a:p>
          <a:p>
            <a:pPr marL="514350" indent="-514350">
              <a:buFont typeface="+mj-lt"/>
              <a:buAutoNum type="arabicPeriod"/>
            </a:pPr>
            <a:r>
              <a:rPr lang="ar-IQ" sz="4600" b="1" u="sng" dirty="0" smtClean="0">
                <a:solidFill>
                  <a:srgbClr val="FFFF00"/>
                </a:solidFill>
                <a:cs typeface="Ali-A-Sahifa" pitchFamily="2" charset="-78"/>
              </a:rPr>
              <a:t>الدولة</a:t>
            </a:r>
            <a:r>
              <a:rPr lang="ar-IQ" sz="4600" dirty="0" smtClean="0">
                <a:solidFill>
                  <a:srgbClr val="FFFF00"/>
                </a:solidFill>
                <a:cs typeface="Ali-A-Sahifa" pitchFamily="2" charset="-78"/>
              </a:rPr>
              <a:t> </a:t>
            </a:r>
          </a:p>
          <a:p>
            <a:pPr marL="971550" lvl="1" indent="-514350">
              <a:buFont typeface="+mj-cs"/>
              <a:buAutoNum type="arabic2Minus"/>
            </a:pPr>
            <a:r>
              <a:rPr lang="ar-IQ" sz="4600" dirty="0" smtClean="0">
                <a:solidFill>
                  <a:srgbClr val="FFFF00"/>
                </a:solidFill>
                <a:cs typeface="Ali-A-Sahifa" pitchFamily="2" charset="-78"/>
              </a:rPr>
              <a:t>العناصر الإجتماعية والسياسية المكونة للدولة: </a:t>
            </a:r>
          </a:p>
          <a:p>
            <a:pPr lvl="2">
              <a:buFontTx/>
              <a:buChar char="˂"/>
            </a:pPr>
            <a:r>
              <a:rPr lang="ar-IQ" sz="4000" dirty="0" smtClean="0">
                <a:solidFill>
                  <a:srgbClr val="FFFF00"/>
                </a:solidFill>
                <a:cs typeface="Ali-A-Sahifa" pitchFamily="2" charset="-78"/>
              </a:rPr>
              <a:t>الشعب</a:t>
            </a:r>
          </a:p>
          <a:p>
            <a:pPr lvl="2">
              <a:buFontTx/>
              <a:buChar char="˂"/>
            </a:pPr>
            <a:r>
              <a:rPr lang="ar-IQ" sz="4000" dirty="0" smtClean="0">
                <a:solidFill>
                  <a:srgbClr val="FFFF00"/>
                </a:solidFill>
                <a:cs typeface="Ali-A-Sahifa" pitchFamily="2" charset="-78"/>
              </a:rPr>
              <a:t>الأرض</a:t>
            </a:r>
          </a:p>
          <a:p>
            <a:pPr lvl="2">
              <a:buFontTx/>
              <a:buChar char="˂"/>
            </a:pPr>
            <a:r>
              <a:rPr lang="ar-IQ" sz="4000" dirty="0" smtClean="0">
                <a:solidFill>
                  <a:srgbClr val="FFFF00"/>
                </a:solidFill>
                <a:cs typeface="Ali-A-Sahifa" pitchFamily="2" charset="-78"/>
              </a:rPr>
              <a:t>السلطة </a:t>
            </a:r>
          </a:p>
          <a:p>
            <a:pPr lvl="2">
              <a:buFontTx/>
              <a:buChar char="˂"/>
            </a:pPr>
            <a:r>
              <a:rPr lang="ar-IQ" sz="4000" dirty="0" smtClean="0">
                <a:solidFill>
                  <a:srgbClr val="FFFF00"/>
                </a:solidFill>
                <a:cs typeface="Ali-A-Sahifa" pitchFamily="2" charset="-78"/>
              </a:rPr>
              <a:t>الإعتراف</a:t>
            </a:r>
          </a:p>
          <a:p>
            <a:pPr lvl="2">
              <a:buFontTx/>
              <a:buChar char="˂"/>
            </a:pPr>
            <a:endParaRPr lang="ar-IQ" dirty="0">
              <a:solidFill>
                <a:srgbClr val="FFFF00"/>
              </a:solidFill>
              <a:cs typeface="Ali-A-Sahifa" pitchFamily="2" charset="-78"/>
            </a:endParaRPr>
          </a:p>
          <a:p>
            <a:pPr marL="1371600" lvl="3" indent="0">
              <a:buNone/>
            </a:pPr>
            <a:r>
              <a:rPr lang="ar-IQ" dirty="0" smtClean="0">
                <a:solidFill>
                  <a:srgbClr val="FFFF00"/>
                </a:solidFill>
                <a:cs typeface="Ali-A-Sahifa" pitchFamily="2" charset="-78"/>
              </a:rPr>
              <a:t> </a:t>
            </a:r>
          </a:p>
          <a:p>
            <a:pPr marL="914400" lvl="2" indent="0">
              <a:buNone/>
            </a:pPr>
            <a:r>
              <a:rPr lang="ar-IQ" dirty="0" smtClean="0">
                <a:solidFill>
                  <a:srgbClr val="FFFF00"/>
                </a:solidFill>
                <a:cs typeface="Ali-A-Sahifa" pitchFamily="2" charset="-78"/>
              </a:rPr>
              <a:t> </a:t>
            </a:r>
          </a:p>
          <a:p>
            <a:pPr marL="0" indent="0">
              <a:buNone/>
            </a:pPr>
            <a:endParaRPr lang="ar-IQ" dirty="0">
              <a:solidFill>
                <a:srgbClr val="FFFF00"/>
              </a:solidFill>
              <a:cs typeface="Ali-A-Sahifa" pitchFamily="2" charset="-78"/>
            </a:endParaRPr>
          </a:p>
        </p:txBody>
      </p:sp>
      <p:sp>
        <p:nvSpPr>
          <p:cNvPr id="2" name="Date Placeholder 1"/>
          <p:cNvSpPr>
            <a:spLocks noGrp="1"/>
          </p:cNvSpPr>
          <p:nvPr>
            <p:ph type="dt" sz="half" idx="10"/>
          </p:nvPr>
        </p:nvSpPr>
        <p:spPr/>
        <p:txBody>
          <a:bodyPr/>
          <a:lstStyle/>
          <a:p>
            <a:fld id="{68AC0939-8AB7-4C29-97F0-9E7797F2C995}" type="datetime8">
              <a:rPr lang="ar-IQ" smtClean="0"/>
              <a:t>02 تشرين الثاني، 16</a:t>
            </a:fld>
            <a:endParaRPr lang="ar-IQ"/>
          </a:p>
        </p:txBody>
      </p:sp>
      <p:sp>
        <p:nvSpPr>
          <p:cNvPr id="3" name="Slide Number Placeholder 2"/>
          <p:cNvSpPr>
            <a:spLocks noGrp="1"/>
          </p:cNvSpPr>
          <p:nvPr>
            <p:ph type="sldNum" sz="quarter" idx="12"/>
          </p:nvPr>
        </p:nvSpPr>
        <p:spPr/>
        <p:txBody>
          <a:bodyPr/>
          <a:lstStyle/>
          <a:p>
            <a:fld id="{ED975770-A489-4393-A111-CCDE96A37125}" type="slidenum">
              <a:rPr lang="ar-IQ" smtClean="0"/>
              <a:t>1</a:t>
            </a:fld>
            <a:endParaRPr lang="ar-IQ"/>
          </a:p>
        </p:txBody>
      </p:sp>
    </p:spTree>
    <p:extLst>
      <p:ext uri="{BB962C8B-B14F-4D97-AF65-F5344CB8AC3E}">
        <p14:creationId xmlns:p14="http://schemas.microsoft.com/office/powerpoint/2010/main" val="296463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5">
                                            <p:txEl>
                                              <p:pRg st="0" end="0"/>
                                            </p:txEl>
                                          </p:spTgt>
                                        </p:tgtEl>
                                      </p:cBhvr>
                                    </p:animEffect>
                                    <p:set>
                                      <p:cBhvr>
                                        <p:cTn id="7" dur="1" fill="hold">
                                          <p:stCondLst>
                                            <p:cond delay="1999"/>
                                          </p:stCondLst>
                                        </p:cTn>
                                        <p:tgtEl>
                                          <p:spTgt spid="5">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grpId="0" nodeType="clickEffect">
                                  <p:stCondLst>
                                    <p:cond delay="0"/>
                                  </p:stCondLst>
                                  <p:childTnLst>
                                    <p:animEffect transition="out" filter="circle(out)">
                                      <p:cBhvr>
                                        <p:cTn id="11" dur="2000"/>
                                        <p:tgtEl>
                                          <p:spTgt spid="5">
                                            <p:txEl>
                                              <p:pRg st="2" end="2"/>
                                            </p:txEl>
                                          </p:spTgt>
                                        </p:tgtEl>
                                      </p:cBhvr>
                                    </p:animEffect>
                                    <p:set>
                                      <p:cBhvr>
                                        <p:cTn id="12" dur="1" fill="hold">
                                          <p:stCondLst>
                                            <p:cond delay="1999"/>
                                          </p:stCondLst>
                                        </p:cTn>
                                        <p:tgtEl>
                                          <p:spTgt spid="5">
                                            <p:txEl>
                                              <p:pRg st="2" end="2"/>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xit" presetSubtype="32" fill="hold" grpId="0" nodeType="clickEffect">
                                  <p:stCondLst>
                                    <p:cond delay="0"/>
                                  </p:stCondLst>
                                  <p:childTnLst>
                                    <p:animEffect transition="out" filter="circle(out)">
                                      <p:cBhvr>
                                        <p:cTn id="16" dur="2000"/>
                                        <p:tgtEl>
                                          <p:spTgt spid="5">
                                            <p:txEl>
                                              <p:pRg st="3" end="3"/>
                                            </p:txEl>
                                          </p:spTgt>
                                        </p:tgtEl>
                                      </p:cBhvr>
                                    </p:animEffect>
                                    <p:set>
                                      <p:cBhvr>
                                        <p:cTn id="17" dur="1" fill="hold">
                                          <p:stCondLst>
                                            <p:cond delay="1999"/>
                                          </p:stCondLst>
                                        </p:cTn>
                                        <p:tgtEl>
                                          <p:spTgt spid="5">
                                            <p:txEl>
                                              <p:pRg st="3" end="3"/>
                                            </p:txEl>
                                          </p:spTgt>
                                        </p:tgtEl>
                                        <p:attrNameLst>
                                          <p:attrName>style.visibility</p:attrName>
                                        </p:attrNameLst>
                                      </p:cBhvr>
                                      <p:to>
                                        <p:strVal val="hidden"/>
                                      </p:to>
                                    </p:set>
                                  </p:childTnLst>
                                </p:cTn>
                              </p:par>
                              <p:par>
                                <p:cTn id="18" presetID="6" presetClass="exit" presetSubtype="32" fill="hold" grpId="0" nodeType="withEffect">
                                  <p:stCondLst>
                                    <p:cond delay="0"/>
                                  </p:stCondLst>
                                  <p:childTnLst>
                                    <p:animEffect transition="out" filter="circle(out)">
                                      <p:cBhvr>
                                        <p:cTn id="19" dur="2000"/>
                                        <p:tgtEl>
                                          <p:spTgt spid="5">
                                            <p:txEl>
                                              <p:pRg st="4" end="4"/>
                                            </p:txEl>
                                          </p:spTgt>
                                        </p:tgtEl>
                                      </p:cBhvr>
                                    </p:animEffect>
                                    <p:set>
                                      <p:cBhvr>
                                        <p:cTn id="20" dur="1" fill="hold">
                                          <p:stCondLst>
                                            <p:cond delay="1999"/>
                                          </p:stCondLst>
                                        </p:cTn>
                                        <p:tgtEl>
                                          <p:spTgt spid="5">
                                            <p:txEl>
                                              <p:pRg st="4" end="4"/>
                                            </p:txEl>
                                          </p:spTgt>
                                        </p:tgtEl>
                                        <p:attrNameLst>
                                          <p:attrName>style.visibility</p:attrName>
                                        </p:attrNameLst>
                                      </p:cBhvr>
                                      <p:to>
                                        <p:strVal val="hidden"/>
                                      </p:to>
                                    </p:set>
                                  </p:childTnLst>
                                </p:cTn>
                              </p:par>
                              <p:par>
                                <p:cTn id="21" presetID="6" presetClass="exit" presetSubtype="32" fill="hold" grpId="0" nodeType="withEffect">
                                  <p:stCondLst>
                                    <p:cond delay="0"/>
                                  </p:stCondLst>
                                  <p:childTnLst>
                                    <p:animEffect transition="out" filter="circle(out)">
                                      <p:cBhvr>
                                        <p:cTn id="22" dur="2000"/>
                                        <p:tgtEl>
                                          <p:spTgt spid="5">
                                            <p:txEl>
                                              <p:pRg st="5" end="5"/>
                                            </p:txEl>
                                          </p:spTgt>
                                        </p:tgtEl>
                                      </p:cBhvr>
                                    </p:animEffect>
                                    <p:set>
                                      <p:cBhvr>
                                        <p:cTn id="23" dur="1" fill="hold">
                                          <p:stCondLst>
                                            <p:cond delay="1999"/>
                                          </p:stCondLst>
                                        </p:cTn>
                                        <p:tgtEl>
                                          <p:spTgt spid="5">
                                            <p:txEl>
                                              <p:pRg st="5" end="5"/>
                                            </p:txEl>
                                          </p:spTgt>
                                        </p:tgtEl>
                                        <p:attrNameLst>
                                          <p:attrName>style.visibility</p:attrName>
                                        </p:attrNameLst>
                                      </p:cBhvr>
                                      <p:to>
                                        <p:strVal val="hidden"/>
                                      </p:to>
                                    </p:set>
                                  </p:childTnLst>
                                </p:cTn>
                              </p:par>
                              <p:par>
                                <p:cTn id="24" presetID="6" presetClass="exit" presetSubtype="32" fill="hold" grpId="0" nodeType="withEffect">
                                  <p:stCondLst>
                                    <p:cond delay="0"/>
                                  </p:stCondLst>
                                  <p:childTnLst>
                                    <p:animEffect transition="out" filter="circle(out)">
                                      <p:cBhvr>
                                        <p:cTn id="25" dur="2000"/>
                                        <p:tgtEl>
                                          <p:spTgt spid="5">
                                            <p:txEl>
                                              <p:pRg st="6" end="6"/>
                                            </p:txEl>
                                          </p:spTgt>
                                        </p:tgtEl>
                                      </p:cBhvr>
                                    </p:animEffect>
                                    <p:set>
                                      <p:cBhvr>
                                        <p:cTn id="26" dur="1" fill="hold">
                                          <p:stCondLst>
                                            <p:cond delay="1999"/>
                                          </p:stCondLst>
                                        </p:cTn>
                                        <p:tgtEl>
                                          <p:spTgt spid="5">
                                            <p:txEl>
                                              <p:pRg st="6" end="6"/>
                                            </p:txEl>
                                          </p:spTgt>
                                        </p:tgtEl>
                                        <p:attrNameLst>
                                          <p:attrName>style.visibility</p:attrName>
                                        </p:attrNameLst>
                                      </p:cBhvr>
                                      <p:to>
                                        <p:strVal val="hidden"/>
                                      </p:to>
                                    </p:set>
                                  </p:childTnLst>
                                </p:cTn>
                              </p:par>
                              <p:par>
                                <p:cTn id="27" presetID="6" presetClass="exit" presetSubtype="32" fill="hold" grpId="0" nodeType="withEffect">
                                  <p:stCondLst>
                                    <p:cond delay="0"/>
                                  </p:stCondLst>
                                  <p:childTnLst>
                                    <p:animEffect transition="out" filter="circle(out)">
                                      <p:cBhvr>
                                        <p:cTn id="28" dur="2000"/>
                                        <p:tgtEl>
                                          <p:spTgt spid="5">
                                            <p:txEl>
                                              <p:pRg st="7" end="7"/>
                                            </p:txEl>
                                          </p:spTgt>
                                        </p:tgtEl>
                                      </p:cBhvr>
                                    </p:animEffect>
                                    <p:set>
                                      <p:cBhvr>
                                        <p:cTn id="29" dur="1" fill="hold">
                                          <p:stCondLst>
                                            <p:cond delay="1999"/>
                                          </p:stCondLst>
                                        </p:cTn>
                                        <p:tgtEl>
                                          <p:spTgt spid="5">
                                            <p:txEl>
                                              <p:pRg st="7" end="7"/>
                                            </p:txEl>
                                          </p:spTgt>
                                        </p:tgtEl>
                                        <p:attrNameLst>
                                          <p:attrName>style.visibility</p:attrName>
                                        </p:attrNameLst>
                                      </p:cBhvr>
                                      <p:to>
                                        <p:strVal val="hidden"/>
                                      </p:to>
                                    </p:set>
                                  </p:childTnLst>
                                </p:cTn>
                              </p:par>
                              <p:par>
                                <p:cTn id="30" presetID="6" presetClass="exit" presetSubtype="32" fill="hold" grpId="0" nodeType="withEffect">
                                  <p:stCondLst>
                                    <p:cond delay="0"/>
                                  </p:stCondLst>
                                  <p:childTnLst>
                                    <p:animEffect transition="out" filter="circle(out)">
                                      <p:cBhvr>
                                        <p:cTn id="31" dur="2000"/>
                                        <p:tgtEl>
                                          <p:spTgt spid="5">
                                            <p:txEl>
                                              <p:pRg st="8" end="8"/>
                                            </p:txEl>
                                          </p:spTgt>
                                        </p:tgtEl>
                                      </p:cBhvr>
                                    </p:animEffect>
                                    <p:set>
                                      <p:cBhvr>
                                        <p:cTn id="32" dur="1" fill="hold">
                                          <p:stCondLst>
                                            <p:cond delay="1999"/>
                                          </p:stCondLst>
                                        </p:cTn>
                                        <p:tgtEl>
                                          <p:spTgt spid="5">
                                            <p:txEl>
                                              <p:pRg st="8" end="8"/>
                                            </p:txEl>
                                          </p:spTgt>
                                        </p:tgtEl>
                                        <p:attrNameLst>
                                          <p:attrName>style.visibility</p:attrName>
                                        </p:attrNameLst>
                                      </p:cBhvr>
                                      <p:to>
                                        <p:strVal val="hidden"/>
                                      </p:to>
                                    </p:set>
                                  </p:childTnLst>
                                </p:cTn>
                              </p:par>
                              <p:par>
                                <p:cTn id="33" presetID="6" presetClass="exit" presetSubtype="32" fill="hold" grpId="0" nodeType="withEffect">
                                  <p:stCondLst>
                                    <p:cond delay="0"/>
                                  </p:stCondLst>
                                  <p:childTnLst>
                                    <p:animEffect transition="out" filter="circle(out)">
                                      <p:cBhvr>
                                        <p:cTn id="34" dur="2000"/>
                                        <p:tgtEl>
                                          <p:spTgt spid="5">
                                            <p:txEl>
                                              <p:pRg st="10" end="10"/>
                                            </p:txEl>
                                          </p:spTgt>
                                        </p:tgtEl>
                                      </p:cBhvr>
                                    </p:animEffect>
                                    <p:set>
                                      <p:cBhvr>
                                        <p:cTn id="35" dur="1" fill="hold">
                                          <p:stCondLst>
                                            <p:cond delay="1999"/>
                                          </p:stCondLst>
                                        </p:cTn>
                                        <p:tgtEl>
                                          <p:spTgt spid="5">
                                            <p:txEl>
                                              <p:pRg st="10" end="10"/>
                                            </p:txEl>
                                          </p:spTgt>
                                        </p:tgtEl>
                                        <p:attrNameLst>
                                          <p:attrName>style.visibility</p:attrName>
                                        </p:attrNameLst>
                                      </p:cBhvr>
                                      <p:to>
                                        <p:strVal val="hidden"/>
                                      </p:to>
                                    </p:set>
                                  </p:childTnLst>
                                </p:cTn>
                              </p:par>
                              <p:par>
                                <p:cTn id="36" presetID="6" presetClass="exit" presetSubtype="32" fill="hold" grpId="0" nodeType="withEffect">
                                  <p:stCondLst>
                                    <p:cond delay="0"/>
                                  </p:stCondLst>
                                  <p:childTnLst>
                                    <p:animEffect transition="out" filter="circle(out)">
                                      <p:cBhvr>
                                        <p:cTn id="37" dur="2000"/>
                                        <p:tgtEl>
                                          <p:spTgt spid="5">
                                            <p:txEl>
                                              <p:pRg st="11" end="11"/>
                                            </p:txEl>
                                          </p:spTgt>
                                        </p:tgtEl>
                                      </p:cBhvr>
                                    </p:animEffect>
                                    <p:set>
                                      <p:cBhvr>
                                        <p:cTn id="38" dur="1" fill="hold">
                                          <p:stCondLst>
                                            <p:cond delay="1999"/>
                                          </p:stCondLst>
                                        </p:cTn>
                                        <p:tgtEl>
                                          <p:spTgt spid="5">
                                            <p:txEl>
                                              <p:pRg st="11" end="11"/>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6" presetClass="exit" presetSubtype="32" fill="hold" grpId="0" nodeType="clickEffect">
                                  <p:stCondLst>
                                    <p:cond delay="0"/>
                                  </p:stCondLst>
                                  <p:childTnLst>
                                    <p:animEffect transition="out" filter="circle(out)">
                                      <p:cBhvr>
                                        <p:cTn id="42" dur="2000"/>
                                        <p:tgtEl>
                                          <p:spTgt spid="5">
                                            <p:bg/>
                                          </p:spTgt>
                                        </p:tgtEl>
                                      </p:cBhvr>
                                    </p:animEffect>
                                    <p:set>
                                      <p:cBhvr>
                                        <p:cTn id="43" dur="1" fill="hold">
                                          <p:stCondLst>
                                            <p:cond delay="1999"/>
                                          </p:stCondLst>
                                        </p:cTn>
                                        <p:tgtEl>
                                          <p:spTgt spid="5">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ar-BH" sz="6000" dirty="0" smtClean="0">
                <a:solidFill>
                  <a:srgbClr val="FFFF00"/>
                </a:solidFill>
                <a:cs typeface="Ali-A-Azzam" pitchFamily="2" charset="-78"/>
              </a:rPr>
              <a:t>أشكال الـدولة</a:t>
            </a:r>
            <a:endParaRPr lang="ar-IQ" sz="6000" dirty="0">
              <a:solidFill>
                <a:srgbClr val="FFFF00"/>
              </a:solidFill>
              <a:cs typeface="Ali-A-Azzam"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10</a:t>
            </a:fld>
            <a:endParaRPr lang="ar-IQ"/>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17492402"/>
              </p:ext>
            </p:extLst>
          </p:nvPr>
        </p:nvGraphicFramePr>
        <p:xfrm>
          <a:off x="457200" y="1600200"/>
          <a:ext cx="8229600" cy="4997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9478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ar-BH" sz="5400" dirty="0" smtClean="0">
                <a:solidFill>
                  <a:srgbClr val="FFFF00"/>
                </a:solidFill>
                <a:cs typeface="Ali-A-Azzam" pitchFamily="2" charset="-78"/>
              </a:rPr>
              <a:t>الدولة الموحدة أو البسيطة</a:t>
            </a:r>
            <a:endParaRPr lang="ar-IQ" sz="5400" dirty="0">
              <a:solidFill>
                <a:srgbClr val="FFFF00"/>
              </a:solidFill>
              <a:cs typeface="Ali-A-Azzam" pitchFamily="2" charset="-78"/>
            </a:endParaRPr>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pPr lvl="2" indent="-342900">
              <a:buFont typeface="Courier New" pitchFamily="49" charset="0"/>
              <a:buChar char="o"/>
            </a:pPr>
            <a:r>
              <a:rPr lang="ar-BH" dirty="0" smtClean="0">
                <a:solidFill>
                  <a:srgbClr val="FFFF00"/>
                </a:solidFill>
                <a:cs typeface="Ali-A-Traditional" pitchFamily="2" charset="-78"/>
              </a:rPr>
              <a:t> إطار جغرافي موحد.</a:t>
            </a:r>
          </a:p>
          <a:p>
            <a:pPr lvl="2" indent="-342900">
              <a:buFont typeface="Courier New" pitchFamily="49" charset="0"/>
              <a:buChar char="o"/>
            </a:pPr>
            <a:r>
              <a:rPr lang="ar-BH" dirty="0" smtClean="0">
                <a:solidFill>
                  <a:srgbClr val="FFFF00"/>
                </a:solidFill>
                <a:cs typeface="Ali-A-Traditional" pitchFamily="2" charset="-78"/>
              </a:rPr>
              <a:t>شعب واحد.</a:t>
            </a:r>
          </a:p>
          <a:p>
            <a:pPr lvl="2" indent="-342900">
              <a:buFont typeface="Courier New" pitchFamily="49" charset="0"/>
              <a:buChar char="o"/>
            </a:pPr>
            <a:r>
              <a:rPr lang="ar-BH" dirty="0" smtClean="0">
                <a:solidFill>
                  <a:srgbClr val="FFFF00"/>
                </a:solidFill>
                <a:cs typeface="Ali-A-Traditional" pitchFamily="2" charset="-78"/>
              </a:rPr>
              <a:t>تنظيم سياسي واحد.</a:t>
            </a:r>
          </a:p>
          <a:p>
            <a:pPr lvl="2" indent="-342900">
              <a:buFont typeface="Courier New" pitchFamily="49" charset="0"/>
              <a:buChar char="o"/>
            </a:pPr>
            <a:r>
              <a:rPr lang="ar-BH" dirty="0" smtClean="0">
                <a:solidFill>
                  <a:srgbClr val="FFFF00"/>
                </a:solidFill>
                <a:cs typeface="Ali-A-Traditional" pitchFamily="2" charset="-78"/>
              </a:rPr>
              <a:t>المركزية الإدارية.</a:t>
            </a:r>
          </a:p>
          <a:p>
            <a:pPr lvl="2" indent="-342900">
              <a:buFont typeface="Courier New" pitchFamily="49" charset="0"/>
              <a:buChar char="o"/>
            </a:pPr>
            <a:r>
              <a:rPr lang="ar-BH" dirty="0" smtClean="0">
                <a:solidFill>
                  <a:srgbClr val="FFFF00"/>
                </a:solidFill>
                <a:cs typeface="Ali-A-Traditional" pitchFamily="2" charset="-78"/>
              </a:rPr>
              <a:t>تشريع موحد.</a:t>
            </a:r>
          </a:p>
          <a:p>
            <a:pPr lvl="2" indent="-342900">
              <a:buFont typeface="Courier New" pitchFamily="49" charset="0"/>
              <a:buChar char="o"/>
            </a:pPr>
            <a:r>
              <a:rPr lang="ar-BH" dirty="0" smtClean="0">
                <a:solidFill>
                  <a:srgbClr val="FFFF00"/>
                </a:solidFill>
                <a:cs typeface="Ali-A-Traditional" pitchFamily="2" charset="-78"/>
              </a:rPr>
              <a:t>نوعان بشكل عام: المركزية واللامركزية.</a:t>
            </a:r>
          </a:p>
          <a:p>
            <a:pPr lvl="2" indent="-342900">
              <a:buFont typeface="Courier New" pitchFamily="49" charset="0"/>
              <a:buChar char="o"/>
            </a:pPr>
            <a:r>
              <a:rPr lang="ar-BH" b="1" u="sng" dirty="0" smtClean="0">
                <a:solidFill>
                  <a:srgbClr val="FFFF00"/>
                </a:solidFill>
                <a:cs typeface="Ali-A-Traditional" pitchFamily="2" charset="-78"/>
              </a:rPr>
              <a:t>حسب توزيع الإختصاصات نوعان</a:t>
            </a:r>
            <a:r>
              <a:rPr lang="ar-BH" dirty="0" smtClean="0">
                <a:solidFill>
                  <a:srgbClr val="FFFF00"/>
                </a:solidFill>
                <a:cs typeface="Ali-A-Traditional" pitchFamily="2" charset="-78"/>
              </a:rPr>
              <a:t>: </a:t>
            </a:r>
          </a:p>
          <a:p>
            <a:pPr marL="2628900" lvl="5" indent="-457200">
              <a:buFont typeface="+mj-lt"/>
              <a:buAutoNum type="arabicPeriod"/>
            </a:pPr>
            <a:r>
              <a:rPr lang="ar-BH" dirty="0" smtClean="0">
                <a:solidFill>
                  <a:srgbClr val="FFFF00"/>
                </a:solidFill>
                <a:cs typeface="Ali-A-Traditional" pitchFamily="2" charset="-78"/>
              </a:rPr>
              <a:t>المركزية الكاملة أو التركيز الإداري.</a:t>
            </a:r>
          </a:p>
          <a:p>
            <a:pPr marL="2628900" lvl="5" indent="-457200">
              <a:buFont typeface="+mj-lt"/>
              <a:buAutoNum type="arabicPeriod"/>
            </a:pPr>
            <a:r>
              <a:rPr lang="ar-BH" dirty="0" smtClean="0">
                <a:solidFill>
                  <a:srgbClr val="FFFF00"/>
                </a:solidFill>
                <a:cs typeface="Ali-A-Traditional" pitchFamily="2" charset="-78"/>
              </a:rPr>
              <a:t>المركزية المعتدلة أو عدم التركيز الإداري أو اللاوزارية.</a:t>
            </a:r>
          </a:p>
          <a:p>
            <a:pPr lvl="2" indent="-342900">
              <a:buFont typeface="Courier New" pitchFamily="49" charset="0"/>
              <a:buChar char="o"/>
            </a:pPr>
            <a:r>
              <a:rPr lang="ar-BH" dirty="0" smtClean="0">
                <a:solidFill>
                  <a:srgbClr val="FFFF00"/>
                </a:solidFill>
                <a:cs typeface="Ali-A-Traditional" pitchFamily="2" charset="-78"/>
              </a:rPr>
              <a:t>تدرج هرمي للهيكل الإداري وقمته الهيئة المركزية في العاصمة.</a:t>
            </a: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11</a:t>
            </a:fld>
            <a:endParaRPr lang="ar-IQ"/>
          </a:p>
        </p:txBody>
      </p:sp>
    </p:spTree>
    <p:extLst>
      <p:ext uri="{BB962C8B-B14F-4D97-AF65-F5344CB8AC3E}">
        <p14:creationId xmlns:p14="http://schemas.microsoft.com/office/powerpoint/2010/main" val="186061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pPr marL="0" indent="0" algn="ctr">
              <a:buNone/>
            </a:pPr>
            <a:r>
              <a:rPr lang="ar-BH" dirty="0" smtClean="0">
                <a:solidFill>
                  <a:srgbClr val="FFFF00"/>
                </a:solidFill>
                <a:cs typeface="Ali-A-Azzam" pitchFamily="2" charset="-78"/>
              </a:rPr>
              <a:t>توزيع الإختصاصات داخل السلطة المركزية</a:t>
            </a:r>
          </a:p>
          <a:p>
            <a:pPr marL="400050" lvl="1" indent="0">
              <a:buNone/>
            </a:pPr>
            <a:endParaRPr lang="ar-BH" dirty="0" smtClean="0">
              <a:solidFill>
                <a:srgbClr val="FFFF00"/>
              </a:solidFill>
              <a:cs typeface="Ali-A-Traditional" pitchFamily="2" charset="-78"/>
            </a:endParaRPr>
          </a:p>
          <a:p>
            <a:pPr marL="400050" lvl="1" indent="0">
              <a:buNone/>
            </a:pPr>
            <a:r>
              <a:rPr lang="ar-BH" dirty="0" smtClean="0">
                <a:solidFill>
                  <a:srgbClr val="FFFF00"/>
                </a:solidFill>
                <a:cs typeface="Ali-A-Traditional" pitchFamily="2" charset="-78"/>
              </a:rPr>
              <a:t>أولاً: </a:t>
            </a:r>
            <a:r>
              <a:rPr lang="ar-BH" b="1" u="sng" dirty="0" smtClean="0">
                <a:solidFill>
                  <a:srgbClr val="FFFF00"/>
                </a:solidFill>
                <a:cs typeface="Ali-A-Traditional" pitchFamily="2" charset="-78"/>
              </a:rPr>
              <a:t>المركزية الكاملة أو التركيز الإداري</a:t>
            </a:r>
          </a:p>
          <a:p>
            <a:pPr lvl="3" indent="-342900">
              <a:buFont typeface="Courier New" pitchFamily="49" charset="0"/>
              <a:buChar char="o"/>
            </a:pPr>
            <a:r>
              <a:rPr lang="ar-BH" sz="2800" dirty="0" smtClean="0">
                <a:solidFill>
                  <a:srgbClr val="FFFF00"/>
                </a:solidFill>
                <a:cs typeface="Ali-A-Traditional" pitchFamily="2" charset="-78"/>
              </a:rPr>
              <a:t>سلطة مركزية وإدارية واحدة.</a:t>
            </a:r>
          </a:p>
          <a:p>
            <a:pPr lvl="3" indent="-342900">
              <a:buFont typeface="Courier New" pitchFamily="49" charset="0"/>
              <a:buChar char="o"/>
            </a:pPr>
            <a:r>
              <a:rPr lang="ar-BH" sz="2800" dirty="0" smtClean="0">
                <a:solidFill>
                  <a:srgbClr val="FFFF00"/>
                </a:solidFill>
                <a:cs typeface="Ali-A-Traditional" pitchFamily="2" charset="-78"/>
              </a:rPr>
              <a:t>تنظيم قانوني موحد.</a:t>
            </a:r>
          </a:p>
          <a:p>
            <a:pPr lvl="3" indent="-342900">
              <a:buFont typeface="Courier New" pitchFamily="49" charset="0"/>
              <a:buChar char="o"/>
            </a:pPr>
            <a:r>
              <a:rPr lang="ar-BH" sz="2800" dirty="0" smtClean="0">
                <a:solidFill>
                  <a:srgbClr val="FFFF00"/>
                </a:solidFill>
                <a:cs typeface="Ali-A-Traditional" pitchFamily="2" charset="-78"/>
              </a:rPr>
              <a:t>التقسيم الإداري وليس توزيع الصلاحيات.</a:t>
            </a:r>
          </a:p>
          <a:p>
            <a:pPr lvl="3" indent="-342900">
              <a:buFont typeface="Courier New" pitchFamily="49" charset="0"/>
              <a:buChar char="o"/>
            </a:pPr>
            <a:r>
              <a:rPr lang="ar-BH" sz="2800" dirty="0" smtClean="0">
                <a:solidFill>
                  <a:srgbClr val="FFFF00"/>
                </a:solidFill>
                <a:cs typeface="Ali-A-Traditional" pitchFamily="2" charset="-78"/>
              </a:rPr>
              <a:t>حصر الوظيفة الإدارية بيد السلطة الرئاسية في العاصمة، ولها البت النهائي في أي أمر من الأمور الإدارية.</a:t>
            </a:r>
          </a:p>
          <a:p>
            <a:pPr lvl="3" indent="-342900">
              <a:buFont typeface="Courier New" pitchFamily="49" charset="0"/>
              <a:buChar char="o"/>
            </a:pPr>
            <a:r>
              <a:rPr lang="ar-BH" sz="2800" dirty="0" smtClean="0">
                <a:solidFill>
                  <a:srgbClr val="FFFF00"/>
                </a:solidFill>
                <a:cs typeface="Ali-A-Traditional" pitchFamily="2" charset="-78"/>
              </a:rPr>
              <a:t>أن السلطة الإدارية تكون مركزة بيد الوزراء.</a:t>
            </a:r>
          </a:p>
          <a:p>
            <a:pPr lvl="3" indent="-342900">
              <a:buFont typeface="Courier New" pitchFamily="49" charset="0"/>
              <a:buChar char="o"/>
            </a:pPr>
            <a:r>
              <a:rPr lang="ar-BH" sz="2800" b="1" u="sng" dirty="0" smtClean="0">
                <a:solidFill>
                  <a:srgbClr val="FFFF00"/>
                </a:solidFill>
                <a:cs typeface="Ali-A-Traditional" pitchFamily="2" charset="-78"/>
              </a:rPr>
              <a:t>من محاسنها</a:t>
            </a:r>
            <a:r>
              <a:rPr lang="ar-BH" sz="2800" dirty="0" smtClean="0">
                <a:solidFill>
                  <a:srgbClr val="FFFF00"/>
                </a:solidFill>
                <a:cs typeface="Ali-A-Traditional" pitchFamily="2" charset="-78"/>
              </a:rPr>
              <a:t> هي صيانة الوحدة الإدارية في الدولة وتحقيق الأساليب الإدارية في الدولة.</a:t>
            </a:r>
          </a:p>
          <a:p>
            <a:pPr lvl="3" indent="-342900">
              <a:buFont typeface="Courier New" pitchFamily="49" charset="0"/>
              <a:buChar char="o"/>
            </a:pPr>
            <a:r>
              <a:rPr lang="ar-BH" sz="2800" b="1" u="sng" dirty="0" smtClean="0">
                <a:solidFill>
                  <a:srgbClr val="FFFF00"/>
                </a:solidFill>
                <a:cs typeface="Ali-A-Traditional" pitchFamily="2" charset="-78"/>
              </a:rPr>
              <a:t>من سلبياتها</a:t>
            </a:r>
            <a:r>
              <a:rPr lang="ar-BH" sz="2800" dirty="0" smtClean="0">
                <a:solidFill>
                  <a:srgbClr val="FFFF00"/>
                </a:solidFill>
                <a:cs typeface="Ali-A-Traditional" pitchFamily="2" charset="-78"/>
              </a:rPr>
              <a:t>: لا يمكن تطبيقها في إدارة الدولة المعاصرة، لأن توزيع الإختصاصات داخل الجهاز الإداري أمر لا مفر منه.</a:t>
            </a:r>
          </a:p>
          <a:p>
            <a:pPr lvl="3" indent="-342900">
              <a:buFont typeface="Courier New" pitchFamily="49" charset="0"/>
              <a:buChar char="o"/>
            </a:pPr>
            <a:endParaRPr lang="ar-BH" sz="2800" dirty="0" smtClean="0">
              <a:solidFill>
                <a:srgbClr val="FFFF00"/>
              </a:solidFill>
              <a:cs typeface="Ali-A-Traditional" pitchFamily="2" charset="-78"/>
            </a:endParaRPr>
          </a:p>
          <a:p>
            <a:pPr marL="400050" lvl="1" indent="0">
              <a:buNone/>
            </a:pP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12</a:t>
            </a:fld>
            <a:endParaRPr lang="ar-IQ"/>
          </a:p>
        </p:txBody>
      </p:sp>
    </p:spTree>
    <p:extLst>
      <p:ext uri="{BB962C8B-B14F-4D97-AF65-F5344CB8AC3E}">
        <p14:creationId xmlns:p14="http://schemas.microsoft.com/office/powerpoint/2010/main" val="3971430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496944" cy="6408712"/>
          </a:xfrm>
        </p:spPr>
        <p:style>
          <a:lnRef idx="2">
            <a:schemeClr val="dk1">
              <a:shade val="50000"/>
            </a:schemeClr>
          </a:lnRef>
          <a:fillRef idx="1">
            <a:schemeClr val="dk1"/>
          </a:fillRef>
          <a:effectRef idx="0">
            <a:schemeClr val="dk1"/>
          </a:effectRef>
          <a:fontRef idx="minor">
            <a:schemeClr val="lt1"/>
          </a:fontRef>
        </p:style>
        <p:txBody>
          <a:bodyPr/>
          <a:lstStyle/>
          <a:p>
            <a:pPr marL="400050" lvl="1" indent="0">
              <a:buNone/>
            </a:pPr>
            <a:endParaRPr lang="ar-BH" dirty="0" smtClean="0">
              <a:solidFill>
                <a:srgbClr val="FFFF00"/>
              </a:solidFill>
              <a:cs typeface="Ali-A-Azzam" pitchFamily="2" charset="-78"/>
            </a:endParaRPr>
          </a:p>
          <a:p>
            <a:pPr marL="400050" lvl="1" indent="0">
              <a:buNone/>
            </a:pPr>
            <a:r>
              <a:rPr lang="ar-BH" sz="3200" u="sng" dirty="0" smtClean="0">
                <a:solidFill>
                  <a:srgbClr val="FFFF00"/>
                </a:solidFill>
                <a:cs typeface="Ali-A-Azzam" pitchFamily="2" charset="-78"/>
              </a:rPr>
              <a:t>ثانياً: </a:t>
            </a:r>
            <a:r>
              <a:rPr lang="ar-BH" sz="3200" u="sng" dirty="0">
                <a:solidFill>
                  <a:srgbClr val="FFFF00"/>
                </a:solidFill>
                <a:cs typeface="Ali-A-Azzam" pitchFamily="2" charset="-78"/>
              </a:rPr>
              <a:t>المركزية المعتدلة أو عدم التركيز الإداري أو اللاوزارية</a:t>
            </a:r>
            <a:r>
              <a:rPr lang="ar-BH" u="sng" dirty="0" smtClean="0">
                <a:solidFill>
                  <a:srgbClr val="FFFF00"/>
                </a:solidFill>
                <a:cs typeface="Ali-A-Azzam" pitchFamily="2" charset="-78"/>
              </a:rPr>
              <a:t> </a:t>
            </a:r>
          </a:p>
          <a:p>
            <a:pPr marL="400050" lvl="1" indent="0">
              <a:buNone/>
            </a:pPr>
            <a:endParaRPr lang="ar-BH" dirty="0" smtClean="0">
              <a:solidFill>
                <a:srgbClr val="FFFF00"/>
              </a:solidFill>
              <a:cs typeface="Ali-A-Azzam" pitchFamily="2" charset="-78"/>
            </a:endParaRPr>
          </a:p>
          <a:p>
            <a:pPr lvl="3" indent="-342900" algn="just">
              <a:buFont typeface="Courier New" pitchFamily="49" charset="0"/>
              <a:buChar char="o"/>
            </a:pPr>
            <a:r>
              <a:rPr lang="ar-BH" sz="2700" dirty="0" smtClean="0">
                <a:solidFill>
                  <a:srgbClr val="FFFF00"/>
                </a:solidFill>
                <a:cs typeface="Ali-A-Traditional" pitchFamily="2" charset="-78"/>
              </a:rPr>
              <a:t>عدم تركيز الوظيفة الإدارية بيد رئاسة السلطة المركزية في العاصمة.</a:t>
            </a:r>
          </a:p>
          <a:p>
            <a:pPr lvl="3" indent="-342900" algn="just">
              <a:buFont typeface="Courier New" pitchFamily="49" charset="0"/>
              <a:buChar char="o"/>
            </a:pPr>
            <a:r>
              <a:rPr lang="ar-BH" sz="2700" dirty="0" smtClean="0">
                <a:solidFill>
                  <a:srgbClr val="FFFF00"/>
                </a:solidFill>
                <a:cs typeface="Ali-A-Traditional" pitchFamily="2" charset="-78"/>
              </a:rPr>
              <a:t>الأخذ بنظر الإعتبار خصوصية الأقاليم وماهيتهم.</a:t>
            </a:r>
          </a:p>
          <a:p>
            <a:pPr lvl="3" indent="-342900" algn="just">
              <a:buFont typeface="Courier New" pitchFamily="49" charset="0"/>
              <a:buChar char="o"/>
            </a:pPr>
            <a:r>
              <a:rPr lang="ar-BH" sz="2700" dirty="0" smtClean="0">
                <a:solidFill>
                  <a:srgbClr val="FFFF00"/>
                </a:solidFill>
                <a:cs typeface="Ali-A-Traditional" pitchFamily="2" charset="-78"/>
              </a:rPr>
              <a:t>من حق الفروع البت في بعض الأمور الإدارية بعيداً عن الوزراء.</a:t>
            </a:r>
          </a:p>
          <a:p>
            <a:pPr lvl="3" indent="-342900" algn="just">
              <a:buFont typeface="Courier New" pitchFamily="49" charset="0"/>
              <a:buChar char="o"/>
            </a:pPr>
            <a:r>
              <a:rPr lang="ar-BH" sz="2700" dirty="0" smtClean="0">
                <a:solidFill>
                  <a:srgbClr val="FFFF00"/>
                </a:solidFill>
                <a:cs typeface="Ali-A-Traditional" pitchFamily="2" charset="-78"/>
              </a:rPr>
              <a:t>تقوم السلطة الرئاسية في العاصمة عن طريق تفويض سلطاتهم إلى مرؤسيهم.</a:t>
            </a:r>
          </a:p>
          <a:p>
            <a:pPr lvl="3" indent="-342900" algn="just">
              <a:buFont typeface="Courier New" pitchFamily="49" charset="0"/>
              <a:buChar char="o"/>
            </a:pPr>
            <a:r>
              <a:rPr lang="ar-BH" sz="2700" dirty="0" smtClean="0">
                <a:solidFill>
                  <a:srgbClr val="FFFF00"/>
                </a:solidFill>
                <a:cs typeface="Ali-A-Traditional" pitchFamily="2" charset="-78"/>
              </a:rPr>
              <a:t>حق الإعتراض للفروع حيال قرارات التي تؤخذ من قبل المركز.</a:t>
            </a:r>
          </a:p>
          <a:p>
            <a:pPr lvl="3" indent="-342900" algn="just">
              <a:buFont typeface="Courier New" pitchFamily="49" charset="0"/>
              <a:buChar char="o"/>
            </a:pPr>
            <a:r>
              <a:rPr lang="ar-BH" sz="2700" b="1" u="sng" dirty="0" smtClean="0">
                <a:solidFill>
                  <a:srgbClr val="FFFF00"/>
                </a:solidFill>
                <a:cs typeface="Ali-A-Traditional" pitchFamily="2" charset="-78"/>
              </a:rPr>
              <a:t>من فوائده</a:t>
            </a:r>
            <a:r>
              <a:rPr lang="ar-BH" sz="2700" dirty="0" smtClean="0">
                <a:solidFill>
                  <a:srgbClr val="FFFF00"/>
                </a:solidFill>
                <a:cs typeface="Ali-A-Traditional" pitchFamily="2" charset="-78"/>
              </a:rPr>
              <a:t>: تخفيف العبء عن كاهل رئاسة السلطة المركزية في العاصمة. ومن ثم خطوة نحو الأخذ بديمقراطية الإدارة.</a:t>
            </a:r>
            <a:endParaRPr lang="ar-IQ" sz="2700"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13</a:t>
            </a:fld>
            <a:endParaRPr lang="ar-IQ"/>
          </a:p>
        </p:txBody>
      </p:sp>
    </p:spTree>
    <p:extLst>
      <p:ext uri="{BB962C8B-B14F-4D97-AF65-F5344CB8AC3E}">
        <p14:creationId xmlns:p14="http://schemas.microsoft.com/office/powerpoint/2010/main" val="3506928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ar-BH" sz="6600" b="1" dirty="0" smtClean="0">
                <a:solidFill>
                  <a:srgbClr val="FFFF00"/>
                </a:solidFill>
                <a:cs typeface="Ali-A-Azzam" pitchFamily="2" charset="-78"/>
              </a:rPr>
              <a:t>الدولة المركبة</a:t>
            </a:r>
            <a:endParaRPr lang="ar-IQ" sz="6600" b="1" dirty="0">
              <a:solidFill>
                <a:srgbClr val="FFFF00"/>
              </a:solidFill>
              <a:cs typeface="Ali-A-Azzam" pitchFamily="2" charset="-78"/>
            </a:endParaRPr>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pPr marL="400050" lvl="1" indent="0" algn="just">
              <a:buNone/>
            </a:pPr>
            <a:endParaRPr lang="ar-BH" dirty="0" smtClean="0">
              <a:solidFill>
                <a:srgbClr val="FFFF00"/>
              </a:solidFill>
              <a:cs typeface="Ali-A-Traditional" pitchFamily="2" charset="-78"/>
            </a:endParaRPr>
          </a:p>
          <a:p>
            <a:pPr marL="400050" lvl="1" indent="0" algn="just">
              <a:buNone/>
            </a:pPr>
            <a:r>
              <a:rPr lang="ar-BH" dirty="0" smtClean="0">
                <a:solidFill>
                  <a:srgbClr val="FFFF00"/>
                </a:solidFill>
                <a:cs typeface="Ali-A-Traditional" pitchFamily="2" charset="-78"/>
              </a:rPr>
              <a:t>إن النظام اللامركزي الإداري الإداري يستند على عنصرين أساسيين هما:</a:t>
            </a:r>
          </a:p>
          <a:p>
            <a:pPr marL="400050" lvl="1" indent="0" algn="just">
              <a:buNone/>
            </a:pPr>
            <a:endParaRPr lang="ar-BH" dirty="0" smtClean="0">
              <a:solidFill>
                <a:srgbClr val="FFFF00"/>
              </a:solidFill>
              <a:cs typeface="Ali-A-Traditional" pitchFamily="2" charset="-78"/>
            </a:endParaRPr>
          </a:p>
          <a:p>
            <a:pPr marL="1257300" lvl="2" indent="-457200">
              <a:buFont typeface="+mj-lt"/>
              <a:buAutoNum type="arabicPeriod"/>
            </a:pPr>
            <a:r>
              <a:rPr lang="ar-BH" sz="3200" dirty="0" smtClean="0">
                <a:solidFill>
                  <a:srgbClr val="FFFF00"/>
                </a:solidFill>
                <a:cs typeface="Ali-A-Traditional" pitchFamily="2" charset="-78"/>
              </a:rPr>
              <a:t>وحدات إقليمية مستقلة تمثلها مجالس محلية منتخبة.</a:t>
            </a:r>
          </a:p>
          <a:p>
            <a:pPr marL="1257300" lvl="2" indent="-457200" algn="just">
              <a:buFont typeface="+mj-lt"/>
              <a:buAutoNum type="arabicPeriod"/>
            </a:pPr>
            <a:r>
              <a:rPr lang="ar-BH" sz="3200" dirty="0" smtClean="0">
                <a:solidFill>
                  <a:srgbClr val="FFFF00"/>
                </a:solidFill>
                <a:cs typeface="Ali-A-Traditional" pitchFamily="2" charset="-78"/>
              </a:rPr>
              <a:t>عدم خضوع الوحدات الإقليمية المستقلة لرئاسة الدولة خضوعاً تاماً.</a:t>
            </a:r>
            <a:endParaRPr lang="ar-BH" sz="3600" dirty="0" smtClean="0">
              <a:solidFill>
                <a:srgbClr val="FFFF00"/>
              </a:solidFill>
              <a:cs typeface="Ali-A-Traditional" pitchFamily="2" charset="-78"/>
            </a:endParaRPr>
          </a:p>
          <a:p>
            <a:pPr marL="0" indent="0" algn="just">
              <a:buNone/>
            </a:pPr>
            <a:endParaRPr lang="ar-BH" sz="4000" dirty="0" smtClean="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14</a:t>
            </a:fld>
            <a:endParaRPr lang="ar-IQ"/>
          </a:p>
        </p:txBody>
      </p:sp>
    </p:spTree>
    <p:extLst>
      <p:ext uri="{BB962C8B-B14F-4D97-AF65-F5344CB8AC3E}">
        <p14:creationId xmlns:p14="http://schemas.microsoft.com/office/powerpoint/2010/main" val="1266854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BH" dirty="0" smtClean="0">
                <a:solidFill>
                  <a:srgbClr val="FFFF00"/>
                </a:solidFill>
                <a:cs typeface="Ali-A-Azzam" pitchFamily="2" charset="-78"/>
              </a:rPr>
              <a:t>الدولة الكونفدرالية</a:t>
            </a:r>
            <a:endParaRPr lang="ar-IQ" dirty="0">
              <a:solidFill>
                <a:srgbClr val="FFFF00"/>
              </a:solidFill>
              <a:cs typeface="Ali-A-Azzam" pitchFamily="2" charset="-78"/>
            </a:endParaRPr>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normAutofit fontScale="92500" lnSpcReduction="10000"/>
          </a:bodyPr>
          <a:lstStyle/>
          <a:p>
            <a:r>
              <a:rPr lang="ar-BH" dirty="0" smtClean="0">
                <a:solidFill>
                  <a:srgbClr val="FFFF00"/>
                </a:solidFill>
                <a:cs typeface="Ali-A-Traditional" pitchFamily="2" charset="-78"/>
              </a:rPr>
              <a:t>لا يعتبر دولة مركزية.</a:t>
            </a:r>
          </a:p>
          <a:p>
            <a:pPr algn="just"/>
            <a:r>
              <a:rPr lang="ar-BH" dirty="0" smtClean="0">
                <a:solidFill>
                  <a:srgbClr val="FFFF00"/>
                </a:solidFill>
                <a:cs typeface="Ali-A-Traditional" pitchFamily="2" charset="-78"/>
              </a:rPr>
              <a:t>بمثابة إتحاد الدول أو كجمعية للدول أو كشخصية معنوية ومصلحة مشتركة لدول الأعضاء في الإتحاد.</a:t>
            </a:r>
          </a:p>
          <a:p>
            <a:r>
              <a:rPr lang="ar-BH" dirty="0" smtClean="0">
                <a:solidFill>
                  <a:srgbClr val="FFFF00"/>
                </a:solidFill>
                <a:cs typeface="Ali-A-Traditional" pitchFamily="2" charset="-78"/>
              </a:rPr>
              <a:t>علاقات متوازنة متعادلة بين الدول الداخلة للإتحاد الكونفدرالي.</a:t>
            </a:r>
          </a:p>
          <a:p>
            <a:r>
              <a:rPr lang="ar-BH" dirty="0" smtClean="0">
                <a:solidFill>
                  <a:srgbClr val="FFFF00"/>
                </a:solidFill>
                <a:cs typeface="Ali-A-Traditional" pitchFamily="2" charset="-78"/>
              </a:rPr>
              <a:t>تنحصر مهمة الإتحاد في رسم سياسة مشتركة.</a:t>
            </a:r>
          </a:p>
          <a:p>
            <a:r>
              <a:rPr lang="ar-BH" dirty="0" smtClean="0">
                <a:solidFill>
                  <a:srgbClr val="FFFF00"/>
                </a:solidFill>
                <a:cs typeface="Ali-A-Traditional" pitchFamily="2" charset="-78"/>
              </a:rPr>
              <a:t>طوعية الإستجابة لقرارات الإتحاد من قبل دول الإعضاء.</a:t>
            </a:r>
          </a:p>
          <a:p>
            <a:r>
              <a:rPr lang="ar-BH" dirty="0" smtClean="0">
                <a:solidFill>
                  <a:srgbClr val="FFFF00"/>
                </a:solidFill>
                <a:cs typeface="Ali-A-Traditional" pitchFamily="2" charset="-78"/>
              </a:rPr>
              <a:t>طوعية الإنفصال عن الإتحاد من قبل دول أعضاء الإتحاد.</a:t>
            </a:r>
          </a:p>
          <a:p>
            <a:r>
              <a:rPr lang="ar-BH" dirty="0" smtClean="0">
                <a:solidFill>
                  <a:srgbClr val="FFFF00"/>
                </a:solidFill>
                <a:cs typeface="Ali-A-Traditional" pitchFamily="2" charset="-78"/>
              </a:rPr>
              <a:t>لكل دولة حرية الإعتراض على قرارات الإتحاد.</a:t>
            </a:r>
          </a:p>
          <a:p>
            <a:r>
              <a:rPr lang="ar-BH" dirty="0" smtClean="0">
                <a:solidFill>
                  <a:srgbClr val="FFFF00"/>
                </a:solidFill>
                <a:cs typeface="Ali-A-Traditional" pitchFamily="2" charset="-78"/>
              </a:rPr>
              <a:t>لكل دولة سيادة مستقلة عن الأخرى.</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15</a:t>
            </a:fld>
            <a:endParaRPr lang="ar-IQ"/>
          </a:p>
        </p:txBody>
      </p:sp>
    </p:spTree>
    <p:extLst>
      <p:ext uri="{BB962C8B-B14F-4D97-AF65-F5344CB8AC3E}">
        <p14:creationId xmlns:p14="http://schemas.microsoft.com/office/powerpoint/2010/main" val="36768656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BH" dirty="0">
                <a:solidFill>
                  <a:srgbClr val="FFFF00"/>
                </a:solidFill>
                <a:cs typeface="Ali-A-Azzam" pitchFamily="2" charset="-78"/>
              </a:rPr>
              <a:t>الدولة الكونفدرالية</a:t>
            </a:r>
            <a:endParaRPr lang="ar-IQ" dirty="0"/>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pPr lvl="1">
              <a:buFont typeface="Courier New" pitchFamily="49" charset="0"/>
              <a:buChar char="o"/>
            </a:pPr>
            <a:r>
              <a:rPr lang="ar-BH" sz="3200" dirty="0" smtClean="0">
                <a:solidFill>
                  <a:srgbClr val="FFFF00"/>
                </a:solidFill>
                <a:cs typeface="Ali-A-Traditional" pitchFamily="2" charset="-78"/>
              </a:rPr>
              <a:t>أنواع الكونفدرالية: </a:t>
            </a:r>
          </a:p>
          <a:p>
            <a:pPr marL="1314450" lvl="2" indent="-457200" algn="just">
              <a:buFont typeface="+mj-lt"/>
              <a:buAutoNum type="arabicPeriod"/>
            </a:pPr>
            <a:r>
              <a:rPr lang="ar-BH" sz="2800" b="1" u="sng" dirty="0" smtClean="0">
                <a:solidFill>
                  <a:srgbClr val="FFFF00"/>
                </a:solidFill>
                <a:cs typeface="Ali-A-Traditional" pitchFamily="2" charset="-78"/>
              </a:rPr>
              <a:t>الإتحاد الشخصي</a:t>
            </a:r>
            <a:r>
              <a:rPr lang="ar-BH" sz="2800" dirty="0" smtClean="0">
                <a:solidFill>
                  <a:srgbClr val="FFFF00"/>
                </a:solidFill>
                <a:cs typeface="Ali-A-Traditional" pitchFamily="2" charset="-78"/>
              </a:rPr>
              <a:t>: يعد بأضعف صور الإتحاد، وهو يقوم على اتحاد دولتين أو أكثر تحت سلطة حاكم واحد، مع الإحتفاظ كل من الدول الداخلة في الإتحاد باستقلالها الخارجي والداخلي. لا يوجد في الوقت الحاضر أمثلة حقيقية لهذا الإتحاد.</a:t>
            </a:r>
          </a:p>
          <a:p>
            <a:pPr marL="1314450" lvl="2" indent="-457200" algn="just">
              <a:buFont typeface="+mj-lt"/>
              <a:buAutoNum type="arabicPeriod"/>
            </a:pPr>
            <a:r>
              <a:rPr lang="ar-BH" sz="2800" b="1" u="sng" dirty="0" smtClean="0">
                <a:solidFill>
                  <a:srgbClr val="FFFF00"/>
                </a:solidFill>
                <a:cs typeface="Ali-A-Traditional" pitchFamily="2" charset="-78"/>
              </a:rPr>
              <a:t>الإتحاد الإستقلالي أو التعاهدي أو الكونفدرالي</a:t>
            </a:r>
            <a:r>
              <a:rPr lang="ar-BH" sz="2800" dirty="0" smtClean="0">
                <a:solidFill>
                  <a:srgbClr val="FFFF00"/>
                </a:solidFill>
                <a:cs typeface="Ali-A-Traditional" pitchFamily="2" charset="-78"/>
              </a:rPr>
              <a:t>: هو اتحاد دولتين أو أكثر معاً في اتفاق، بقصد توحيد الجهود السياسية أو الإقتصادية أو الإجتماعية أو العسكرية، تحقيقاً للمصالح المشتركة وبقصد التعاون فيما بينها للمحافظة على استقلالها على صعيدي الداخلي والدولي.</a:t>
            </a:r>
          </a:p>
          <a:p>
            <a:pPr lvl="1">
              <a:buFont typeface="Courier New" pitchFamily="49" charset="0"/>
              <a:buChar char="o"/>
            </a:pPr>
            <a:endParaRPr lang="ar-IQ" sz="3200"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16</a:t>
            </a:fld>
            <a:endParaRPr lang="ar-IQ"/>
          </a:p>
        </p:txBody>
      </p:sp>
    </p:spTree>
    <p:extLst>
      <p:ext uri="{BB962C8B-B14F-4D97-AF65-F5344CB8AC3E}">
        <p14:creationId xmlns:p14="http://schemas.microsoft.com/office/powerpoint/2010/main" val="663448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480720"/>
          </a:xfrm>
        </p:spPr>
        <p:style>
          <a:lnRef idx="2">
            <a:schemeClr val="dk1">
              <a:shade val="50000"/>
            </a:schemeClr>
          </a:lnRef>
          <a:fillRef idx="1">
            <a:schemeClr val="dk1"/>
          </a:fillRef>
          <a:effectRef idx="0">
            <a:schemeClr val="dk1"/>
          </a:effectRef>
          <a:fontRef idx="minor">
            <a:schemeClr val="lt1"/>
          </a:fontRef>
        </p:style>
        <p:txBody>
          <a:bodyPr/>
          <a:lstStyle/>
          <a:p>
            <a:pPr marL="400050" lvl="1" indent="0">
              <a:buNone/>
            </a:pPr>
            <a:r>
              <a:rPr lang="ar-BH" b="1" u="sng" dirty="0">
                <a:solidFill>
                  <a:srgbClr val="FFFF00"/>
                </a:solidFill>
                <a:cs typeface="Ali-A-Traditional" pitchFamily="2" charset="-78"/>
              </a:rPr>
              <a:t>الإتحاد الإستقلالي أو التعاهدي أو </a:t>
            </a:r>
            <a:r>
              <a:rPr lang="ar-BH" b="1" u="sng" dirty="0" smtClean="0">
                <a:solidFill>
                  <a:srgbClr val="FFFF00"/>
                </a:solidFill>
                <a:cs typeface="Ali-A-Traditional" pitchFamily="2" charset="-78"/>
              </a:rPr>
              <a:t>الكونفدرالي</a:t>
            </a:r>
          </a:p>
          <a:p>
            <a:pPr marL="400050" lvl="1" indent="0">
              <a:buNone/>
            </a:pPr>
            <a:endParaRPr lang="ar-BH" dirty="0" smtClean="0">
              <a:solidFill>
                <a:srgbClr val="FFFF00"/>
              </a:solidFill>
              <a:cs typeface="Ali-A-Traditional" pitchFamily="2" charset="-78"/>
            </a:endParaRPr>
          </a:p>
          <a:p>
            <a:pPr marL="400050" lvl="1" indent="0">
              <a:buNone/>
            </a:pPr>
            <a:r>
              <a:rPr lang="ar-BH" b="1" u="sng" dirty="0" smtClean="0">
                <a:solidFill>
                  <a:srgbClr val="FFFF00"/>
                </a:solidFill>
                <a:cs typeface="Ali-A-Traditional" pitchFamily="2" charset="-78"/>
              </a:rPr>
              <a:t>المظاهر الخارجية للإتحاد الإستقلالي</a:t>
            </a:r>
            <a:r>
              <a:rPr lang="ar-BH" dirty="0" smtClean="0">
                <a:solidFill>
                  <a:srgbClr val="FFFF00"/>
                </a:solidFill>
                <a:cs typeface="Ali-A-Traditional" pitchFamily="2" charset="-78"/>
              </a:rPr>
              <a:t>:</a:t>
            </a:r>
          </a:p>
          <a:p>
            <a:pPr marL="1257300" lvl="2" indent="-457200">
              <a:buFont typeface="+mj-lt"/>
              <a:buAutoNum type="arabicPeriod"/>
            </a:pPr>
            <a:r>
              <a:rPr lang="ar-BH" dirty="0" smtClean="0">
                <a:solidFill>
                  <a:srgbClr val="FFFF00"/>
                </a:solidFill>
                <a:cs typeface="Ali-A-Traditional" pitchFamily="2" charset="-78"/>
              </a:rPr>
              <a:t>إن كل دولة تتمتع بسيادتها الكاملة.</a:t>
            </a:r>
          </a:p>
          <a:p>
            <a:pPr marL="1257300" lvl="2" indent="-457200" algn="just">
              <a:buFont typeface="+mj-lt"/>
              <a:buAutoNum type="arabicPeriod"/>
            </a:pPr>
            <a:r>
              <a:rPr lang="ar-BH" dirty="0" smtClean="0">
                <a:solidFill>
                  <a:srgbClr val="FFFF00"/>
                </a:solidFill>
                <a:cs typeface="Ali-A-Traditional" pitchFamily="2" charset="-78"/>
              </a:rPr>
              <a:t>إن هذه الدول تعقد المعاهدات مع الدول الأخرى، بشرط ألا تتعارض مع مصالح الإتحاد وأعضاءه.</a:t>
            </a:r>
          </a:p>
          <a:p>
            <a:pPr marL="1257300" lvl="2" indent="-457200" algn="just">
              <a:buFont typeface="+mj-lt"/>
              <a:buAutoNum type="arabicPeriod"/>
            </a:pPr>
            <a:r>
              <a:rPr lang="ar-BH" dirty="0" smtClean="0">
                <a:solidFill>
                  <a:srgbClr val="FFFF00"/>
                </a:solidFill>
                <a:cs typeface="Ali-A-Traditional" pitchFamily="2" charset="-78"/>
              </a:rPr>
              <a:t>إن الحرب التي تقع بين إحدى الدول الداخلة في الاتحاد ودولة أجنبية لا تلزم الإتحاد في جميع النواحي.</a:t>
            </a:r>
          </a:p>
          <a:p>
            <a:pPr marL="400050" lvl="1" indent="0">
              <a:buNone/>
            </a:pPr>
            <a:endParaRPr lang="ar-BH" dirty="0" smtClean="0">
              <a:solidFill>
                <a:srgbClr val="FFFF00"/>
              </a:solidFill>
              <a:cs typeface="Ali-A-Traditional" pitchFamily="2" charset="-78"/>
            </a:endParaRPr>
          </a:p>
          <a:p>
            <a:pPr marL="400050" lvl="1" indent="0">
              <a:buNone/>
            </a:pPr>
            <a:r>
              <a:rPr lang="ar-BH" b="1" u="sng" dirty="0" smtClean="0">
                <a:solidFill>
                  <a:srgbClr val="FFFF00"/>
                </a:solidFill>
                <a:cs typeface="Ali-A-Traditional" pitchFamily="2" charset="-78"/>
              </a:rPr>
              <a:t>المظاهر الداخلية للإتحاد الإستقلالي</a:t>
            </a:r>
            <a:r>
              <a:rPr lang="ar-BH" dirty="0" smtClean="0">
                <a:solidFill>
                  <a:srgbClr val="FFFF00"/>
                </a:solidFill>
                <a:cs typeface="Ali-A-Traditional" pitchFamily="2" charset="-78"/>
              </a:rPr>
              <a:t>:</a:t>
            </a:r>
          </a:p>
          <a:p>
            <a:pPr marL="1314450" lvl="2" indent="-514350">
              <a:buFont typeface="+mj-lt"/>
              <a:buAutoNum type="arabicPeriod"/>
            </a:pPr>
            <a:r>
              <a:rPr lang="ar-BH" dirty="0" smtClean="0">
                <a:solidFill>
                  <a:srgbClr val="FFFF00"/>
                </a:solidFill>
                <a:cs typeface="Ali-A-Traditional" pitchFamily="2" charset="-78"/>
              </a:rPr>
              <a:t>كل دولة في الإتحاد تظل محتفظة بنظام حكمها السياسي المعين لها.</a:t>
            </a:r>
          </a:p>
          <a:p>
            <a:pPr marL="1314450" lvl="2" indent="-514350">
              <a:buFont typeface="+mj-lt"/>
              <a:buAutoNum type="arabicPeriod"/>
            </a:pPr>
            <a:r>
              <a:rPr lang="ar-BH" dirty="0" smtClean="0">
                <a:solidFill>
                  <a:srgbClr val="FFFF00"/>
                </a:solidFill>
                <a:cs typeface="Ali-A-Traditional" pitchFamily="2" charset="-78"/>
              </a:rPr>
              <a:t>لكل دولة جنسيتها الخاصة بها والمستقلة عن غيرها. أي الإختصاص الداخلي.</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17</a:t>
            </a:fld>
            <a:endParaRPr lang="ar-IQ"/>
          </a:p>
        </p:txBody>
      </p:sp>
    </p:spTree>
    <p:extLst>
      <p:ext uri="{BB962C8B-B14F-4D97-AF65-F5344CB8AC3E}">
        <p14:creationId xmlns:p14="http://schemas.microsoft.com/office/powerpoint/2010/main" val="17802116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BH" dirty="0" smtClean="0">
                <a:solidFill>
                  <a:srgbClr val="FFFF00"/>
                </a:solidFill>
                <a:cs typeface="Ali-A-Azzam" pitchFamily="2" charset="-78"/>
              </a:rPr>
              <a:t>الإتحاد المركزي والفيدرالي</a:t>
            </a:r>
            <a:endParaRPr lang="ar-IQ" dirty="0">
              <a:solidFill>
                <a:srgbClr val="FFFF00"/>
              </a:solidFill>
              <a:cs typeface="Ali-A-Azzam" pitchFamily="2" charset="-78"/>
            </a:endParaRPr>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pPr marL="0" indent="0">
              <a:buNone/>
            </a:pPr>
            <a:endParaRPr lang="ar-BH" dirty="0" smtClean="0">
              <a:solidFill>
                <a:srgbClr val="FFFF00"/>
              </a:solidFill>
              <a:cs typeface="Ali-A-Traditional" pitchFamily="2" charset="-78"/>
            </a:endParaRPr>
          </a:p>
          <a:p>
            <a:pPr marL="0" indent="0">
              <a:buNone/>
            </a:pPr>
            <a:r>
              <a:rPr lang="ar-BH" dirty="0" smtClean="0">
                <a:solidFill>
                  <a:srgbClr val="FFFF00"/>
                </a:solidFill>
                <a:cs typeface="Ali-A-Traditional" pitchFamily="2" charset="-78"/>
              </a:rPr>
              <a:t>ميزات الدولة الفيدرالية</a:t>
            </a:r>
          </a:p>
          <a:p>
            <a:pPr marL="914400" lvl="1" indent="-514350" algn="just">
              <a:buFont typeface="+mj-lt"/>
              <a:buAutoNum type="arabicPeriod"/>
            </a:pPr>
            <a:r>
              <a:rPr lang="ar-BH" b="1" u="sng" dirty="0" smtClean="0">
                <a:solidFill>
                  <a:srgbClr val="FFFF00"/>
                </a:solidFill>
                <a:cs typeface="Ali-A-Traditional" pitchFamily="2" charset="-78"/>
              </a:rPr>
              <a:t>وحدة الدولة على الصعيد الدولي</a:t>
            </a:r>
            <a:r>
              <a:rPr lang="ar-BH" dirty="0" smtClean="0">
                <a:solidFill>
                  <a:srgbClr val="FFFF00"/>
                </a:solidFill>
                <a:cs typeface="Ali-A-Traditional" pitchFamily="2" charset="-78"/>
              </a:rPr>
              <a:t>: سيادة واحدة، عقد المعاهدات وحق التمثيل الخارجي وحق إعلان الحرب، وحدة الجنسية، وحدة الإقليم مع التقسيم الجغرافي.</a:t>
            </a:r>
          </a:p>
          <a:p>
            <a:pPr marL="914400" lvl="1" indent="-514350" algn="just">
              <a:buFont typeface="+mj-lt"/>
              <a:buAutoNum type="arabicPeriod"/>
            </a:pPr>
            <a:r>
              <a:rPr lang="ar-BH" b="1" u="sng" dirty="0" smtClean="0">
                <a:solidFill>
                  <a:srgbClr val="FFFF00"/>
                </a:solidFill>
                <a:cs typeface="Ali-A-Traditional" pitchFamily="2" charset="-78"/>
              </a:rPr>
              <a:t>الوحدة السياسية للدولة الإتحادية</a:t>
            </a:r>
            <a:r>
              <a:rPr lang="ar-BH" dirty="0" smtClean="0">
                <a:solidFill>
                  <a:srgbClr val="FFFF00"/>
                </a:solidFill>
                <a:cs typeface="Ali-A-Traditional" pitchFamily="2" charset="-78"/>
              </a:rPr>
              <a:t>: دستور إتحادي مع تعدد التشريعات، وحدة الشؤون الداخلية مع الخصوصية، إشراف ومراقبة إتحادية للأقاليم.</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18</a:t>
            </a:fld>
            <a:endParaRPr lang="ar-IQ"/>
          </a:p>
        </p:txBody>
      </p:sp>
    </p:spTree>
    <p:extLst>
      <p:ext uri="{BB962C8B-B14F-4D97-AF65-F5344CB8AC3E}">
        <p14:creationId xmlns:p14="http://schemas.microsoft.com/office/powerpoint/2010/main" val="3766873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BH" dirty="0">
                <a:solidFill>
                  <a:srgbClr val="FFFF00"/>
                </a:solidFill>
                <a:cs typeface="Ali-A-Azzam" pitchFamily="2" charset="-78"/>
              </a:rPr>
              <a:t>الإتحاد المركزي والفيدرالي</a:t>
            </a:r>
            <a:endParaRPr lang="ar-IQ" dirty="0"/>
          </a:p>
        </p:txBody>
      </p:sp>
      <p:sp>
        <p:nvSpPr>
          <p:cNvPr id="3" name="Content Placeholder 2"/>
          <p:cNvSpPr>
            <a:spLocks noGrp="1"/>
          </p:cNvSpPr>
          <p:nvPr>
            <p:ph idx="1"/>
          </p:nvPr>
        </p:nvSpPr>
        <p:spPr>
          <a:xfrm>
            <a:off x="457200" y="1600200"/>
            <a:ext cx="8229600" cy="5141168"/>
          </a:xfrm>
        </p:spPr>
        <p:style>
          <a:lnRef idx="2">
            <a:schemeClr val="dk1">
              <a:shade val="50000"/>
            </a:schemeClr>
          </a:lnRef>
          <a:fillRef idx="1">
            <a:schemeClr val="dk1"/>
          </a:fillRef>
          <a:effectRef idx="0">
            <a:schemeClr val="dk1"/>
          </a:effectRef>
          <a:fontRef idx="minor">
            <a:schemeClr val="lt1"/>
          </a:fontRef>
        </p:style>
        <p:txBody>
          <a:bodyPr>
            <a:normAutofit/>
          </a:bodyPr>
          <a:lstStyle/>
          <a:p>
            <a:pPr marL="0" indent="0">
              <a:buNone/>
            </a:pPr>
            <a:endParaRPr lang="ar-BH" dirty="0" smtClean="0">
              <a:solidFill>
                <a:srgbClr val="FFFF00"/>
              </a:solidFill>
              <a:cs typeface="Ali-A-Traditional" pitchFamily="2" charset="-78"/>
            </a:endParaRPr>
          </a:p>
          <a:p>
            <a:pPr marL="0" indent="0">
              <a:buNone/>
            </a:pPr>
            <a:r>
              <a:rPr lang="ar-BH" dirty="0" smtClean="0">
                <a:solidFill>
                  <a:srgbClr val="FFFF00"/>
                </a:solidFill>
                <a:cs typeface="Ali-A-Traditional" pitchFamily="2" charset="-78"/>
              </a:rPr>
              <a:t>مباديء الدولة الإتحادية الفيدرالية</a:t>
            </a:r>
          </a:p>
          <a:p>
            <a:pPr marL="914400" lvl="1" indent="-514350" algn="just">
              <a:buFont typeface="+mj-lt"/>
              <a:buAutoNum type="arabicPeriod"/>
            </a:pPr>
            <a:r>
              <a:rPr lang="ar-BH" b="1" u="sng" dirty="0" smtClean="0">
                <a:solidFill>
                  <a:srgbClr val="FFFF00"/>
                </a:solidFill>
                <a:cs typeface="Ali-A-Traditional" pitchFamily="2" charset="-78"/>
              </a:rPr>
              <a:t>المساهمة</a:t>
            </a:r>
            <a:r>
              <a:rPr lang="ar-BH" dirty="0" smtClean="0">
                <a:solidFill>
                  <a:srgbClr val="FFFF00"/>
                </a:solidFill>
                <a:cs typeface="Ali-A-Traditional" pitchFamily="2" charset="-78"/>
              </a:rPr>
              <a:t>: المصلحة المشتركة ومشاركة الأقاليم في تكوين التشريعات، الإلتزام الجماعي، نظام المجلسين في تكوين السلطة التشريعية، توزيع السلطات، تخويل وتفويض.</a:t>
            </a:r>
          </a:p>
          <a:p>
            <a:pPr marL="914400" lvl="1" indent="-514350" algn="just">
              <a:buFont typeface="+mj-lt"/>
              <a:buAutoNum type="arabicPeriod"/>
            </a:pPr>
            <a:r>
              <a:rPr lang="ar-BH" b="1" u="sng" dirty="0" smtClean="0">
                <a:solidFill>
                  <a:srgbClr val="FFFF00"/>
                </a:solidFill>
                <a:cs typeface="Ali-A-Traditional" pitchFamily="2" charset="-78"/>
              </a:rPr>
              <a:t>الإستقلال</a:t>
            </a:r>
            <a:r>
              <a:rPr lang="ar-BH" dirty="0" smtClean="0">
                <a:solidFill>
                  <a:srgbClr val="FFFF00"/>
                </a:solidFill>
                <a:cs typeface="Ali-A-Traditional" pitchFamily="2" charset="-78"/>
              </a:rPr>
              <a:t>: الخصوصية في إدارة الشؤون، الخصوصية في القانون والمؤسسة والسياسات، إنضمام الدويلات إلى بعض المنظمات الدولية غير حكومية   ( ولكن هناك صفة مراقب )، صاحب الإختصاص الأول للدولة الإتحادية إذا ذكر في الدستور والعكس صحيح ( الإستثنائية ) والدويلات دون ذلك، وليست للدول الأعضاء شخصية قانونية دولية.</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19</a:t>
            </a:fld>
            <a:endParaRPr lang="ar-IQ"/>
          </a:p>
        </p:txBody>
      </p:sp>
    </p:spTree>
    <p:extLst>
      <p:ext uri="{BB962C8B-B14F-4D97-AF65-F5344CB8AC3E}">
        <p14:creationId xmlns:p14="http://schemas.microsoft.com/office/powerpoint/2010/main" val="3834046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p:spPr>
        <p:style>
          <a:lnRef idx="2">
            <a:schemeClr val="dk1">
              <a:shade val="50000"/>
            </a:schemeClr>
          </a:lnRef>
          <a:fillRef idx="1">
            <a:schemeClr val="dk1"/>
          </a:fillRef>
          <a:effectRef idx="0">
            <a:schemeClr val="dk1"/>
          </a:effectRef>
          <a:fontRef idx="minor">
            <a:schemeClr val="lt1"/>
          </a:fontRef>
        </p:style>
        <p:txBody>
          <a:bodyPr>
            <a:noAutofit/>
          </a:bodyPr>
          <a:lstStyle/>
          <a:p>
            <a:pPr marL="0" indent="0">
              <a:buNone/>
            </a:pPr>
            <a:r>
              <a:rPr lang="ar-IQ" sz="2600" dirty="0" smtClean="0">
                <a:solidFill>
                  <a:srgbClr val="FFFF00"/>
                </a:solidFill>
                <a:cs typeface="Ali-A-Sahifa" pitchFamily="2" charset="-78"/>
              </a:rPr>
              <a:t>	أولاً: </a:t>
            </a:r>
            <a:r>
              <a:rPr lang="ar-IQ" sz="2600" b="1" u="sng" dirty="0" smtClean="0">
                <a:solidFill>
                  <a:srgbClr val="FFFF00"/>
                </a:solidFill>
                <a:cs typeface="Ali-A-Sahifa" pitchFamily="2" charset="-78"/>
              </a:rPr>
              <a:t>الشــعب</a:t>
            </a:r>
          </a:p>
          <a:p>
            <a:pPr marL="914400" lvl="1" indent="-514350">
              <a:buFont typeface="+mj-lt"/>
              <a:buAutoNum type="arabicPeriod"/>
            </a:pPr>
            <a:r>
              <a:rPr lang="ar-IQ" sz="2600" dirty="0" smtClean="0">
                <a:solidFill>
                  <a:srgbClr val="FFFF00"/>
                </a:solidFill>
                <a:cs typeface="Ali-A-Sahifa" pitchFamily="2" charset="-78"/>
              </a:rPr>
              <a:t>ف</a:t>
            </a:r>
            <a:r>
              <a:rPr lang="ar-IQ" sz="2600" b="1" u="sng" dirty="0" smtClean="0">
                <a:solidFill>
                  <a:srgbClr val="FFFF00"/>
                </a:solidFill>
                <a:cs typeface="Ali-A-Sahifa" pitchFamily="2" charset="-78"/>
              </a:rPr>
              <a:t>ي المفهوم الألماني: الأمة</a:t>
            </a:r>
          </a:p>
          <a:p>
            <a:pPr lvl="2" indent="-342900"/>
            <a:r>
              <a:rPr lang="ar-IQ" sz="2600" dirty="0" smtClean="0">
                <a:solidFill>
                  <a:srgbClr val="FFFF00"/>
                </a:solidFill>
                <a:cs typeface="Ali-A-Sahifa" pitchFamily="2" charset="-78"/>
              </a:rPr>
              <a:t>العرق: </a:t>
            </a:r>
          </a:p>
          <a:p>
            <a:pPr lvl="3" indent="-342900">
              <a:buFontTx/>
              <a:buChar char="˂"/>
            </a:pPr>
            <a:r>
              <a:rPr lang="ar-IQ" sz="2600" dirty="0" smtClean="0">
                <a:solidFill>
                  <a:srgbClr val="FFFF00"/>
                </a:solidFill>
                <a:cs typeface="Ali-A-Sahifa" pitchFamily="2" charset="-78"/>
              </a:rPr>
              <a:t>تقسيم الإنثروبولوجي للأعراق، على رأسها العرق الأري الخالص.</a:t>
            </a:r>
          </a:p>
          <a:p>
            <a:pPr lvl="3" indent="-342900">
              <a:buFontTx/>
              <a:buChar char="˂"/>
            </a:pPr>
            <a:r>
              <a:rPr lang="ar-IQ" sz="2600" dirty="0" smtClean="0">
                <a:solidFill>
                  <a:srgbClr val="FFFF00"/>
                </a:solidFill>
                <a:cs typeface="Ali-A-Sahifa" pitchFamily="2" charset="-78"/>
              </a:rPr>
              <a:t>هناك أعراق ملونة في الأسفل بعض منها بيضاء.</a:t>
            </a:r>
          </a:p>
          <a:p>
            <a:pPr lvl="3" indent="-342900">
              <a:buFontTx/>
              <a:buChar char="˂"/>
            </a:pPr>
            <a:r>
              <a:rPr lang="ar-IQ" sz="2600" dirty="0" smtClean="0">
                <a:solidFill>
                  <a:srgbClr val="FFFF00"/>
                </a:solidFill>
                <a:cs typeface="Ali-A-Sahifa" pitchFamily="2" charset="-78"/>
              </a:rPr>
              <a:t>العرق الآري احتقظ منذ ما قبل التاريخ بنقائه.</a:t>
            </a:r>
          </a:p>
          <a:p>
            <a:pPr lvl="3" indent="-342900">
              <a:buFontTx/>
              <a:buChar char="˂"/>
            </a:pPr>
            <a:r>
              <a:rPr lang="ar-IQ" sz="2600" dirty="0" smtClean="0">
                <a:solidFill>
                  <a:srgbClr val="FFFF00"/>
                </a:solidFill>
                <a:cs typeface="Ali-A-Sahifa" pitchFamily="2" charset="-78"/>
              </a:rPr>
              <a:t>أساس العرق الآري لنقائه هو اللغة والدم وهو الشعب المختار.</a:t>
            </a:r>
          </a:p>
          <a:p>
            <a:pPr lvl="3" indent="-342900">
              <a:buFontTx/>
              <a:buChar char="˂"/>
            </a:pPr>
            <a:r>
              <a:rPr lang="ar-IQ" sz="2600" dirty="0" smtClean="0">
                <a:solidFill>
                  <a:srgbClr val="FFFF00"/>
                </a:solidFill>
                <a:cs typeface="Ali-A-Sahifa" pitchFamily="2" charset="-78"/>
              </a:rPr>
              <a:t>ادى بهزيمة هتلر في الحرب العالمية الثانية.</a:t>
            </a:r>
          </a:p>
          <a:p>
            <a:pPr lvl="2" indent="-342900"/>
            <a:r>
              <a:rPr lang="ar-IQ" sz="2600" dirty="0" smtClean="0">
                <a:solidFill>
                  <a:srgbClr val="FFFF00"/>
                </a:solidFill>
                <a:cs typeface="Ali-A-Sahifa" pitchFamily="2" charset="-78"/>
              </a:rPr>
              <a:t>اللغة:</a:t>
            </a:r>
          </a:p>
          <a:p>
            <a:pPr lvl="3" indent="-342900">
              <a:buFontTx/>
              <a:buChar char="˂"/>
            </a:pPr>
            <a:r>
              <a:rPr lang="ar-IQ" sz="2600" dirty="0" smtClean="0">
                <a:solidFill>
                  <a:srgbClr val="FFFF00"/>
                </a:solidFill>
                <a:cs typeface="Ali-A-Sahifa" pitchFamily="2" charset="-78"/>
              </a:rPr>
              <a:t>ضرورة اكيدة لتنمية الحس الوطني ولتكوين الضمير القومي.</a:t>
            </a:r>
          </a:p>
          <a:p>
            <a:pPr lvl="3" indent="-342900">
              <a:buFontTx/>
              <a:buChar char="˂"/>
            </a:pPr>
            <a:r>
              <a:rPr lang="ar-IQ" sz="2600" dirty="0" smtClean="0">
                <a:solidFill>
                  <a:srgbClr val="FFFF00"/>
                </a:solidFill>
                <a:cs typeface="Ali-A-Sahifa" pitchFamily="2" charset="-78"/>
              </a:rPr>
              <a:t>لا تشكل العنصر الوحيد لنشأة الأمة.</a:t>
            </a:r>
          </a:p>
          <a:p>
            <a:pPr lvl="3" indent="-342900">
              <a:buFontTx/>
              <a:buChar char="˂"/>
            </a:pPr>
            <a:r>
              <a:rPr lang="ar-IQ" sz="2600" dirty="0" smtClean="0">
                <a:solidFill>
                  <a:srgbClr val="FFFF00"/>
                </a:solidFill>
                <a:cs typeface="Ali-A-Sahifa" pitchFamily="2" charset="-78"/>
              </a:rPr>
              <a:t>أن اللغة لم تكن عاملاً في توحيد الشعوب التي تتكلم ذات اللغة.</a:t>
            </a:r>
          </a:p>
        </p:txBody>
      </p:sp>
      <p:sp>
        <p:nvSpPr>
          <p:cNvPr id="4" name="Date Placeholder 3"/>
          <p:cNvSpPr>
            <a:spLocks noGrp="1"/>
          </p:cNvSpPr>
          <p:nvPr>
            <p:ph type="dt" sz="half" idx="10"/>
          </p:nvPr>
        </p:nvSpPr>
        <p:spPr/>
        <p:txBody>
          <a:bodyPr/>
          <a:lstStyle/>
          <a:p>
            <a:fld id="{53C8172C-63A0-4673-884C-8210D5F77F62}"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2</a:t>
            </a:fld>
            <a:endParaRPr lang="ar-IQ"/>
          </a:p>
        </p:txBody>
      </p:sp>
    </p:spTree>
    <p:extLst>
      <p:ext uri="{BB962C8B-B14F-4D97-AF65-F5344CB8AC3E}">
        <p14:creationId xmlns:p14="http://schemas.microsoft.com/office/powerpoint/2010/main" val="2156421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BH" dirty="0">
                <a:solidFill>
                  <a:srgbClr val="FFFF00"/>
                </a:solidFill>
                <a:cs typeface="Ali-A-Azzam" pitchFamily="2" charset="-78"/>
              </a:rPr>
              <a:t>الإتحاد المركزي والفيدرالي</a:t>
            </a:r>
            <a:endParaRPr lang="ar-IQ" dirty="0"/>
          </a:p>
        </p:txBody>
      </p:sp>
      <p:sp>
        <p:nvSpPr>
          <p:cNvPr id="3" name="Content Placeholder 2"/>
          <p:cNvSpPr>
            <a:spLocks noGrp="1"/>
          </p:cNvSpPr>
          <p:nvPr>
            <p:ph idx="1"/>
          </p:nvPr>
        </p:nvSpPr>
        <p:spPr>
          <a:xfrm>
            <a:off x="457200" y="1600200"/>
            <a:ext cx="8229600" cy="5069160"/>
          </a:xfrm>
        </p:spPr>
        <p:style>
          <a:lnRef idx="2">
            <a:schemeClr val="dk1">
              <a:shade val="50000"/>
            </a:schemeClr>
          </a:lnRef>
          <a:fillRef idx="1">
            <a:schemeClr val="dk1"/>
          </a:fillRef>
          <a:effectRef idx="0">
            <a:schemeClr val="dk1"/>
          </a:effectRef>
          <a:fontRef idx="minor">
            <a:schemeClr val="lt1"/>
          </a:fontRef>
        </p:style>
        <p:txBody>
          <a:bodyPr>
            <a:normAutofit fontScale="92500"/>
          </a:bodyPr>
          <a:lstStyle/>
          <a:p>
            <a:pPr marL="0" indent="0">
              <a:buNone/>
            </a:pPr>
            <a:r>
              <a:rPr lang="ar-BH" b="1" u="sng" dirty="0" smtClean="0">
                <a:solidFill>
                  <a:srgbClr val="FFFF00"/>
                </a:solidFill>
                <a:cs typeface="Ali-A-Traditional" pitchFamily="2" charset="-78"/>
              </a:rPr>
              <a:t>ملامح الدولة الفيدرالية</a:t>
            </a:r>
          </a:p>
          <a:p>
            <a:pPr marL="857250" lvl="1" indent="-457200" algn="just">
              <a:buFont typeface="Courier New" pitchFamily="49" charset="0"/>
              <a:buChar char="o"/>
            </a:pPr>
            <a:r>
              <a:rPr lang="ar-BH" dirty="0" smtClean="0">
                <a:solidFill>
                  <a:srgbClr val="FFFF00"/>
                </a:solidFill>
                <a:cs typeface="Ali-A-Traditional" pitchFamily="2" charset="-78"/>
              </a:rPr>
              <a:t>إتحاد مركزي بين عدة دول تتنازل كل منها بمقتضى الدستور الإتحادي عن بعض سلطاتها الداخلية، وعن سيادتها، للكيان القانوني الجديد المسمى بالدولة الإتحادية.</a:t>
            </a:r>
          </a:p>
          <a:p>
            <a:pPr marL="857250" lvl="1" indent="-457200" algn="just">
              <a:buFont typeface="Courier New" pitchFamily="49" charset="0"/>
              <a:buChar char="o"/>
            </a:pPr>
            <a:r>
              <a:rPr lang="ar-BH" dirty="0" smtClean="0">
                <a:solidFill>
                  <a:srgbClr val="FFFF00"/>
                </a:solidFill>
                <a:cs typeface="Ali-A-Traditional" pitchFamily="2" charset="-78"/>
              </a:rPr>
              <a:t>لا يمكن تسميتها دولاً نظراً لفقدانها السيادة الخارجية وجزءاً من السيادة الداخلية.</a:t>
            </a:r>
          </a:p>
          <a:p>
            <a:pPr marL="857250" lvl="1" indent="-457200" algn="just">
              <a:buFont typeface="Courier New" pitchFamily="49" charset="0"/>
              <a:buChar char="o"/>
            </a:pPr>
            <a:r>
              <a:rPr lang="ar-BH" dirty="0" smtClean="0">
                <a:solidFill>
                  <a:srgbClr val="FFFF00"/>
                </a:solidFill>
                <a:cs typeface="Ali-A-Traditional" pitchFamily="2" charset="-78"/>
              </a:rPr>
              <a:t>ان العلاقة بين الدولة المركزية من جهة والدويلات الأعضاء من جهة والدويلات الأعضاء من جهة أخرى هي علاقات قانون داخلي تخضع للدستور.</a:t>
            </a:r>
          </a:p>
          <a:p>
            <a:pPr marL="857250" lvl="1" indent="-457200" algn="just">
              <a:buFont typeface="Courier New" pitchFamily="49" charset="0"/>
              <a:buChar char="o"/>
            </a:pPr>
            <a:r>
              <a:rPr lang="ar-BH" dirty="0" smtClean="0">
                <a:solidFill>
                  <a:srgbClr val="FFFF00"/>
                </a:solidFill>
                <a:cs typeface="Ali-A-Traditional" pitchFamily="2" charset="-78"/>
              </a:rPr>
              <a:t>يقوم الإتحاد المركزي على أساس توزيع مظاهر السلطة الداخلية بين الحكومة الإتحادية المركزية من ناحية وحكومات الدويلات المتحدة من ناحية أخرى.</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20</a:t>
            </a:fld>
            <a:endParaRPr lang="ar-IQ"/>
          </a:p>
        </p:txBody>
      </p:sp>
    </p:spTree>
    <p:extLst>
      <p:ext uri="{BB962C8B-B14F-4D97-AF65-F5344CB8AC3E}">
        <p14:creationId xmlns:p14="http://schemas.microsoft.com/office/powerpoint/2010/main" val="13059012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BH" dirty="0" smtClean="0">
                <a:solidFill>
                  <a:srgbClr val="FFFF00"/>
                </a:solidFill>
                <a:cs typeface="Ali-A-Azzam" pitchFamily="2" charset="-78"/>
              </a:rPr>
              <a:t>مظاهر الإتحاد </a:t>
            </a:r>
            <a:r>
              <a:rPr lang="ar-BH" dirty="0">
                <a:solidFill>
                  <a:srgbClr val="FFFF00"/>
                </a:solidFill>
                <a:cs typeface="Ali-A-Azzam" pitchFamily="2" charset="-78"/>
              </a:rPr>
              <a:t>المركزي والفيدرالي</a:t>
            </a:r>
            <a:endParaRPr lang="ar-IQ" dirty="0"/>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pPr marL="0" indent="0" algn="just">
              <a:buNone/>
            </a:pPr>
            <a:endParaRPr lang="ar-BH" dirty="0" smtClean="0">
              <a:solidFill>
                <a:srgbClr val="FFFF00"/>
              </a:solidFill>
              <a:cs typeface="Ali-A-Traditional" pitchFamily="2" charset="-78"/>
            </a:endParaRPr>
          </a:p>
          <a:p>
            <a:pPr marL="0" indent="0" algn="just">
              <a:buNone/>
            </a:pPr>
            <a:r>
              <a:rPr lang="ar-BH" dirty="0" smtClean="0">
                <a:solidFill>
                  <a:srgbClr val="FFFF00"/>
                </a:solidFill>
                <a:cs typeface="Ali-A-Traditional" pitchFamily="2" charset="-78"/>
              </a:rPr>
              <a:t>أولاً: </a:t>
            </a:r>
            <a:r>
              <a:rPr lang="ar-BH" b="1" u="sng" dirty="0" smtClean="0">
                <a:solidFill>
                  <a:srgbClr val="FFFF00"/>
                </a:solidFill>
                <a:cs typeface="Ali-A-Traditional" pitchFamily="2" charset="-78"/>
              </a:rPr>
              <a:t>كيفية نشأة الإتحاد المركزي وكيفية انتهائه</a:t>
            </a:r>
            <a:r>
              <a:rPr lang="ar-BH" dirty="0" smtClean="0">
                <a:solidFill>
                  <a:srgbClr val="FFFF00"/>
                </a:solidFill>
                <a:cs typeface="Ali-A-Traditional" pitchFamily="2" charset="-78"/>
              </a:rPr>
              <a:t>: يمكن أن ينشأ الإتحاد 	المركزي بإحدى الطريقتين وهما:</a:t>
            </a:r>
          </a:p>
          <a:p>
            <a:pPr marL="0" indent="0" algn="just">
              <a:buNone/>
            </a:pPr>
            <a:endParaRPr lang="ar-BH" dirty="0" smtClean="0">
              <a:solidFill>
                <a:srgbClr val="FFFF00"/>
              </a:solidFill>
              <a:cs typeface="Ali-A-Traditional" pitchFamily="2" charset="-78"/>
            </a:endParaRPr>
          </a:p>
          <a:p>
            <a:pPr marL="914400" lvl="1" indent="-514350" algn="just">
              <a:buFont typeface="+mj-lt"/>
              <a:buAutoNum type="arabicPeriod"/>
            </a:pPr>
            <a:r>
              <a:rPr lang="ar-BH" dirty="0" smtClean="0">
                <a:solidFill>
                  <a:srgbClr val="FFFF00"/>
                </a:solidFill>
                <a:cs typeface="Ali-A-Traditional" pitchFamily="2" charset="-78"/>
              </a:rPr>
              <a:t>تفكك دولة موحدة بسيطة إلى عدد من الدول مع رغبتها بالإرتباط معاً في شكل اتحاد مركزي.</a:t>
            </a:r>
          </a:p>
          <a:p>
            <a:pPr marL="914400" lvl="1" indent="-514350" algn="just">
              <a:buFont typeface="+mj-lt"/>
              <a:buAutoNum type="arabicPeriod"/>
            </a:pPr>
            <a:r>
              <a:rPr lang="ar-BH" dirty="0" smtClean="0">
                <a:solidFill>
                  <a:srgbClr val="FFFF00"/>
                </a:solidFill>
                <a:cs typeface="Ali-A-Traditional" pitchFamily="2" charset="-78"/>
              </a:rPr>
              <a:t>انضمام عدة دول مستقلة في شكل اتحاد مركزي.</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21</a:t>
            </a:fld>
            <a:endParaRPr lang="ar-IQ"/>
          </a:p>
        </p:txBody>
      </p:sp>
    </p:spTree>
    <p:extLst>
      <p:ext uri="{BB962C8B-B14F-4D97-AF65-F5344CB8AC3E}">
        <p14:creationId xmlns:p14="http://schemas.microsoft.com/office/powerpoint/2010/main" val="16880714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BH" dirty="0">
                <a:solidFill>
                  <a:srgbClr val="FFFF00"/>
                </a:solidFill>
                <a:cs typeface="Ali-A-Azzam" pitchFamily="2" charset="-78"/>
              </a:rPr>
              <a:t>مظاهر الإتحاد المركزي والفيدرالي</a:t>
            </a:r>
            <a:endParaRPr lang="ar-IQ" dirty="0"/>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pPr marL="0" indent="0">
              <a:buNone/>
            </a:pPr>
            <a:endParaRPr lang="ar-BH" dirty="0" smtClean="0">
              <a:solidFill>
                <a:srgbClr val="FFFF00"/>
              </a:solidFill>
              <a:cs typeface="Ali-A-Traditional" pitchFamily="2" charset="-78"/>
            </a:endParaRPr>
          </a:p>
          <a:p>
            <a:pPr marL="0" indent="0">
              <a:buNone/>
            </a:pPr>
            <a:r>
              <a:rPr lang="ar-BH" dirty="0" smtClean="0">
                <a:solidFill>
                  <a:srgbClr val="FFFF00"/>
                </a:solidFill>
                <a:cs typeface="Ali-A-Traditional" pitchFamily="2" charset="-78"/>
              </a:rPr>
              <a:t>ثانياً: </a:t>
            </a:r>
            <a:r>
              <a:rPr lang="ar-BH" b="1" u="sng" dirty="0" smtClean="0">
                <a:solidFill>
                  <a:srgbClr val="FFFF00"/>
                </a:solidFill>
                <a:cs typeface="Ali-A-Traditional" pitchFamily="2" charset="-78"/>
              </a:rPr>
              <a:t>المظاهر الوحدوية للدول الاتحادية في المجال الخارجي</a:t>
            </a:r>
          </a:p>
          <a:p>
            <a:pPr marL="400050" lvl="1" indent="0" algn="just">
              <a:buNone/>
            </a:pPr>
            <a:r>
              <a:rPr lang="ar-BH" dirty="0" smtClean="0">
                <a:solidFill>
                  <a:srgbClr val="FFFF00"/>
                </a:solidFill>
                <a:cs typeface="Ali-A-Traditional" pitchFamily="2" charset="-78"/>
              </a:rPr>
              <a:t>ويترتب على وحدة الشخصية للدولة الاتحادية: أن تكون وحدها عضواً في المنظمات الدولية، لها حق إبرام المعاهدات، وحق تبادل التمثيل الدبلوماسي، وحق تقرير الحرب والسلم، جنسية واحدة في الخارج، إطار جغرافي موحد على الصعيد الدولي ولها رئيس واحد ولكنه مقسم على الصعيد الداخلي.</a:t>
            </a:r>
          </a:p>
          <a:p>
            <a:pPr marL="0" indent="0" algn="just">
              <a:buNone/>
            </a:pPr>
            <a:r>
              <a:rPr lang="ar-BH" dirty="0" smtClean="0">
                <a:solidFill>
                  <a:srgbClr val="FFFF00"/>
                </a:solidFill>
                <a:cs typeface="Ali-A-Traditional" pitchFamily="2" charset="-78"/>
              </a:rPr>
              <a:t>ثالثاً: </a:t>
            </a:r>
            <a:r>
              <a:rPr lang="ar-BH" b="1" u="sng" dirty="0" smtClean="0">
                <a:solidFill>
                  <a:srgbClr val="FFFF00"/>
                </a:solidFill>
                <a:cs typeface="Ali-A-Traditional" pitchFamily="2" charset="-78"/>
              </a:rPr>
              <a:t>المظاهر الوحدوية في المجال الداخلي</a:t>
            </a:r>
            <a:r>
              <a:rPr lang="ar-BH" dirty="0" smtClean="0">
                <a:solidFill>
                  <a:srgbClr val="FFFF00"/>
                </a:solidFill>
                <a:cs typeface="Ali-A-Traditional" pitchFamily="2" charset="-78"/>
              </a:rPr>
              <a:t>: وجود دستور مركزي موحد 	وهيئة تشريعية  وتنفيذية وقضائية مركزية موحدة.</a:t>
            </a: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22</a:t>
            </a:fld>
            <a:endParaRPr lang="ar-IQ"/>
          </a:p>
        </p:txBody>
      </p:sp>
    </p:spTree>
    <p:extLst>
      <p:ext uri="{BB962C8B-B14F-4D97-AF65-F5344CB8AC3E}">
        <p14:creationId xmlns:p14="http://schemas.microsoft.com/office/powerpoint/2010/main" val="35389671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BH" dirty="0">
                <a:solidFill>
                  <a:srgbClr val="FFFF00"/>
                </a:solidFill>
                <a:cs typeface="Ali-A-Azzam" pitchFamily="2" charset="-78"/>
              </a:rPr>
              <a:t>مظاهر الإتحاد المركزي والفيدرالي</a:t>
            </a:r>
            <a:endParaRPr lang="ar-IQ" dirty="0"/>
          </a:p>
        </p:txBody>
      </p:sp>
      <p:sp>
        <p:nvSpPr>
          <p:cNvPr id="3" name="Content Placeholder 2"/>
          <p:cNvSpPr>
            <a:spLocks noGrp="1"/>
          </p:cNvSpPr>
          <p:nvPr>
            <p:ph idx="1"/>
          </p:nvPr>
        </p:nvSpPr>
        <p:spPr>
          <a:xfrm>
            <a:off x="457200" y="1600200"/>
            <a:ext cx="8229600" cy="4997152"/>
          </a:xfrm>
        </p:spPr>
        <p:style>
          <a:lnRef idx="2">
            <a:schemeClr val="dk1">
              <a:shade val="50000"/>
            </a:schemeClr>
          </a:lnRef>
          <a:fillRef idx="1">
            <a:schemeClr val="dk1"/>
          </a:fillRef>
          <a:effectRef idx="0">
            <a:schemeClr val="dk1"/>
          </a:effectRef>
          <a:fontRef idx="minor">
            <a:schemeClr val="lt1"/>
          </a:fontRef>
        </p:style>
        <p:txBody>
          <a:bodyPr/>
          <a:lstStyle/>
          <a:p>
            <a:pPr marL="0" indent="0" algn="just">
              <a:buNone/>
            </a:pPr>
            <a:endParaRPr lang="ar-BH" dirty="0" smtClean="0">
              <a:solidFill>
                <a:srgbClr val="FFFF00"/>
              </a:solidFill>
              <a:cs typeface="Ali-A-Traditional" pitchFamily="2" charset="-78"/>
            </a:endParaRPr>
          </a:p>
          <a:p>
            <a:pPr marL="0" indent="0" algn="just">
              <a:buNone/>
            </a:pPr>
            <a:r>
              <a:rPr lang="ar-BH" dirty="0" smtClean="0">
                <a:solidFill>
                  <a:srgbClr val="FFFF00"/>
                </a:solidFill>
                <a:cs typeface="Ali-A-Traditional" pitchFamily="2" charset="-78"/>
              </a:rPr>
              <a:t>رابعاً: ا</a:t>
            </a:r>
            <a:r>
              <a:rPr lang="ar-BH" b="1" u="sng" dirty="0" smtClean="0">
                <a:solidFill>
                  <a:srgbClr val="FFFF00"/>
                </a:solidFill>
                <a:cs typeface="Ali-A-Traditional" pitchFamily="2" charset="-78"/>
              </a:rPr>
              <a:t>لإستقلالية في المجال الداخلي</a:t>
            </a:r>
            <a:r>
              <a:rPr lang="ar-BH" dirty="0" smtClean="0">
                <a:solidFill>
                  <a:srgbClr val="FFFF00"/>
                </a:solidFill>
                <a:cs typeface="Ali-A-Traditional" pitchFamily="2" charset="-78"/>
              </a:rPr>
              <a:t>: إطار جغرافي خاص بالإقليم، دستور 	خاص، هيئات عامة متميزة بها مع السلطات الثلاث وتعتبر 	هيئات حاكمة في إطارها الجغرافي الموحد ولكنها تخضع للدستور 	الإتحادي، علاقتها مع الدويلات الأخرى ومع الحكومة الاتحادية 	هي علاقة تخضع للدستور الاتحادي وليست للقانون الدولي.</a:t>
            </a:r>
          </a:p>
          <a:p>
            <a:pPr marL="0" indent="0" algn="just">
              <a:buNone/>
            </a:pPr>
            <a:r>
              <a:rPr lang="ar-BH" dirty="0" smtClean="0">
                <a:solidFill>
                  <a:srgbClr val="FFFF00"/>
                </a:solidFill>
                <a:cs typeface="Ali-A-Traditional" pitchFamily="2" charset="-78"/>
              </a:rPr>
              <a:t> </a:t>
            </a:r>
          </a:p>
          <a:p>
            <a:pPr marL="0" indent="0" algn="just">
              <a:buNone/>
            </a:pP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23</a:t>
            </a:fld>
            <a:endParaRPr lang="ar-IQ"/>
          </a:p>
        </p:txBody>
      </p:sp>
    </p:spTree>
    <p:extLst>
      <p:ext uri="{BB962C8B-B14F-4D97-AF65-F5344CB8AC3E}">
        <p14:creationId xmlns:p14="http://schemas.microsoft.com/office/powerpoint/2010/main" val="32090368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style>
          <a:lnRef idx="2">
            <a:schemeClr val="dk1">
              <a:shade val="50000"/>
            </a:schemeClr>
          </a:lnRef>
          <a:fillRef idx="1">
            <a:schemeClr val="dk1"/>
          </a:fillRef>
          <a:effectRef idx="0">
            <a:schemeClr val="dk1"/>
          </a:effectRef>
          <a:fontRef idx="minor">
            <a:schemeClr val="lt1"/>
          </a:fontRef>
        </p:style>
        <p:txBody>
          <a:bodyPr>
            <a:normAutofit/>
          </a:bodyPr>
          <a:lstStyle/>
          <a:p>
            <a:pPr marL="0" indent="0">
              <a:buNone/>
            </a:pPr>
            <a:r>
              <a:rPr lang="ar-BH" dirty="0">
                <a:solidFill>
                  <a:srgbClr val="FFFF00"/>
                </a:solidFill>
                <a:cs typeface="Ali-A-Traditional" pitchFamily="2" charset="-78"/>
              </a:rPr>
              <a:t>خامساً: توزيع الاختصاصات بين الدولة الاتحادية </a:t>
            </a:r>
            <a:r>
              <a:rPr lang="ar-BH" dirty="0" smtClean="0">
                <a:solidFill>
                  <a:srgbClr val="FFFF00"/>
                </a:solidFill>
                <a:cs typeface="Ali-A-Traditional" pitchFamily="2" charset="-78"/>
              </a:rPr>
              <a:t>والدويلات</a:t>
            </a:r>
          </a:p>
          <a:p>
            <a:pPr marL="0" indent="0">
              <a:buNone/>
            </a:pPr>
            <a:endParaRPr lang="ar-BH" dirty="0" smtClean="0">
              <a:solidFill>
                <a:srgbClr val="FFFF00"/>
              </a:solidFill>
              <a:cs typeface="Ali-A-Traditional" pitchFamily="2" charset="-78"/>
            </a:endParaRPr>
          </a:p>
          <a:p>
            <a:pPr marL="914400" lvl="1" indent="-514350" algn="just">
              <a:buFont typeface="+mj-lt"/>
              <a:buAutoNum type="arabicPeriod"/>
            </a:pPr>
            <a:r>
              <a:rPr lang="ar-BH" b="1" u="sng" dirty="0" smtClean="0">
                <a:solidFill>
                  <a:srgbClr val="FFFF00"/>
                </a:solidFill>
                <a:cs typeface="Ali-A-Traditional" pitchFamily="2" charset="-78"/>
              </a:rPr>
              <a:t>أن يحدد الدستور الاتحادي اختصاصات حكومات الدويلات على سبيل الحصر</a:t>
            </a:r>
            <a:r>
              <a:rPr lang="ar-BH" dirty="0" smtClean="0">
                <a:solidFill>
                  <a:srgbClr val="FFFF00"/>
                </a:solidFill>
                <a:cs typeface="Ali-A-Traditional" pitchFamily="2" charset="-78"/>
              </a:rPr>
              <a:t>، بحيث ما عداه من اختصاص حكومة الاتحاد، وهذه الحالة تؤدي إلى تقوية مركز الإتحاد مع مرور الزمن، لأن الاختصاصات الجديدة تكون من حصة الدولة الاتحادية. مثل كندا، الهند، فنزويلا في دستورها 1953.</a:t>
            </a:r>
          </a:p>
          <a:p>
            <a:pPr marL="914400" lvl="1" indent="-514350" algn="just">
              <a:buFont typeface="+mj-lt"/>
              <a:buAutoNum type="arabicPeriod"/>
            </a:pPr>
            <a:r>
              <a:rPr lang="ar-BH" b="1" u="sng" dirty="0" smtClean="0">
                <a:solidFill>
                  <a:srgbClr val="FFFF00"/>
                </a:solidFill>
                <a:cs typeface="Ali-A-Traditional" pitchFamily="2" charset="-78"/>
              </a:rPr>
              <a:t>وقد يحدد الدستور الاتحادي اختصاص الاتحاد حصراً</a:t>
            </a:r>
            <a:r>
              <a:rPr lang="ar-BH" dirty="0" smtClean="0">
                <a:solidFill>
                  <a:srgbClr val="FFFF00"/>
                </a:solidFill>
                <a:cs typeface="Ali-A-Traditional" pitchFamily="2" charset="-78"/>
              </a:rPr>
              <a:t>، وما عداه فيكون من اختصاص الدويلات المتحدة، وهذا يعني حرص الدويلات الداخلة في الاتحاد على كيانها وسيادتها الداخليةاكثر من حرصها على دعم الاتحاد وتقويته، مثلاً: سويسرا، الولايات المتحدة الأمريكية، الإمارات العربية.</a:t>
            </a:r>
          </a:p>
          <a:p>
            <a:pPr marL="914400" lvl="1" indent="-514350" algn="just">
              <a:buFont typeface="+mj-lt"/>
              <a:buAutoNum type="arabicPeriod"/>
            </a:pPr>
            <a:r>
              <a:rPr lang="ar-BH" dirty="0" smtClean="0">
                <a:solidFill>
                  <a:srgbClr val="FFFF00"/>
                </a:solidFill>
                <a:cs typeface="Ali-A-Traditional" pitchFamily="2" charset="-78"/>
              </a:rPr>
              <a:t>أ</a:t>
            </a:r>
            <a:r>
              <a:rPr lang="ar-BH" b="1" u="sng" dirty="0" smtClean="0">
                <a:solidFill>
                  <a:srgbClr val="FFFF00"/>
                </a:solidFill>
                <a:cs typeface="Ali-A-Traditional" pitchFamily="2" charset="-78"/>
              </a:rPr>
              <a:t>ن يحدد الدستور الاتحادي اختصاصات كل من الحكومة المركزية وحكومات الدويلات المتحدة على سبيل الحصر</a:t>
            </a:r>
            <a:r>
              <a:rPr lang="ar-BH" dirty="0" smtClean="0">
                <a:solidFill>
                  <a:srgbClr val="FFFF00"/>
                </a:solidFill>
                <a:cs typeface="Ali-A-Traditional" pitchFamily="2" charset="-78"/>
              </a:rPr>
              <a:t>، وعيبه لن يكون شاملاً مهما كان دقيقاً جراء المستجدات على صعيدي الداخلي والخارجي.</a:t>
            </a:r>
            <a:endParaRPr lang="ar-IQ" dirty="0"/>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24</a:t>
            </a:fld>
            <a:endParaRPr lang="ar-IQ"/>
          </a:p>
        </p:txBody>
      </p:sp>
    </p:spTree>
    <p:extLst>
      <p:ext uri="{BB962C8B-B14F-4D97-AF65-F5344CB8AC3E}">
        <p14:creationId xmlns:p14="http://schemas.microsoft.com/office/powerpoint/2010/main" val="37243607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ar-BH" sz="6000" dirty="0" smtClean="0">
                <a:solidFill>
                  <a:srgbClr val="FFFF00"/>
                </a:solidFill>
                <a:cs typeface="Ali-A-Azzam" pitchFamily="2" charset="-78"/>
              </a:rPr>
              <a:t>الدستور</a:t>
            </a:r>
            <a:endParaRPr lang="ar-IQ" sz="6000" dirty="0">
              <a:solidFill>
                <a:srgbClr val="FFFF00"/>
              </a:solidFill>
              <a:cs typeface="Ali-A-Azzam" pitchFamily="2" charset="-78"/>
            </a:endParaRPr>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pPr algn="just">
              <a:buFont typeface="Courier New" pitchFamily="49" charset="0"/>
              <a:buChar char="o"/>
            </a:pPr>
            <a:endParaRPr lang="ar-BH" dirty="0" smtClean="0">
              <a:solidFill>
                <a:srgbClr val="FFFF00"/>
              </a:solidFill>
              <a:cs typeface="Ali-A-Traditional" pitchFamily="2" charset="-78"/>
            </a:endParaRPr>
          </a:p>
          <a:p>
            <a:pPr algn="just">
              <a:buFont typeface="Courier New" pitchFamily="49" charset="0"/>
              <a:buChar char="o"/>
            </a:pPr>
            <a:r>
              <a:rPr lang="ar-BH" dirty="0" smtClean="0">
                <a:solidFill>
                  <a:srgbClr val="FFFF00"/>
                </a:solidFill>
                <a:cs typeface="Ali-A-Traditional" pitchFamily="2" charset="-78"/>
              </a:rPr>
              <a:t>لم يذكر القواميس العربية القديمة كلمة دستور، بل هي فارسية، ودخلت العربية عن طريق اللغة التركية، وتعنى الكلمة في العربية: الأساس أو القاعدة أو الإذن والترخيص. واصطلاحاً في العربية: القانون الأساسي. </a:t>
            </a:r>
          </a:p>
          <a:p>
            <a:pPr algn="just">
              <a:buFont typeface="Courier New" pitchFamily="49" charset="0"/>
              <a:buChar char="o"/>
            </a:pPr>
            <a:r>
              <a:rPr lang="ar-BH" dirty="0" smtClean="0">
                <a:solidFill>
                  <a:srgbClr val="FFFF00"/>
                </a:solidFill>
                <a:cs typeface="Ali-A-Traditional" pitchFamily="2" charset="-78"/>
              </a:rPr>
              <a:t>لغوياً:  الدستور هو مجموعة من القواعد التي تحدد الأسس العامة 		لطريقة تكوين الجماعة وتنظيمها.</a:t>
            </a:r>
          </a:p>
          <a:p>
            <a:pPr algn="just">
              <a:buFont typeface="Courier New" pitchFamily="49" charset="0"/>
              <a:buChar char="o"/>
            </a:pPr>
            <a:endParaRPr lang="ar-BH" dirty="0" smtClean="0">
              <a:solidFill>
                <a:srgbClr val="FFFF00"/>
              </a:solidFill>
              <a:cs typeface="Ali-A-Traditional" pitchFamily="2" charset="-78"/>
            </a:endParaRPr>
          </a:p>
          <a:p>
            <a:pPr>
              <a:buFont typeface="Courier New" pitchFamily="49" charset="0"/>
              <a:buChar char="o"/>
            </a:pP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25</a:t>
            </a:fld>
            <a:endParaRPr lang="ar-IQ"/>
          </a:p>
        </p:txBody>
      </p:sp>
    </p:spTree>
    <p:extLst>
      <p:ext uri="{BB962C8B-B14F-4D97-AF65-F5344CB8AC3E}">
        <p14:creationId xmlns:p14="http://schemas.microsoft.com/office/powerpoint/2010/main" val="12305120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048672"/>
          </a:xfrm>
        </p:spPr>
        <p:style>
          <a:lnRef idx="2">
            <a:schemeClr val="dk1">
              <a:shade val="50000"/>
            </a:schemeClr>
          </a:lnRef>
          <a:fillRef idx="1">
            <a:schemeClr val="dk1"/>
          </a:fillRef>
          <a:effectRef idx="0">
            <a:schemeClr val="dk1"/>
          </a:effectRef>
          <a:fontRef idx="minor">
            <a:schemeClr val="lt1"/>
          </a:fontRef>
        </p:style>
        <p:txBody>
          <a:bodyPr/>
          <a:lstStyle/>
          <a:p>
            <a:pPr marL="0" indent="0">
              <a:buNone/>
            </a:pPr>
            <a:endParaRPr lang="ar-BH" dirty="0" smtClean="0">
              <a:solidFill>
                <a:srgbClr val="FFFF00"/>
              </a:solidFill>
              <a:cs typeface="Ali-A-Traditional" pitchFamily="2" charset="-78"/>
            </a:endParaRPr>
          </a:p>
          <a:p>
            <a:pPr marL="0" indent="0">
              <a:buNone/>
            </a:pPr>
            <a:r>
              <a:rPr lang="ar-BH" dirty="0" smtClean="0">
                <a:solidFill>
                  <a:srgbClr val="FFFF00"/>
                </a:solidFill>
                <a:cs typeface="Ali-A-Traditional" pitchFamily="2" charset="-78"/>
              </a:rPr>
              <a:t>المعنى الإصطلاحي للدستور</a:t>
            </a:r>
          </a:p>
          <a:p>
            <a:pPr marL="0" indent="0">
              <a:buNone/>
            </a:pPr>
            <a:endParaRPr lang="ar-BH" dirty="0" smtClean="0">
              <a:solidFill>
                <a:srgbClr val="FFFF00"/>
              </a:solidFill>
              <a:cs typeface="Ali-A-Traditional" pitchFamily="2" charset="-78"/>
            </a:endParaRPr>
          </a:p>
          <a:p>
            <a:pPr marL="0" indent="0" algn="just">
              <a:buNone/>
            </a:pPr>
            <a:r>
              <a:rPr lang="ar-BH" dirty="0" smtClean="0">
                <a:solidFill>
                  <a:srgbClr val="FFFF00"/>
                </a:solidFill>
                <a:cs typeface="Ali-A-Traditional" pitchFamily="2" charset="-78"/>
              </a:rPr>
              <a:t>هو مجموعة القواعد المتعلقة بتبيان مصدر السلطة وتنظيم ممارستها وانتقالها والعلاقة بين القابضين عليها وكذلك تلك المتعلقة بالحقوق والحريات العامة في الدولة، سواء وجدت هذه القواعد في صلب الوثيقة الدستورية أم خارجها.</a:t>
            </a:r>
          </a:p>
          <a:p>
            <a:pPr marL="457200" lvl="1" indent="0" algn="just">
              <a:buNone/>
            </a:pPr>
            <a:r>
              <a:rPr lang="ar-BH" dirty="0" smtClean="0">
                <a:solidFill>
                  <a:srgbClr val="FFFF00"/>
                </a:solidFill>
                <a:cs typeface="Ali-A-Traditional" pitchFamily="2" charset="-78"/>
              </a:rPr>
              <a:t>ظهر مصطلح القانون الدستوري في عام 1834. عندما قرر </a:t>
            </a:r>
            <a:r>
              <a:rPr lang="en-US" dirty="0" err="1" smtClean="0">
                <a:solidFill>
                  <a:srgbClr val="FFFF00"/>
                </a:solidFill>
                <a:cs typeface="Ali-A-Traditional" pitchFamily="2" charset="-78"/>
              </a:rPr>
              <a:t>Guisot</a:t>
            </a:r>
            <a:r>
              <a:rPr lang="ar-IQ" dirty="0" smtClean="0">
                <a:solidFill>
                  <a:srgbClr val="FFFF00"/>
                </a:solidFill>
                <a:cs typeface="Ali-A-Traditional" pitchFamily="2" charset="-78"/>
              </a:rPr>
              <a:t> </a:t>
            </a:r>
            <a:r>
              <a:rPr lang="ar-BH" dirty="0" smtClean="0">
                <a:solidFill>
                  <a:srgbClr val="FFFF00"/>
                </a:solidFill>
                <a:cs typeface="Ali-A-Traditional" pitchFamily="2" charset="-78"/>
              </a:rPr>
              <a:t>الذي كان وزيراً للثقافة في عهد حكومة الملك لويس فيليب تدريس مادة القانون الدستوري كمادة جديدة في كلية الحقوق في جامعة باريس.</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26</a:t>
            </a:fld>
            <a:endParaRPr lang="ar-IQ"/>
          </a:p>
        </p:txBody>
      </p:sp>
    </p:spTree>
    <p:extLst>
      <p:ext uri="{BB962C8B-B14F-4D97-AF65-F5344CB8AC3E}">
        <p14:creationId xmlns:p14="http://schemas.microsoft.com/office/powerpoint/2010/main" val="24746597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336704"/>
          </a:xfrm>
        </p:spPr>
        <p:style>
          <a:lnRef idx="2">
            <a:schemeClr val="dk1">
              <a:shade val="50000"/>
            </a:schemeClr>
          </a:lnRef>
          <a:fillRef idx="1">
            <a:schemeClr val="dk1"/>
          </a:fillRef>
          <a:effectRef idx="0">
            <a:schemeClr val="dk1"/>
          </a:effectRef>
          <a:fontRef idx="minor">
            <a:schemeClr val="lt1"/>
          </a:fontRef>
        </p:style>
        <p:txBody>
          <a:bodyPr/>
          <a:lstStyle/>
          <a:p>
            <a:pPr marL="0" indent="0">
              <a:buNone/>
            </a:pPr>
            <a:r>
              <a:rPr lang="ar-BH" dirty="0" smtClean="0">
                <a:solidFill>
                  <a:srgbClr val="FFFF00"/>
                </a:solidFill>
                <a:cs typeface="Ali-A-Traditional" pitchFamily="2" charset="-78"/>
              </a:rPr>
              <a:t>المدلول الإصطلاحي للقانون الدستوري</a:t>
            </a:r>
          </a:p>
          <a:p>
            <a:pPr marL="0" indent="0">
              <a:buNone/>
            </a:pPr>
            <a:endParaRPr lang="ar-BH" dirty="0" smtClean="0">
              <a:solidFill>
                <a:srgbClr val="FFFF00"/>
              </a:solidFill>
              <a:cs typeface="Ali-A-Traditional" pitchFamily="2" charset="-78"/>
            </a:endParaRPr>
          </a:p>
          <a:p>
            <a:pPr marL="0" indent="0" algn="just">
              <a:buNone/>
            </a:pPr>
            <a:r>
              <a:rPr lang="ar-BH" b="1" u="sng" dirty="0" smtClean="0">
                <a:solidFill>
                  <a:srgbClr val="FFFF00"/>
                </a:solidFill>
                <a:cs typeface="Ali-A-Traditional" pitchFamily="2" charset="-78"/>
              </a:rPr>
              <a:t>المعيار الشكلي</a:t>
            </a:r>
            <a:r>
              <a:rPr lang="ar-BH" dirty="0" smtClean="0">
                <a:solidFill>
                  <a:srgbClr val="FFFF00"/>
                </a:solidFill>
                <a:cs typeface="Ali-A-Traditional" pitchFamily="2" charset="-78"/>
              </a:rPr>
              <a:t>: وفقاً لهذا المعيار هو الدستور المطبق فعلاً في وقت معين وفي 			بلد معين والمدون في وثيقة تسمى الدستور.</a:t>
            </a:r>
          </a:p>
          <a:p>
            <a:pPr lvl="2" indent="-342900" algn="just">
              <a:buFont typeface="Courier New" pitchFamily="49" charset="0"/>
              <a:buChar char="o"/>
            </a:pPr>
            <a:r>
              <a:rPr lang="ar-BH" u="sng" dirty="0" smtClean="0">
                <a:solidFill>
                  <a:srgbClr val="FFFF00"/>
                </a:solidFill>
                <a:cs typeface="Ali-A-Traditional" pitchFamily="2" charset="-78"/>
              </a:rPr>
              <a:t>يؤدي إلى إنكار وجود دستور</a:t>
            </a:r>
            <a:r>
              <a:rPr lang="ar-BH" dirty="0" smtClean="0">
                <a:solidFill>
                  <a:srgbClr val="FFFF00"/>
                </a:solidFill>
                <a:cs typeface="Ali-A-Traditional" pitchFamily="2" charset="-78"/>
              </a:rPr>
              <a:t> في كثير من الدول التي لا يوجد بها دستور مكتوبة.</a:t>
            </a:r>
          </a:p>
          <a:p>
            <a:pPr lvl="2" indent="-342900" algn="just">
              <a:buFont typeface="Courier New" pitchFamily="49" charset="0"/>
              <a:buChar char="o"/>
            </a:pPr>
            <a:r>
              <a:rPr lang="ar-BH" u="sng" dirty="0" smtClean="0">
                <a:solidFill>
                  <a:srgbClr val="FFFF00"/>
                </a:solidFill>
                <a:cs typeface="Ali-A-Traditional" pitchFamily="2" charset="-78"/>
              </a:rPr>
              <a:t>يعجز عن إعطاء تعريف شامل للدستور</a:t>
            </a:r>
            <a:r>
              <a:rPr lang="ar-BH" dirty="0" smtClean="0">
                <a:solidFill>
                  <a:srgbClr val="FFFF00"/>
                </a:solidFill>
                <a:cs typeface="Ali-A-Traditional" pitchFamily="2" charset="-78"/>
              </a:rPr>
              <a:t> حتى في الدول التي تتبنى نظام الدساتير المدونة أو المكتوبة، فليس شرطاً أن تكون جميع القواعد الدستورية مكتوباً، كتقسيم السلطة في لبنان والعراق.</a:t>
            </a:r>
          </a:p>
          <a:p>
            <a:pPr lvl="2" indent="-342900" algn="just">
              <a:buFont typeface="Courier New" pitchFamily="49" charset="0"/>
              <a:buChar char="o"/>
            </a:pPr>
            <a:r>
              <a:rPr lang="ar-BH" u="sng" dirty="0" smtClean="0">
                <a:solidFill>
                  <a:srgbClr val="FFFF00"/>
                </a:solidFill>
                <a:cs typeface="Ali-A-Traditional" pitchFamily="2" charset="-78"/>
              </a:rPr>
              <a:t>هناك الكثير من المسائل التي هي على صلة وثيقة بنظام الحكم وتنظيم السلطات العامة </a:t>
            </a:r>
            <a:r>
              <a:rPr lang="ar-BH" dirty="0" smtClean="0">
                <a:solidFill>
                  <a:srgbClr val="FFFF00"/>
                </a:solidFill>
                <a:cs typeface="Ali-A-Traditional" pitchFamily="2" charset="-78"/>
              </a:rPr>
              <a:t>في الدولة والتي تنظم الأحكام المتعلقة بها بمقتضى قوانين عادية، على الرغم من عدم ورودها في الوثيقة الدستورية. وخاصة القوانين التي تصدر في البرلمان كالإنتخابات.</a:t>
            </a:r>
          </a:p>
          <a:p>
            <a:pPr lvl="2" indent="-342900" algn="just">
              <a:buFont typeface="Courier New" pitchFamily="49" charset="0"/>
              <a:buChar char="o"/>
            </a:pPr>
            <a:r>
              <a:rPr lang="ar-BH" dirty="0" smtClean="0">
                <a:solidFill>
                  <a:srgbClr val="FFFF00"/>
                </a:solidFill>
                <a:cs typeface="Ali-A-Traditional" pitchFamily="2" charset="-78"/>
              </a:rPr>
              <a:t>إن الأخذ بالمعيار الشكلي دون غيره، </a:t>
            </a:r>
            <a:r>
              <a:rPr lang="ar-BH" u="sng" dirty="0" smtClean="0">
                <a:solidFill>
                  <a:srgbClr val="FFFF00"/>
                </a:solidFill>
                <a:cs typeface="Ali-A-Traditional" pitchFamily="2" charset="-78"/>
              </a:rPr>
              <a:t>يؤدي إلى التغاضي عن الكثير من القواعد</a:t>
            </a:r>
            <a:r>
              <a:rPr lang="ar-BH" dirty="0" smtClean="0">
                <a:solidFill>
                  <a:srgbClr val="FFFF00"/>
                </a:solidFill>
                <a:cs typeface="Ali-A-Traditional" pitchFamily="2" charset="-78"/>
              </a:rPr>
              <a:t> والأحكام ذات الطابع الدستوري، وذلك لمجرد عدم ورودها في الوثيقة الدستورية.</a:t>
            </a:r>
          </a:p>
          <a:p>
            <a:pPr marL="0" indent="0" algn="just">
              <a:buNone/>
            </a:pP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27</a:t>
            </a:fld>
            <a:endParaRPr lang="ar-IQ"/>
          </a:p>
        </p:txBody>
      </p:sp>
    </p:spTree>
    <p:extLst>
      <p:ext uri="{BB962C8B-B14F-4D97-AF65-F5344CB8AC3E}">
        <p14:creationId xmlns:p14="http://schemas.microsoft.com/office/powerpoint/2010/main" val="31361549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12968" cy="6408712"/>
          </a:xfrm>
        </p:spPr>
        <p:style>
          <a:lnRef idx="2">
            <a:schemeClr val="dk1">
              <a:shade val="50000"/>
            </a:schemeClr>
          </a:lnRef>
          <a:fillRef idx="1">
            <a:schemeClr val="dk1"/>
          </a:fillRef>
          <a:effectRef idx="0">
            <a:schemeClr val="dk1"/>
          </a:effectRef>
          <a:fontRef idx="minor">
            <a:schemeClr val="lt1"/>
          </a:fontRef>
        </p:style>
        <p:txBody>
          <a:bodyPr/>
          <a:lstStyle/>
          <a:p>
            <a:pPr marL="0" indent="0">
              <a:buNone/>
            </a:pPr>
            <a:endParaRPr lang="ar-BH" dirty="0" smtClean="0">
              <a:solidFill>
                <a:srgbClr val="FFFF00"/>
              </a:solidFill>
              <a:cs typeface="Ali-A-Traditional" pitchFamily="2" charset="-78"/>
            </a:endParaRPr>
          </a:p>
          <a:p>
            <a:pPr marL="0" indent="0">
              <a:buNone/>
            </a:pPr>
            <a:r>
              <a:rPr lang="ar-BH" dirty="0" smtClean="0">
                <a:solidFill>
                  <a:srgbClr val="FFFF00"/>
                </a:solidFill>
                <a:cs typeface="Ali-A-Traditional" pitchFamily="2" charset="-78"/>
              </a:rPr>
              <a:t>المعيار الموضوعي</a:t>
            </a:r>
          </a:p>
          <a:p>
            <a:pPr marL="0" indent="0">
              <a:buNone/>
            </a:pPr>
            <a:endParaRPr lang="ar-BH" dirty="0" smtClean="0">
              <a:solidFill>
                <a:srgbClr val="FFFF00"/>
              </a:solidFill>
              <a:cs typeface="Ali-A-Traditional" pitchFamily="2" charset="-78"/>
            </a:endParaRPr>
          </a:p>
          <a:p>
            <a:pPr marL="857250" lvl="1" indent="-457200">
              <a:buFont typeface="Courier New" pitchFamily="49" charset="0"/>
              <a:buChar char="o"/>
            </a:pPr>
            <a:r>
              <a:rPr lang="ar-BH" dirty="0" smtClean="0">
                <a:solidFill>
                  <a:srgbClr val="FFFF00"/>
                </a:solidFill>
                <a:cs typeface="Ali-A-Traditional" pitchFamily="2" charset="-78"/>
              </a:rPr>
              <a:t>يعتمد هذا المعيار في تعريفه للقانون الدستوري على </a:t>
            </a:r>
            <a:r>
              <a:rPr lang="ar-BH" u="sng" dirty="0" smtClean="0">
                <a:solidFill>
                  <a:srgbClr val="FFFF00"/>
                </a:solidFill>
                <a:cs typeface="Ali-A-Traditional" pitchFamily="2" charset="-78"/>
              </a:rPr>
              <a:t>مضمون المادة أو القواعد</a:t>
            </a:r>
            <a:r>
              <a:rPr lang="ar-BH" dirty="0" smtClean="0">
                <a:solidFill>
                  <a:srgbClr val="FFFF00"/>
                </a:solidFill>
                <a:cs typeface="Ali-A-Traditional" pitchFamily="2" charset="-78"/>
              </a:rPr>
              <a:t> دون الرجوع إلى شكلها أو مصدرها، سواء وردت في الدستور أم لم ترد.</a:t>
            </a:r>
          </a:p>
          <a:p>
            <a:pPr marL="857250" lvl="1" indent="-457200" algn="just">
              <a:buFont typeface="Courier New" pitchFamily="49" charset="0"/>
              <a:buChar char="o"/>
            </a:pPr>
            <a:r>
              <a:rPr lang="ar-BH" dirty="0" smtClean="0">
                <a:solidFill>
                  <a:srgbClr val="FFFF00"/>
                </a:solidFill>
                <a:cs typeface="Ali-A-Traditional" pitchFamily="2" charset="-78"/>
              </a:rPr>
              <a:t>يعتبر بأن الموضوعات التي ت</a:t>
            </a:r>
            <a:r>
              <a:rPr lang="ar-BH" u="sng" dirty="0" smtClean="0">
                <a:solidFill>
                  <a:srgbClr val="FFFF00"/>
                </a:solidFill>
                <a:cs typeface="Ali-A-Traditional" pitchFamily="2" charset="-78"/>
              </a:rPr>
              <a:t>حدد الاتجاهات السياسية والاجتماعية والاقتصادية العامة</a:t>
            </a:r>
            <a:r>
              <a:rPr lang="ar-BH" dirty="0" smtClean="0">
                <a:solidFill>
                  <a:srgbClr val="FFFF00"/>
                </a:solidFill>
                <a:cs typeface="Ali-A-Traditional" pitchFamily="2" charset="-78"/>
              </a:rPr>
              <a:t> في الدولة، هي من صميم الموضوعات الدستورية من حيث الطبيعة والجوهر.</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28</a:t>
            </a:fld>
            <a:endParaRPr lang="ar-IQ"/>
          </a:p>
        </p:txBody>
      </p:sp>
    </p:spTree>
    <p:extLst>
      <p:ext uri="{BB962C8B-B14F-4D97-AF65-F5344CB8AC3E}">
        <p14:creationId xmlns:p14="http://schemas.microsoft.com/office/powerpoint/2010/main" val="14639472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BH" dirty="0" smtClean="0">
                <a:solidFill>
                  <a:srgbClr val="FFFF00"/>
                </a:solidFill>
                <a:cs typeface="Ali-A-Azzam" pitchFamily="2" charset="-78"/>
              </a:rPr>
              <a:t>علاقة الدستور بالسلطة والحرية</a:t>
            </a:r>
            <a:endParaRPr lang="ar-IQ" dirty="0">
              <a:solidFill>
                <a:srgbClr val="FFFF00"/>
              </a:solidFill>
              <a:cs typeface="Ali-A-Azzam" pitchFamily="2" charset="-78"/>
            </a:endParaRPr>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pPr marL="914400" lvl="1" indent="-514350" algn="just">
              <a:buFont typeface="+mj-lt"/>
              <a:buAutoNum type="arabicPeriod"/>
            </a:pPr>
            <a:r>
              <a:rPr lang="ar-BH" b="1" u="sng" dirty="0" smtClean="0">
                <a:solidFill>
                  <a:srgbClr val="FFFF00"/>
                </a:solidFill>
                <a:cs typeface="Ali-A-Traditional" pitchFamily="2" charset="-78"/>
              </a:rPr>
              <a:t>الدستور والأنظمة الديمقراطية</a:t>
            </a:r>
            <a:r>
              <a:rPr lang="ar-BH" dirty="0" smtClean="0">
                <a:solidFill>
                  <a:srgbClr val="FFFF00"/>
                </a:solidFill>
                <a:cs typeface="Ali-A-Traditional" pitchFamily="2" charset="-78"/>
              </a:rPr>
              <a:t>: في نظر الفقه التقليدي، لا يوجد إلا في الدول التي تعتمد في نظام حكمها على أسس ديمقراطية، أي التي تؤمن بفلسفة المذهب الحر، وبالتالي لا وجود للدستور في الدول ذات الحكم المطلق أو الشمولي.</a:t>
            </a:r>
          </a:p>
          <a:p>
            <a:pPr marL="914400" lvl="1" indent="-514350" algn="just">
              <a:buFont typeface="+mj-lt"/>
              <a:buAutoNum type="arabicPeriod"/>
            </a:pPr>
            <a:r>
              <a:rPr lang="ar-BH" b="1" u="sng" dirty="0" smtClean="0">
                <a:solidFill>
                  <a:srgbClr val="FFFF00"/>
                </a:solidFill>
                <a:cs typeface="Ali-A-Traditional" pitchFamily="2" charset="-78"/>
              </a:rPr>
              <a:t>الدستور والأنظمة السياسية السائدة</a:t>
            </a:r>
            <a:r>
              <a:rPr lang="ar-BH" dirty="0" smtClean="0">
                <a:solidFill>
                  <a:srgbClr val="FFFF00"/>
                </a:solidFill>
                <a:cs typeface="Ali-A-Traditional" pitchFamily="2" charset="-78"/>
              </a:rPr>
              <a:t>: أن الدستور يوجد بالضرورة في كل دولة أياً كان النظام السياسي السائد فيها، فالدستور لا يرتبط وجوده بدولة يقوم نظام الحكم فيها على أساس مذهب أو فلسفة معينة، بل يرتبط وجوده بوجود الدولة وأركانها، وهو باعتباره تنظيماً للسلطة، فلا علاقة له بالأنظمة الديمقراطية أو الإستبدادية.</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29</a:t>
            </a:fld>
            <a:endParaRPr lang="ar-IQ"/>
          </a:p>
        </p:txBody>
      </p:sp>
    </p:spTree>
    <p:extLst>
      <p:ext uri="{BB962C8B-B14F-4D97-AF65-F5344CB8AC3E}">
        <p14:creationId xmlns:p14="http://schemas.microsoft.com/office/powerpoint/2010/main" val="3584428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style>
          <a:lnRef idx="2">
            <a:schemeClr val="dk1">
              <a:shade val="50000"/>
            </a:schemeClr>
          </a:lnRef>
          <a:fillRef idx="1">
            <a:schemeClr val="dk1"/>
          </a:fillRef>
          <a:effectRef idx="0">
            <a:schemeClr val="dk1"/>
          </a:effectRef>
          <a:fontRef idx="minor">
            <a:schemeClr val="lt1"/>
          </a:fontRef>
        </p:style>
        <p:txBody>
          <a:bodyPr>
            <a:normAutofit/>
          </a:bodyPr>
          <a:lstStyle/>
          <a:p>
            <a:pPr lvl="1">
              <a:buFont typeface="Arial" pitchFamily="34" charset="0"/>
              <a:buChar char="•"/>
            </a:pPr>
            <a:r>
              <a:rPr lang="ar-IQ" sz="3200" dirty="0" smtClean="0">
                <a:solidFill>
                  <a:srgbClr val="FFFF00"/>
                </a:solidFill>
                <a:cs typeface="Ali-A-Sahifa" pitchFamily="2" charset="-78"/>
              </a:rPr>
              <a:t>الدين:</a:t>
            </a:r>
          </a:p>
          <a:p>
            <a:pPr lvl="2">
              <a:buFontTx/>
              <a:buChar char="˂"/>
            </a:pPr>
            <a:r>
              <a:rPr lang="ar-IQ" sz="2800" dirty="0" smtClean="0">
                <a:solidFill>
                  <a:srgbClr val="FFFF00"/>
                </a:solidFill>
                <a:cs typeface="Ali-A-Sahifa" pitchFamily="2" charset="-78"/>
              </a:rPr>
              <a:t>عامل توحيد للضمير الوطني وذو صبغة إنسانية.</a:t>
            </a:r>
          </a:p>
          <a:p>
            <a:pPr lvl="2">
              <a:buFontTx/>
              <a:buChar char="˂"/>
            </a:pPr>
            <a:r>
              <a:rPr lang="ar-IQ" sz="2800" dirty="0" smtClean="0">
                <a:solidFill>
                  <a:srgbClr val="FFFF00"/>
                </a:solidFill>
                <a:cs typeface="Ali-A-Sahifa" pitchFamily="2" charset="-78"/>
              </a:rPr>
              <a:t>الإختلاف في الدين كان عامل إنقسام في المجتمعات وتكوين دول جديدة، هند مع باكستان، آيرلاند الكاثوليكية مع بريطانيا البروتستانتية، باكستان الإسلامية مع بنغلادش الأسلامية.</a:t>
            </a:r>
          </a:p>
          <a:p>
            <a:pPr lvl="2">
              <a:buFontTx/>
              <a:buChar char="˂"/>
            </a:pPr>
            <a:r>
              <a:rPr lang="ar-IQ" sz="2800" dirty="0" smtClean="0">
                <a:solidFill>
                  <a:srgbClr val="FFFF00"/>
                </a:solidFill>
                <a:cs typeface="Ali-A-Sahifa" pitchFamily="2" charset="-78"/>
              </a:rPr>
              <a:t>كان الدين بمثابة بوتقة واحدة تصهر فيها مجموعات الأمة في بوتقة واحدة، ومن أجل التقريب فيما بينهم.</a:t>
            </a:r>
          </a:p>
          <a:p>
            <a:pPr marL="914400" lvl="2" indent="0">
              <a:buNone/>
            </a:pPr>
            <a:endParaRPr lang="ar-IQ" sz="2800" dirty="0" smtClean="0">
              <a:solidFill>
                <a:srgbClr val="FFFF00"/>
              </a:solidFill>
              <a:cs typeface="Ali-A-Sahifa" pitchFamily="2" charset="-78"/>
            </a:endParaRPr>
          </a:p>
          <a:p>
            <a:pPr marL="914400" lvl="2" indent="0">
              <a:buNone/>
            </a:pPr>
            <a:r>
              <a:rPr lang="ar-IQ" sz="2800" dirty="0" smtClean="0">
                <a:solidFill>
                  <a:srgbClr val="FFFF00"/>
                </a:solidFill>
                <a:cs typeface="Ali-A-Sahifa" pitchFamily="2" charset="-78"/>
              </a:rPr>
              <a:t>خلاصة المفهوم الألماني للأمة التي تقام عليها الدولة هي: أن الدولة تقوم على عنصر العرق واللغة والدين المشترك وأن العنصر الآري هو المسيطر وله الحق المطلق، وآخرون يأتون في الأسفل وليس لهم حق الحكم والسيادة في المجتمع.</a:t>
            </a:r>
            <a:endParaRPr lang="ar-IQ" sz="2800" dirty="0">
              <a:solidFill>
                <a:srgbClr val="FFFF00"/>
              </a:solidFill>
              <a:cs typeface="Ali-A-Sahifa"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3</a:t>
            </a:fld>
            <a:endParaRPr lang="ar-IQ"/>
          </a:p>
        </p:txBody>
      </p:sp>
    </p:spTree>
    <p:extLst>
      <p:ext uri="{BB962C8B-B14F-4D97-AF65-F5344CB8AC3E}">
        <p14:creationId xmlns:p14="http://schemas.microsoft.com/office/powerpoint/2010/main" val="21306014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336704"/>
          </a:xfrm>
        </p:spPr>
        <p:style>
          <a:lnRef idx="2">
            <a:schemeClr val="dk1">
              <a:shade val="50000"/>
            </a:schemeClr>
          </a:lnRef>
          <a:fillRef idx="1">
            <a:schemeClr val="dk1"/>
          </a:fillRef>
          <a:effectRef idx="0">
            <a:schemeClr val="dk1"/>
          </a:effectRef>
          <a:fontRef idx="minor">
            <a:schemeClr val="lt1"/>
          </a:fontRef>
        </p:style>
        <p:txBody>
          <a:bodyPr/>
          <a:lstStyle/>
          <a:p>
            <a:pPr marL="914400" lvl="1" indent="-514350">
              <a:buFont typeface="+mj-lt"/>
              <a:buAutoNum type="arabicPeriod" startAt="3"/>
            </a:pPr>
            <a:endParaRPr lang="ar-BH" dirty="0" smtClean="0">
              <a:solidFill>
                <a:srgbClr val="FFFF00"/>
              </a:solidFill>
              <a:cs typeface="Ali-A-Traditional" pitchFamily="2" charset="-78"/>
            </a:endParaRPr>
          </a:p>
          <a:p>
            <a:pPr marL="914400" lvl="1" indent="-514350">
              <a:buFont typeface="+mj-lt"/>
              <a:buAutoNum type="arabicPeriod" startAt="3"/>
            </a:pPr>
            <a:r>
              <a:rPr lang="ar-BH" dirty="0" smtClean="0">
                <a:solidFill>
                  <a:srgbClr val="FFFF00"/>
                </a:solidFill>
                <a:cs typeface="Ali-A-Traditional" pitchFamily="2" charset="-78"/>
              </a:rPr>
              <a:t>التوفيق بين السلطة والحرية</a:t>
            </a:r>
          </a:p>
          <a:p>
            <a:pPr marL="800100" lvl="2" indent="0" algn="just">
              <a:buNone/>
            </a:pPr>
            <a:endParaRPr lang="ar-BH" sz="2800" dirty="0" smtClean="0">
              <a:solidFill>
                <a:srgbClr val="FFFF00"/>
              </a:solidFill>
              <a:cs typeface="Ali-A-Traditional" pitchFamily="2" charset="-78"/>
            </a:endParaRPr>
          </a:p>
          <a:p>
            <a:pPr marL="800100" lvl="2" indent="0" algn="just">
              <a:buNone/>
            </a:pPr>
            <a:r>
              <a:rPr lang="ar-BH" sz="2800" dirty="0" smtClean="0">
                <a:solidFill>
                  <a:srgbClr val="FFFF00"/>
                </a:solidFill>
                <a:cs typeface="Ali-A-Traditional" pitchFamily="2" charset="-78"/>
              </a:rPr>
              <a:t>لقد رفض هذا الإتجاه موقف كل من الفقه الدستوري الحديث الذي رأى في الدستور تنظيماً للسلطة، والفقه الستور التقليدي الذي رأى فيه تنظيماً للحرية. بل رأى أن القانون الدستوري ينظم تعايشاً بين السلطة والحرية. ورأى أن المهمة الأساسية للقانون الدستوري هي في إيجاد الحل التوفيقي بين السلطة والحرية. وذلك لأن ممارسة السلطة ليست غاية في ذاتها، إنما هي وسيلة لتحقيق مصلحة المحكومين كما أن الحرية ليست مطلقة بلا حدود، بل لها ضوابط معينة لممارستها بواسطة سلطة منظمة، وإلا انقلبت بالضرورة إلى فوضى.</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30</a:t>
            </a:fld>
            <a:endParaRPr lang="ar-IQ"/>
          </a:p>
        </p:txBody>
      </p:sp>
    </p:spTree>
    <p:extLst>
      <p:ext uri="{BB962C8B-B14F-4D97-AF65-F5344CB8AC3E}">
        <p14:creationId xmlns:p14="http://schemas.microsoft.com/office/powerpoint/2010/main" val="12152279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BH" dirty="0" smtClean="0">
                <a:solidFill>
                  <a:srgbClr val="FFFF00"/>
                </a:solidFill>
                <a:cs typeface="Ali-A-Azzam" pitchFamily="2" charset="-78"/>
              </a:rPr>
              <a:t>طبيعة القواعد الدستورية</a:t>
            </a:r>
            <a:endParaRPr lang="ar-IQ" dirty="0">
              <a:solidFill>
                <a:srgbClr val="FFFF00"/>
              </a:solidFill>
              <a:cs typeface="Ali-A-Azzam" pitchFamily="2" charset="-78"/>
            </a:endParaRPr>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pPr marL="914400" lvl="1" indent="-514350" algn="just">
              <a:buFont typeface="+mj-lt"/>
              <a:buAutoNum type="arabicPeriod"/>
            </a:pPr>
            <a:r>
              <a:rPr lang="ar-BH" b="1" u="sng" dirty="0" smtClean="0">
                <a:solidFill>
                  <a:srgbClr val="FFFF00"/>
                </a:solidFill>
                <a:cs typeface="Ali-A-Traditional" pitchFamily="2" charset="-78"/>
              </a:rPr>
              <a:t>الإتجاه الأول</a:t>
            </a:r>
            <a:r>
              <a:rPr lang="ar-BH" dirty="0" smtClean="0">
                <a:solidFill>
                  <a:srgbClr val="FFFF00"/>
                </a:solidFill>
                <a:cs typeface="Ali-A-Traditional" pitchFamily="2" charset="-78"/>
              </a:rPr>
              <a:t>: ذهب بأن القواعد الدستورية هي قواعد قانونية، أي انها لا تختلف من حيث الطبيعة عن غيرها من القواعد التي تحكم الأنشطة المختلفة في الدولة ويستند هذا الإتجاه إلى سمو الدستور، وأن القواعد الدستورية تحتل قمة الهرم القانوني في الدولة ومصدر لجميع القواعد القانونية العادية الأخرى.</a:t>
            </a:r>
          </a:p>
          <a:p>
            <a:pPr marL="914400" lvl="1" indent="-514350" algn="just">
              <a:buFont typeface="+mj-lt"/>
              <a:buAutoNum type="arabicPeriod"/>
            </a:pPr>
            <a:r>
              <a:rPr lang="ar-BH" b="1" u="sng" dirty="0" smtClean="0">
                <a:solidFill>
                  <a:srgbClr val="FFFF00"/>
                </a:solidFill>
                <a:cs typeface="Ali-A-Traditional" pitchFamily="2" charset="-78"/>
              </a:rPr>
              <a:t>الإتجاه الثاني</a:t>
            </a:r>
            <a:r>
              <a:rPr lang="ar-BH" dirty="0" smtClean="0">
                <a:solidFill>
                  <a:srgbClr val="FFFF00"/>
                </a:solidFill>
                <a:cs typeface="Ali-A-Traditional" pitchFamily="2" charset="-78"/>
              </a:rPr>
              <a:t>: أنكر الطبيعة القانونية على القواعد الدستورية وأساس ذلك يكمن في عنصر الجزاء، بمعنى أن القاعدة الدستورية ينقصها عنصر الجزاء. ( الشعور بالإلتزام، الرقابة ).</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31</a:t>
            </a:fld>
            <a:endParaRPr lang="ar-IQ"/>
          </a:p>
        </p:txBody>
      </p:sp>
    </p:spTree>
    <p:extLst>
      <p:ext uri="{BB962C8B-B14F-4D97-AF65-F5344CB8AC3E}">
        <p14:creationId xmlns:p14="http://schemas.microsoft.com/office/powerpoint/2010/main" val="10035405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style>
          <a:lnRef idx="2">
            <a:schemeClr val="dk1">
              <a:shade val="50000"/>
            </a:schemeClr>
          </a:lnRef>
          <a:fillRef idx="1">
            <a:schemeClr val="dk1"/>
          </a:fillRef>
          <a:effectRef idx="0">
            <a:schemeClr val="dk1"/>
          </a:effectRef>
          <a:fontRef idx="minor">
            <a:schemeClr val="lt1"/>
          </a:fontRef>
        </p:style>
        <p:txBody>
          <a:bodyPr/>
          <a:lstStyle/>
          <a:p>
            <a:pPr marL="514350" indent="-514350" algn="just">
              <a:buFont typeface="+mj-lt"/>
              <a:buAutoNum type="arabicPeriod" startAt="3"/>
            </a:pPr>
            <a:r>
              <a:rPr lang="ar-BH" b="1" u="sng" dirty="0" smtClean="0">
                <a:solidFill>
                  <a:srgbClr val="FFFF00"/>
                </a:solidFill>
                <a:cs typeface="Ali-A-Traditional" pitchFamily="2" charset="-78"/>
              </a:rPr>
              <a:t>الإتجاه الأخير</a:t>
            </a:r>
            <a:r>
              <a:rPr lang="ar-BH" dirty="0" smtClean="0">
                <a:solidFill>
                  <a:srgbClr val="FFFF00"/>
                </a:solidFill>
                <a:cs typeface="Ali-A-Traditional" pitchFamily="2" charset="-78"/>
              </a:rPr>
              <a:t>: أن للدستور </a:t>
            </a:r>
            <a:r>
              <a:rPr lang="ar-BH" u="sng" dirty="0" smtClean="0">
                <a:solidFill>
                  <a:srgbClr val="FFFF00"/>
                </a:solidFill>
                <a:cs typeface="Ali-A-Traditional" pitchFamily="2" charset="-78"/>
              </a:rPr>
              <a:t>طبيعة سياسية وان هذه الطبيعة تكمن في القواعد الدستورية</a:t>
            </a:r>
            <a:r>
              <a:rPr lang="ar-BH" dirty="0" smtClean="0">
                <a:solidFill>
                  <a:srgbClr val="FFFF00"/>
                </a:solidFill>
                <a:cs typeface="Ali-A-Traditional" pitchFamily="2" charset="-78"/>
              </a:rPr>
              <a:t> لا يمكن ان تبين طريقة ممارسة السلطة دون أن تحدد أو تكرس القابضين على هذه السلطة لذلك فان الدستور حملت منذ نشأتها معنى ومدلولاً سياسياً حين استعملت كوسيلة لتكريس سلطة فرد أو فئة أو حزب أو طبقة.</a:t>
            </a:r>
          </a:p>
          <a:p>
            <a:pPr marL="400050" lvl="1" indent="0" algn="just">
              <a:buNone/>
            </a:pPr>
            <a:r>
              <a:rPr lang="ar-BH" dirty="0" smtClean="0">
                <a:solidFill>
                  <a:srgbClr val="FFFF00"/>
                </a:solidFill>
                <a:cs typeface="Ali-A-Traditional" pitchFamily="2" charset="-78"/>
              </a:rPr>
              <a:t>فالدستور هو </a:t>
            </a:r>
            <a:r>
              <a:rPr lang="ar-BH" u="sng" dirty="0" smtClean="0">
                <a:solidFill>
                  <a:srgbClr val="FFFF00"/>
                </a:solidFill>
                <a:cs typeface="Ali-A-Traditional" pitchFamily="2" charset="-78"/>
              </a:rPr>
              <a:t>تكريس لرؤى واختيارات سياسية للقيادة السياسية</a:t>
            </a:r>
            <a:r>
              <a:rPr lang="ar-BH" dirty="0" smtClean="0">
                <a:solidFill>
                  <a:srgbClr val="FFFF00"/>
                </a:solidFill>
                <a:cs typeface="Ali-A-Traditional" pitchFamily="2" charset="-78"/>
              </a:rPr>
              <a:t>. وهذه الاختيارات السياسية تتعلق بالأسس الاجتماعية والاقتصادية، وبالتالي السياسية للمجتمع سواء طرحت كمعطيات مسلم بها أم كمنهاج ودليل عمل مستقبلي.</a:t>
            </a:r>
          </a:p>
          <a:p>
            <a:pPr marL="400050" lvl="1" indent="0" algn="just">
              <a:buNone/>
            </a:pPr>
            <a:r>
              <a:rPr lang="ar-BH" dirty="0" smtClean="0">
                <a:solidFill>
                  <a:srgbClr val="FFFF00"/>
                </a:solidFill>
                <a:cs typeface="Ali-A-Traditional" pitchFamily="2" charset="-78"/>
              </a:rPr>
              <a:t>فطريقة م</a:t>
            </a:r>
            <a:r>
              <a:rPr lang="ar-BH" u="sng" dirty="0" smtClean="0">
                <a:solidFill>
                  <a:srgbClr val="FFFF00"/>
                </a:solidFill>
                <a:cs typeface="Ali-A-Traditional" pitchFamily="2" charset="-78"/>
              </a:rPr>
              <a:t>مارسة السلطة في الدولة تتأثر بالأسس الاقتصادية والاجتماعية للمجتمع</a:t>
            </a:r>
            <a:r>
              <a:rPr lang="ar-BH" dirty="0" smtClean="0">
                <a:solidFill>
                  <a:srgbClr val="FFFF00"/>
                </a:solidFill>
                <a:cs typeface="Ali-A-Traditional" pitchFamily="2" charset="-78"/>
              </a:rPr>
              <a:t> كما انها تؤثر في الوقت نفسه في هذه الأسس. عليه، فأن طبيعة القواعد الدستورية هي سياسية، وأن للدستور مدلولاً سياسياً وإن تضمنت الوثيقة الدستورية قواعد ذات طبيعة قانونية.</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32</a:t>
            </a:fld>
            <a:endParaRPr lang="ar-IQ"/>
          </a:p>
        </p:txBody>
      </p:sp>
    </p:spTree>
    <p:extLst>
      <p:ext uri="{BB962C8B-B14F-4D97-AF65-F5344CB8AC3E}">
        <p14:creationId xmlns:p14="http://schemas.microsoft.com/office/powerpoint/2010/main" val="25624068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BH" dirty="0" smtClean="0">
                <a:solidFill>
                  <a:srgbClr val="FFFF00"/>
                </a:solidFill>
                <a:cs typeface="Ali-A-Azzam" pitchFamily="2" charset="-78"/>
              </a:rPr>
              <a:t>نشأة الدستور</a:t>
            </a:r>
            <a:endParaRPr lang="ar-IQ" dirty="0">
              <a:solidFill>
                <a:srgbClr val="FFFF00"/>
              </a:solidFill>
              <a:cs typeface="Ali-A-Azzam" pitchFamily="2" charset="-78"/>
            </a:endParaRPr>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pPr marL="0" indent="0">
              <a:buNone/>
            </a:pPr>
            <a:r>
              <a:rPr lang="ar-BH" dirty="0" smtClean="0">
                <a:solidFill>
                  <a:srgbClr val="FFFF00"/>
                </a:solidFill>
                <a:cs typeface="Ali-A-Traditional" pitchFamily="2" charset="-78"/>
              </a:rPr>
              <a:t>أولاً: </a:t>
            </a:r>
            <a:r>
              <a:rPr lang="ar-BH" b="1" u="sng" dirty="0" smtClean="0">
                <a:solidFill>
                  <a:srgbClr val="FFFF00"/>
                </a:solidFill>
                <a:cs typeface="Ali-A-Traditional" pitchFamily="2" charset="-78"/>
              </a:rPr>
              <a:t>الأساليب غير الديمقراطية</a:t>
            </a:r>
          </a:p>
          <a:p>
            <a:pPr marL="914400" lvl="1" indent="-514350">
              <a:buFont typeface="+mj-lt"/>
              <a:buAutoNum type="arabicPeriod"/>
            </a:pPr>
            <a:r>
              <a:rPr lang="ar-BH" b="1" u="sng" dirty="0" smtClean="0">
                <a:solidFill>
                  <a:srgbClr val="FFFF00"/>
                </a:solidFill>
                <a:cs typeface="Ali-A-Traditional" pitchFamily="2" charset="-78"/>
              </a:rPr>
              <a:t>ا</a:t>
            </a:r>
            <a:r>
              <a:rPr lang="ar-BH" sz="3200" b="1" u="sng" dirty="0" smtClean="0">
                <a:solidFill>
                  <a:srgbClr val="FFFF00"/>
                </a:solidFill>
                <a:cs typeface="Ali-A-Traditional" pitchFamily="2" charset="-78"/>
              </a:rPr>
              <a:t>لمنحة</a:t>
            </a:r>
          </a:p>
          <a:p>
            <a:pPr marL="1314450" lvl="2" indent="-514350">
              <a:buFont typeface="Courier New" pitchFamily="49" charset="0"/>
              <a:buChar char="o"/>
            </a:pPr>
            <a:r>
              <a:rPr lang="ar-BH" sz="2800" dirty="0" smtClean="0">
                <a:solidFill>
                  <a:srgbClr val="FFFF00"/>
                </a:solidFill>
                <a:cs typeface="Ali-A-Traditional" pitchFamily="2" charset="-78"/>
              </a:rPr>
              <a:t>يكون الحاكم قد تنازل عن بعض سلطاته للشعب، والإرادة المنفردة للحاكم الذي يقرر بمحض إرادته ودون إكراه، منح الشعب وثيقة الدستور.</a:t>
            </a:r>
          </a:p>
          <a:p>
            <a:pPr marL="1314450" lvl="2" indent="-514350">
              <a:buFont typeface="Courier New" pitchFamily="49" charset="0"/>
              <a:buChar char="o"/>
            </a:pPr>
            <a:r>
              <a:rPr lang="ar-BH" sz="2800" dirty="0" smtClean="0">
                <a:solidFill>
                  <a:srgbClr val="FFFF00"/>
                </a:solidFill>
                <a:cs typeface="Ali-A-Traditional" pitchFamily="2" charset="-78"/>
              </a:rPr>
              <a:t>بالرغم من منحه دستوراً للشعب، إلا أنه ليس من حقه المطلق إلغاء الدستور، بل الشعب هو صاحب الحق المطلق لإلغاء الدستور.</a:t>
            </a:r>
          </a:p>
          <a:p>
            <a:pPr lvl="2" indent="-342900">
              <a:buFont typeface="Courier New" pitchFamily="49" charset="0"/>
              <a:buChar char="o"/>
            </a:pP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33</a:t>
            </a:fld>
            <a:endParaRPr lang="ar-IQ"/>
          </a:p>
        </p:txBody>
      </p:sp>
    </p:spTree>
    <p:extLst>
      <p:ext uri="{BB962C8B-B14F-4D97-AF65-F5344CB8AC3E}">
        <p14:creationId xmlns:p14="http://schemas.microsoft.com/office/powerpoint/2010/main" val="22011705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BH" dirty="0">
                <a:solidFill>
                  <a:srgbClr val="FFFF00"/>
                </a:solidFill>
                <a:cs typeface="Ali-A-Azzam" pitchFamily="2" charset="-78"/>
              </a:rPr>
              <a:t>نشأة الدستور</a:t>
            </a:r>
            <a:endParaRPr lang="ar-IQ" dirty="0"/>
          </a:p>
        </p:txBody>
      </p:sp>
      <p:sp>
        <p:nvSpPr>
          <p:cNvPr id="3" name="Content Placeholder 2"/>
          <p:cNvSpPr>
            <a:spLocks noGrp="1"/>
          </p:cNvSpPr>
          <p:nvPr>
            <p:ph idx="1"/>
          </p:nvPr>
        </p:nvSpPr>
        <p:spPr>
          <a:xfrm>
            <a:off x="457200" y="1600200"/>
            <a:ext cx="8229600" cy="5141168"/>
          </a:xfrm>
        </p:spPr>
        <p:style>
          <a:lnRef idx="2">
            <a:schemeClr val="dk1">
              <a:shade val="50000"/>
            </a:schemeClr>
          </a:lnRef>
          <a:fillRef idx="1">
            <a:schemeClr val="dk1"/>
          </a:fillRef>
          <a:effectRef idx="0">
            <a:schemeClr val="dk1"/>
          </a:effectRef>
          <a:fontRef idx="minor">
            <a:schemeClr val="lt1"/>
          </a:fontRef>
        </p:style>
        <p:txBody>
          <a:bodyPr>
            <a:normAutofit/>
          </a:bodyPr>
          <a:lstStyle/>
          <a:p>
            <a:pPr marL="514350" indent="-514350">
              <a:buFont typeface="+mj-lt"/>
              <a:buAutoNum type="arabicPeriod" startAt="2"/>
            </a:pPr>
            <a:r>
              <a:rPr lang="ar-BH" b="1" u="sng" dirty="0" smtClean="0">
                <a:solidFill>
                  <a:srgbClr val="FFFF00"/>
                </a:solidFill>
                <a:cs typeface="Ali-A-Traditional" pitchFamily="2" charset="-78"/>
              </a:rPr>
              <a:t>العقد</a:t>
            </a:r>
          </a:p>
          <a:p>
            <a:pPr lvl="1" algn="just">
              <a:buFont typeface="Courier New" pitchFamily="49" charset="0"/>
              <a:buChar char="o"/>
            </a:pPr>
            <a:r>
              <a:rPr lang="ar-BH" dirty="0" smtClean="0">
                <a:solidFill>
                  <a:srgbClr val="FFFF00"/>
                </a:solidFill>
                <a:cs typeface="Ali-A-Traditional" pitchFamily="2" charset="-78"/>
              </a:rPr>
              <a:t>لاتنفرد إرادة الحاكم بوضع الدستور، ولا تنفرد إرادة الشعب أيضاً بوضعه، وإنما يكون الدستور وفقاً لطريقة العقد صادر عن إلتقاء إرادتين: إرادة الحاكم وإرادة الشعب.</a:t>
            </a:r>
          </a:p>
          <a:p>
            <a:pPr lvl="1" algn="just">
              <a:buFont typeface="Courier New" pitchFamily="49" charset="0"/>
              <a:buChar char="o"/>
            </a:pPr>
            <a:r>
              <a:rPr lang="ar-BH" dirty="0" smtClean="0">
                <a:solidFill>
                  <a:srgbClr val="FFFF00"/>
                </a:solidFill>
                <a:cs typeface="Ali-A-Traditional" pitchFamily="2" charset="-78"/>
              </a:rPr>
              <a:t>حق التعديل أو إلغائه مرجوع للطرفين وهما الحاكم والشعب، فإنهما يشتركان معاً في ذلك. لأن الحاكم قد اعترف بالشعب كشريك له في السيادة.</a:t>
            </a:r>
          </a:p>
          <a:p>
            <a:pPr marL="457200" lvl="1" indent="0" algn="just">
              <a:buNone/>
            </a:pPr>
            <a:r>
              <a:rPr lang="ar-BH" dirty="0" smtClean="0">
                <a:solidFill>
                  <a:srgbClr val="FFFF00"/>
                </a:solidFill>
                <a:cs typeface="Ali-A-Traditional" pitchFamily="2" charset="-78"/>
              </a:rPr>
              <a:t>أن كلا المبدأين العقد والمنحة يتنافى مع جوهر المبدأ الديمقراطي، حيث تعود السيادة فقط إلى الشعب، كما أن كلا الطريقين يحملان السيادة الناقصة للشعب الذي هو صاحب السيادة الفعلية ومن هنا اعتبرهما الفقه الدستوري من الأساليب غير الديمقراطية في وضع الدساتير.</a:t>
            </a: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34</a:t>
            </a:fld>
            <a:endParaRPr lang="ar-IQ"/>
          </a:p>
        </p:txBody>
      </p:sp>
    </p:spTree>
    <p:extLst>
      <p:ext uri="{BB962C8B-B14F-4D97-AF65-F5344CB8AC3E}">
        <p14:creationId xmlns:p14="http://schemas.microsoft.com/office/powerpoint/2010/main" val="3094669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BH" dirty="0">
                <a:solidFill>
                  <a:srgbClr val="FFFF00"/>
                </a:solidFill>
                <a:cs typeface="Ali-A-Azzam" pitchFamily="2" charset="-78"/>
              </a:rPr>
              <a:t>نشأة الدستور</a:t>
            </a:r>
            <a:endParaRPr lang="ar-IQ" dirty="0"/>
          </a:p>
        </p:txBody>
      </p:sp>
      <p:sp>
        <p:nvSpPr>
          <p:cNvPr id="3" name="Content Placeholder 2"/>
          <p:cNvSpPr>
            <a:spLocks noGrp="1"/>
          </p:cNvSpPr>
          <p:nvPr>
            <p:ph idx="1"/>
          </p:nvPr>
        </p:nvSpPr>
        <p:spPr>
          <a:xfrm>
            <a:off x="457200" y="1600200"/>
            <a:ext cx="8229600" cy="5069160"/>
          </a:xfrm>
        </p:spPr>
        <p:style>
          <a:lnRef idx="2">
            <a:schemeClr val="dk1">
              <a:shade val="50000"/>
            </a:schemeClr>
          </a:lnRef>
          <a:fillRef idx="1">
            <a:schemeClr val="dk1"/>
          </a:fillRef>
          <a:effectRef idx="0">
            <a:schemeClr val="dk1"/>
          </a:effectRef>
          <a:fontRef idx="minor">
            <a:schemeClr val="lt1"/>
          </a:fontRef>
        </p:style>
        <p:txBody>
          <a:bodyPr>
            <a:normAutofit/>
          </a:bodyPr>
          <a:lstStyle/>
          <a:p>
            <a:pPr marL="0" lvl="2" indent="0" algn="just">
              <a:buNone/>
            </a:pPr>
            <a:r>
              <a:rPr lang="ar-BH" sz="2600" dirty="0" smtClean="0">
                <a:solidFill>
                  <a:srgbClr val="FFFF00"/>
                </a:solidFill>
                <a:cs typeface="Ali-A-Traditional" pitchFamily="2" charset="-78"/>
              </a:rPr>
              <a:t>ثانياً: </a:t>
            </a:r>
            <a:r>
              <a:rPr lang="ar-BH" sz="2600" b="1" u="sng" dirty="0" smtClean="0">
                <a:solidFill>
                  <a:srgbClr val="FFFF00"/>
                </a:solidFill>
                <a:cs typeface="Ali-A-Traditional" pitchFamily="2" charset="-78"/>
              </a:rPr>
              <a:t>الأساليب الديمقراطية</a:t>
            </a:r>
          </a:p>
          <a:p>
            <a:pPr marL="457200" lvl="2" indent="-457200" algn="just">
              <a:buFont typeface="+mj-lt"/>
              <a:buAutoNum type="arabicPeriod"/>
            </a:pPr>
            <a:r>
              <a:rPr lang="ar-BH" sz="2600" b="1" u="sng" dirty="0" smtClean="0">
                <a:solidFill>
                  <a:srgbClr val="FFFF00"/>
                </a:solidFill>
                <a:cs typeface="Ali-A-Traditional" pitchFamily="2" charset="-78"/>
              </a:rPr>
              <a:t>الجمعية التأسيسية</a:t>
            </a:r>
          </a:p>
          <a:p>
            <a:pPr marL="800100" lvl="3" indent="-342900" algn="just">
              <a:buFont typeface="Courier New" pitchFamily="49" charset="0"/>
              <a:buChar char="o"/>
            </a:pPr>
            <a:r>
              <a:rPr lang="ar-BH" sz="2600" dirty="0" smtClean="0">
                <a:solidFill>
                  <a:srgbClr val="FFFF00"/>
                </a:solidFill>
                <a:cs typeface="Ali-A-Traditional" pitchFamily="2" charset="-78"/>
              </a:rPr>
              <a:t>إن </a:t>
            </a:r>
            <a:r>
              <a:rPr lang="ar-BH" sz="2600" dirty="0">
                <a:solidFill>
                  <a:srgbClr val="FFFF00"/>
                </a:solidFill>
                <a:cs typeface="Ali-A-Traditional" pitchFamily="2" charset="-78"/>
              </a:rPr>
              <a:t>صاحب السلطة الرئيسية في وضع الدستور هو الشعب وحده، ودون أن يكون للحاكم أي تدخل أو حتى أن يشترك مع الشعب في وضع الدستور</a:t>
            </a:r>
            <a:r>
              <a:rPr lang="ar-BH" sz="2600" dirty="0" smtClean="0">
                <a:solidFill>
                  <a:srgbClr val="FFFF00"/>
                </a:solidFill>
                <a:cs typeface="Ali-A-Traditional" pitchFamily="2" charset="-78"/>
              </a:rPr>
              <a:t>.</a:t>
            </a:r>
          </a:p>
          <a:p>
            <a:pPr marL="800100" lvl="3" indent="-342900" algn="just">
              <a:buFont typeface="Courier New" pitchFamily="49" charset="0"/>
              <a:buChar char="o"/>
            </a:pPr>
            <a:r>
              <a:rPr lang="ar-BH" sz="2600" dirty="0" smtClean="0">
                <a:solidFill>
                  <a:srgbClr val="FFFF00"/>
                </a:solidFill>
                <a:cs typeface="Ali-A-Traditional" pitchFamily="2" charset="-78"/>
              </a:rPr>
              <a:t>يقوم الشعب بانتخاب  هيئة نيابية مهمتها وضع الدستور ويطلق عليها اسم الجمعية التاسيسية.</a:t>
            </a:r>
          </a:p>
          <a:p>
            <a:pPr marL="800100" lvl="3" indent="-342900" algn="just">
              <a:buFont typeface="Courier New" pitchFamily="49" charset="0"/>
              <a:buChar char="o"/>
            </a:pPr>
            <a:r>
              <a:rPr lang="ar-BH" sz="2600" dirty="0" smtClean="0">
                <a:solidFill>
                  <a:srgbClr val="FFFF00"/>
                </a:solidFill>
                <a:cs typeface="Ali-A-Traditional" pitchFamily="2" charset="-78"/>
              </a:rPr>
              <a:t>أن البرلمان لسن القوانين والتشريع، وليس جمعية تاسيسية أصيلة لوضع الدستور.</a:t>
            </a:r>
          </a:p>
          <a:p>
            <a:pPr marL="800100" lvl="3" indent="-342900" algn="just">
              <a:buFont typeface="Courier New" pitchFamily="49" charset="0"/>
              <a:buChar char="o"/>
            </a:pPr>
            <a:r>
              <a:rPr lang="ar-BH" sz="2600" dirty="0" smtClean="0">
                <a:solidFill>
                  <a:srgbClr val="FFFF00"/>
                </a:solidFill>
                <a:cs typeface="Ali-A-Traditional" pitchFamily="2" charset="-78"/>
              </a:rPr>
              <a:t>إن الدستور الذي يوضع من خلال الجمعية التأسيسية هي أكثر ثباتاً واستقراراً من غيرها، وذلك لأن باسلوب الجمعية التاسيسية يعني زوال كل سيطرة أو نفوذ من جانب الحاكم عند وضع الدستور.</a:t>
            </a:r>
            <a:endParaRPr lang="ar-BH" sz="2600" dirty="0">
              <a:solidFill>
                <a:srgbClr val="FFFF00"/>
              </a:solidFill>
              <a:cs typeface="Ali-A-Traditional" pitchFamily="2" charset="-78"/>
            </a:endParaRPr>
          </a:p>
          <a:p>
            <a:pPr marL="0" indent="0" algn="just">
              <a:buNone/>
            </a:pPr>
            <a:endParaRPr lang="ar-IQ" sz="2600" dirty="0"/>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dirty="0"/>
          </a:p>
        </p:txBody>
      </p:sp>
      <p:sp>
        <p:nvSpPr>
          <p:cNvPr id="5" name="Slide Number Placeholder 4"/>
          <p:cNvSpPr>
            <a:spLocks noGrp="1"/>
          </p:cNvSpPr>
          <p:nvPr>
            <p:ph type="sldNum" sz="quarter" idx="12"/>
          </p:nvPr>
        </p:nvSpPr>
        <p:spPr/>
        <p:txBody>
          <a:bodyPr/>
          <a:lstStyle/>
          <a:p>
            <a:fld id="{ED975770-A489-4393-A111-CCDE96A37125}" type="slidenum">
              <a:rPr lang="ar-IQ" smtClean="0"/>
              <a:t>35</a:t>
            </a:fld>
            <a:endParaRPr lang="ar-IQ"/>
          </a:p>
        </p:txBody>
      </p:sp>
    </p:spTree>
    <p:extLst>
      <p:ext uri="{BB962C8B-B14F-4D97-AF65-F5344CB8AC3E}">
        <p14:creationId xmlns:p14="http://schemas.microsoft.com/office/powerpoint/2010/main" val="13444333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BH" dirty="0">
                <a:solidFill>
                  <a:srgbClr val="FFFF00"/>
                </a:solidFill>
                <a:cs typeface="Ali-A-Azzam" pitchFamily="2" charset="-78"/>
              </a:rPr>
              <a:t>نشأة الدستور</a:t>
            </a:r>
            <a:endParaRPr lang="ar-IQ" dirty="0"/>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pPr marL="514350" indent="-514350">
              <a:buFont typeface="+mj-lt"/>
              <a:buAutoNum type="arabicPeriod" startAt="2"/>
            </a:pPr>
            <a:r>
              <a:rPr lang="ar-BH" b="1" u="sng" dirty="0" smtClean="0">
                <a:solidFill>
                  <a:srgbClr val="FFFF00"/>
                </a:solidFill>
                <a:cs typeface="Ali-A-Traditional" pitchFamily="2" charset="-78"/>
              </a:rPr>
              <a:t>الإستفتاء الدستوري</a:t>
            </a:r>
          </a:p>
          <a:p>
            <a:pPr marL="857250" lvl="1" indent="-457200" algn="just">
              <a:buFont typeface="Courier New" pitchFamily="49" charset="0"/>
              <a:buChar char="o"/>
            </a:pPr>
            <a:r>
              <a:rPr lang="ar-BH" dirty="0" smtClean="0">
                <a:solidFill>
                  <a:srgbClr val="FFFF00"/>
                </a:solidFill>
                <a:cs typeface="Ali-A-Traditional" pitchFamily="2" charset="-78"/>
              </a:rPr>
              <a:t>أن الشعب يكون له الدور الرئيسي عند وضع الدستور فوفقاً لطريقة الإستفتاء الدستوري، يتم وضع صيغة غير نهائية للدستور من قبل لجنة فنية أو جمعية نيابية منتخبة من الشعب، ولا يصبح هذا الدستور نافذاً إلا بعد عرضه للإستفتاء أمام الشعب وحصوله على موافقته.</a:t>
            </a:r>
          </a:p>
          <a:p>
            <a:pPr marL="857250" lvl="1" indent="-457200" algn="just">
              <a:buFont typeface="Courier New" pitchFamily="49" charset="0"/>
              <a:buChar char="o"/>
            </a:pPr>
            <a:r>
              <a:rPr lang="ar-BH" dirty="0" smtClean="0">
                <a:solidFill>
                  <a:srgbClr val="FFFF00"/>
                </a:solidFill>
                <a:cs typeface="Ali-A-Traditional" pitchFamily="2" charset="-78"/>
              </a:rPr>
              <a:t>الفرق بين الأسلوبين</a:t>
            </a:r>
          </a:p>
          <a:p>
            <a:pPr marL="400050" lvl="1" indent="0" algn="just">
              <a:buNone/>
            </a:pPr>
            <a:r>
              <a:rPr lang="ar-BH" b="1" u="sng" dirty="0" smtClean="0">
                <a:solidFill>
                  <a:srgbClr val="FFFF00"/>
                </a:solidFill>
                <a:cs typeface="Ali-A-Traditional" pitchFamily="2" charset="-78"/>
              </a:rPr>
              <a:t>الجمعية التاسيسية</a:t>
            </a:r>
            <a:r>
              <a:rPr lang="ar-BH" dirty="0" smtClean="0">
                <a:solidFill>
                  <a:srgbClr val="FFFF00"/>
                </a:solidFill>
                <a:cs typeface="Ali-A-Traditional" pitchFamily="2" charset="-78"/>
              </a:rPr>
              <a:t>: إنتخاب الجمعية           توكيل الجمعية لوضع الدستور.</a:t>
            </a:r>
          </a:p>
          <a:p>
            <a:pPr marL="400050" lvl="1" indent="0" algn="just">
              <a:buNone/>
            </a:pPr>
            <a:r>
              <a:rPr lang="ar-BH" b="1" u="sng" dirty="0" smtClean="0">
                <a:solidFill>
                  <a:srgbClr val="FFFF00"/>
                </a:solidFill>
                <a:cs typeface="Ali-A-Traditional" pitchFamily="2" charset="-78"/>
              </a:rPr>
              <a:t>الإستفتاء</a:t>
            </a:r>
            <a:r>
              <a:rPr lang="ar-BH" dirty="0" smtClean="0">
                <a:solidFill>
                  <a:srgbClr val="FFFF00"/>
                </a:solidFill>
                <a:cs typeface="Ali-A-Traditional" pitchFamily="2" charset="-78"/>
              </a:rPr>
              <a:t>: الشعب       الجمعية المنتخبة أو اللجنة        مشروع الدستور                	   الإستفتاء الشعبـي.</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36</a:t>
            </a:fld>
            <a:endParaRPr lang="ar-IQ"/>
          </a:p>
        </p:txBody>
      </p:sp>
      <p:sp>
        <p:nvSpPr>
          <p:cNvPr id="6" name="Left Arrow 5"/>
          <p:cNvSpPr/>
          <p:nvPr/>
        </p:nvSpPr>
        <p:spPr>
          <a:xfrm>
            <a:off x="4067944" y="4653136"/>
            <a:ext cx="648072"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rgbClr val="FFFF00"/>
              </a:solidFill>
            </a:endParaRPr>
          </a:p>
        </p:txBody>
      </p:sp>
      <p:sp>
        <p:nvSpPr>
          <p:cNvPr id="8" name="Left Arrow 7"/>
          <p:cNvSpPr/>
          <p:nvPr/>
        </p:nvSpPr>
        <p:spPr>
          <a:xfrm>
            <a:off x="7524328" y="5517232"/>
            <a:ext cx="648072"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rgbClr val="FFFF00"/>
              </a:solidFill>
            </a:endParaRPr>
          </a:p>
        </p:txBody>
      </p:sp>
      <p:sp>
        <p:nvSpPr>
          <p:cNvPr id="7" name="Left Arrow 6"/>
          <p:cNvSpPr/>
          <p:nvPr/>
        </p:nvSpPr>
        <p:spPr>
          <a:xfrm>
            <a:off x="2339752" y="5169178"/>
            <a:ext cx="648072"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rgbClr val="FFFF00"/>
              </a:solidFill>
            </a:endParaRPr>
          </a:p>
        </p:txBody>
      </p:sp>
      <p:sp>
        <p:nvSpPr>
          <p:cNvPr id="9" name="Left Arrow 8"/>
          <p:cNvSpPr/>
          <p:nvPr/>
        </p:nvSpPr>
        <p:spPr>
          <a:xfrm>
            <a:off x="5724128" y="5157192"/>
            <a:ext cx="648072"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rgbClr val="FFFF00"/>
              </a:solidFill>
            </a:endParaRPr>
          </a:p>
        </p:txBody>
      </p:sp>
    </p:spTree>
    <p:extLst>
      <p:ext uri="{BB962C8B-B14F-4D97-AF65-F5344CB8AC3E}">
        <p14:creationId xmlns:p14="http://schemas.microsoft.com/office/powerpoint/2010/main" val="11018084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BH" dirty="0" smtClean="0">
                <a:solidFill>
                  <a:srgbClr val="FFFF00"/>
                </a:solidFill>
                <a:cs typeface="Ali-A-Azzam" pitchFamily="2" charset="-78"/>
              </a:rPr>
              <a:t>أنواع الدساتير</a:t>
            </a:r>
            <a:endParaRPr lang="ar-IQ" dirty="0">
              <a:solidFill>
                <a:srgbClr val="FFFF00"/>
              </a:solidFill>
              <a:cs typeface="Ali-A-Azzam" pitchFamily="2" charset="-78"/>
            </a:endParaRPr>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pPr marL="0" indent="0">
              <a:buNone/>
            </a:pPr>
            <a:r>
              <a:rPr lang="ar-BH" dirty="0" smtClean="0">
                <a:solidFill>
                  <a:srgbClr val="FFFF00"/>
                </a:solidFill>
                <a:cs typeface="Ali-A-Traditional" pitchFamily="2" charset="-78"/>
              </a:rPr>
              <a:t>أولاً: </a:t>
            </a:r>
            <a:r>
              <a:rPr lang="ar-BH" b="1" u="sng" dirty="0" smtClean="0">
                <a:solidFill>
                  <a:srgbClr val="FFFF00"/>
                </a:solidFill>
                <a:cs typeface="Ali-A-Traditional" pitchFamily="2" charset="-78"/>
              </a:rPr>
              <a:t>الدساتير المدونة وغير المدونة</a:t>
            </a:r>
          </a:p>
          <a:p>
            <a:pPr marL="914400" lvl="1" indent="-514350" algn="just">
              <a:buFont typeface="+mj-lt"/>
              <a:buAutoNum type="arabicPeriod"/>
            </a:pPr>
            <a:r>
              <a:rPr lang="ar-BH" b="1" u="sng" dirty="0" smtClean="0">
                <a:solidFill>
                  <a:srgbClr val="FFFF00"/>
                </a:solidFill>
                <a:cs typeface="Ali-A-Traditional" pitchFamily="2" charset="-78"/>
              </a:rPr>
              <a:t>الدساتير المدونة</a:t>
            </a:r>
            <a:r>
              <a:rPr lang="ar-BH" dirty="0" smtClean="0">
                <a:solidFill>
                  <a:srgbClr val="FFFF00"/>
                </a:solidFill>
                <a:cs typeface="Ali-A-Traditional" pitchFamily="2" charset="-78"/>
              </a:rPr>
              <a:t>: لكي يعتبر الدستور مدوناً، يجب أن تدوم معظم أحكامه في وثيقة أو عدة وثائق تتصف بالقوة القانونية التي تضعها في مرتبة اسمى من القوانين العادية والأعراف الدستورية. فتدوين القواعد الدستورية بقوانين مكتوبة، يبين لنا بوضوح امتيازات اعضاء المجتمع وحقوقهم وواجباتهم، كما تظهر لنا شكل الحكومات وتحديد اختصاصات السلطات العامة.</a:t>
            </a:r>
          </a:p>
          <a:p>
            <a:pPr marL="400050" lvl="1" indent="0" algn="just">
              <a:buNone/>
            </a:pPr>
            <a:r>
              <a:rPr lang="ar-BH" dirty="0" smtClean="0">
                <a:solidFill>
                  <a:srgbClr val="FFFF00"/>
                </a:solidFill>
                <a:cs typeface="Ali-A-Traditional" pitchFamily="2" charset="-78"/>
              </a:rPr>
              <a:t>فالدول التي تأخذ بنظام الدساتير المكتوبة، يوجد بها قواعد دستورية استمدت من العرف والسوابق التاريخية.</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37</a:t>
            </a:fld>
            <a:endParaRPr lang="ar-IQ"/>
          </a:p>
        </p:txBody>
      </p:sp>
    </p:spTree>
    <p:extLst>
      <p:ext uri="{BB962C8B-B14F-4D97-AF65-F5344CB8AC3E}">
        <p14:creationId xmlns:p14="http://schemas.microsoft.com/office/powerpoint/2010/main" val="13751070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BH" dirty="0">
                <a:solidFill>
                  <a:srgbClr val="FFFF00"/>
                </a:solidFill>
                <a:cs typeface="Ali-A-Azzam" pitchFamily="2" charset="-78"/>
              </a:rPr>
              <a:t>أنواع الدساتير</a:t>
            </a:r>
            <a:endParaRPr lang="ar-IQ" dirty="0"/>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pPr marL="514350" indent="-514350">
              <a:buFont typeface="+mj-lt"/>
              <a:buAutoNum type="arabicPeriod" startAt="2"/>
            </a:pPr>
            <a:r>
              <a:rPr lang="ar-BH" b="1" u="sng" dirty="0" smtClean="0">
                <a:solidFill>
                  <a:srgbClr val="FFFF00"/>
                </a:solidFill>
                <a:cs typeface="Ali-A-Traditional" pitchFamily="2" charset="-78"/>
              </a:rPr>
              <a:t>الدساتير غير المدونة أو الدساتير العرفية</a:t>
            </a:r>
          </a:p>
          <a:p>
            <a:pPr marL="857250" lvl="1" indent="-457200" algn="just">
              <a:buFont typeface="Courier New" pitchFamily="49" charset="0"/>
              <a:buChar char="o"/>
            </a:pPr>
            <a:r>
              <a:rPr lang="ar-BH" dirty="0" smtClean="0">
                <a:solidFill>
                  <a:srgbClr val="FFFF00"/>
                </a:solidFill>
                <a:cs typeface="Ali-A-Traditional" pitchFamily="2" charset="-78"/>
              </a:rPr>
              <a:t>الدساتير غير المدونة هي التي تتضمن قواعد عرفية اعتبرت بأنها المصدر الرئيسي للتشريع، مثال إنكلترا.</a:t>
            </a:r>
          </a:p>
          <a:p>
            <a:pPr marL="857250" lvl="1" indent="-457200" algn="just">
              <a:buFont typeface="Courier New" pitchFamily="49" charset="0"/>
              <a:buChar char="o"/>
            </a:pPr>
            <a:r>
              <a:rPr lang="ar-BH" dirty="0" smtClean="0">
                <a:solidFill>
                  <a:srgbClr val="FFFF00"/>
                </a:solidFill>
                <a:cs typeface="Ali-A-Traditional" pitchFamily="2" charset="-78"/>
              </a:rPr>
              <a:t>ان الدساتير العرفية هي تلك القواعد القانونية الناشئة عن العرف والتي لم تدون في وثيقة دستورية ولم تلق اعتراضاً من أي نص سابق.</a:t>
            </a:r>
          </a:p>
          <a:p>
            <a:pPr marL="857250" lvl="1" indent="-457200" algn="just">
              <a:buFont typeface="Courier New" pitchFamily="49" charset="0"/>
              <a:buChar char="o"/>
            </a:pPr>
            <a:r>
              <a:rPr lang="ar-BH" dirty="0" smtClean="0">
                <a:solidFill>
                  <a:srgbClr val="FFFF00"/>
                </a:solidFill>
                <a:cs typeface="Ali-A-Traditional" pitchFamily="2" charset="-78"/>
              </a:rPr>
              <a:t>أما الأعراف الدستورية فهي ايضاً من القواعد الناشئة عن العرف ولكنها مدونة في دستور أو وثيقة توجد إلى جانب دستور الدولة.</a:t>
            </a:r>
          </a:p>
          <a:p>
            <a:pPr marL="857250" lvl="1" indent="-457200" algn="just">
              <a:buFont typeface="Courier New" pitchFamily="49" charset="0"/>
              <a:buChar char="o"/>
            </a:pPr>
            <a:r>
              <a:rPr lang="ar-BH" dirty="0" smtClean="0">
                <a:solidFill>
                  <a:srgbClr val="FFFF00"/>
                </a:solidFill>
                <a:cs typeface="Ali-A-Traditional" pitchFamily="2" charset="-78"/>
              </a:rPr>
              <a:t>أن بريطانياا لها دستور عرفي، كما أنه يمكن القول بوجود عرف دستوري فيها، نظراً لوجود الكثير من القواعد الملزمة والمستقرة وإن كانت هذه القواعد غير مدونة ولكنها موجودة. ففي امريكا عكس ذلك.</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38</a:t>
            </a:fld>
            <a:endParaRPr lang="ar-IQ"/>
          </a:p>
        </p:txBody>
      </p:sp>
    </p:spTree>
    <p:extLst>
      <p:ext uri="{BB962C8B-B14F-4D97-AF65-F5344CB8AC3E}">
        <p14:creationId xmlns:p14="http://schemas.microsoft.com/office/powerpoint/2010/main" val="4266038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480720"/>
          </a:xfrm>
        </p:spPr>
        <p:style>
          <a:lnRef idx="2">
            <a:schemeClr val="dk1">
              <a:shade val="50000"/>
            </a:schemeClr>
          </a:lnRef>
          <a:fillRef idx="1">
            <a:schemeClr val="dk1"/>
          </a:fillRef>
          <a:effectRef idx="0">
            <a:schemeClr val="dk1"/>
          </a:effectRef>
          <a:fontRef idx="minor">
            <a:schemeClr val="lt1"/>
          </a:fontRef>
        </p:style>
        <p:txBody>
          <a:bodyPr/>
          <a:lstStyle/>
          <a:p>
            <a:pPr marL="0" indent="0">
              <a:buNone/>
            </a:pPr>
            <a:r>
              <a:rPr lang="ar-BH" b="1" u="sng" dirty="0" smtClean="0">
                <a:solidFill>
                  <a:srgbClr val="FFFF00"/>
                </a:solidFill>
                <a:cs typeface="Ali-A-Traditional" pitchFamily="2" charset="-78"/>
              </a:rPr>
              <a:t>عناصر العرف الدستوري</a:t>
            </a:r>
          </a:p>
          <a:p>
            <a:pPr marL="400050" lvl="1" indent="0" algn="just">
              <a:buNone/>
            </a:pPr>
            <a:r>
              <a:rPr lang="ar-BH" dirty="0" smtClean="0">
                <a:solidFill>
                  <a:srgbClr val="FFFF00"/>
                </a:solidFill>
                <a:cs typeface="Ali-A-Traditional" pitchFamily="2" charset="-78"/>
              </a:rPr>
              <a:t>العرف الدستوري هو الممارسة المقبولة كالقانون ويشترط لتكوينه وجود عنصرين: عنصر مادي وعنصر معنوي.</a:t>
            </a:r>
          </a:p>
          <a:p>
            <a:pPr marL="914400" lvl="1" indent="-514350" algn="just">
              <a:buFont typeface="+mj-lt"/>
              <a:buAutoNum type="arabicPeriod"/>
            </a:pPr>
            <a:r>
              <a:rPr lang="ar-BH" b="1" u="sng" dirty="0" smtClean="0">
                <a:solidFill>
                  <a:srgbClr val="FFFF00"/>
                </a:solidFill>
                <a:cs typeface="Ali-A-Traditional" pitchFamily="2" charset="-78"/>
              </a:rPr>
              <a:t>العنصر المادي</a:t>
            </a:r>
            <a:r>
              <a:rPr lang="ar-BH" dirty="0" smtClean="0">
                <a:solidFill>
                  <a:srgbClr val="FFFF00"/>
                </a:solidFill>
                <a:cs typeface="Ali-A-Traditional" pitchFamily="2" charset="-78"/>
              </a:rPr>
              <a:t>. ومن أهم شروطه</a:t>
            </a:r>
          </a:p>
          <a:p>
            <a:pPr marL="1257300" lvl="2" indent="-457200" algn="just">
              <a:buFont typeface="+mj-cs"/>
              <a:buAutoNum type="arabic2Minus"/>
            </a:pPr>
            <a:r>
              <a:rPr lang="ar-BH" b="1" u="sng" dirty="0" smtClean="0">
                <a:solidFill>
                  <a:srgbClr val="FFFF00"/>
                </a:solidFill>
                <a:cs typeface="Ali-A-Traditional" pitchFamily="2" charset="-78"/>
              </a:rPr>
              <a:t>تكرار الواقعة</a:t>
            </a:r>
            <a:r>
              <a:rPr lang="ar-BH" dirty="0" smtClean="0">
                <a:solidFill>
                  <a:srgbClr val="FFFF00"/>
                </a:solidFill>
                <a:cs typeface="Ali-A-Traditional" pitchFamily="2" charset="-78"/>
              </a:rPr>
              <a:t>: أي يجب أن تتكرر الواقعة بصورة دائمة من قبل السلطات الحاكمة.</a:t>
            </a:r>
          </a:p>
          <a:p>
            <a:pPr marL="1257300" lvl="2" indent="-457200" algn="just">
              <a:buFont typeface="+mj-cs"/>
              <a:buAutoNum type="arabic2Minus"/>
            </a:pPr>
            <a:r>
              <a:rPr lang="ar-BH" b="1" u="sng" dirty="0" smtClean="0">
                <a:solidFill>
                  <a:srgbClr val="FFFF00"/>
                </a:solidFill>
                <a:cs typeface="Ali-A-Traditional" pitchFamily="2" charset="-78"/>
              </a:rPr>
              <a:t>عدم الإعتراض على الواقعة</a:t>
            </a:r>
            <a:r>
              <a:rPr lang="ar-BH" dirty="0" smtClean="0">
                <a:solidFill>
                  <a:srgbClr val="FFFF00"/>
                </a:solidFill>
                <a:cs typeface="Ali-A-Traditional" pitchFamily="2" charset="-78"/>
              </a:rPr>
              <a:t>: يجب أن لا تكون الواقعة أو العادة محل اعتراض من السلطات العامة أو من الأفراد، لكي تصبح عرفاً.</a:t>
            </a:r>
          </a:p>
          <a:p>
            <a:pPr marL="1257300" lvl="2" indent="-457200" algn="just">
              <a:buFont typeface="+mj-cs"/>
              <a:buAutoNum type="arabic2Minus"/>
            </a:pPr>
            <a:r>
              <a:rPr lang="ar-BH" b="1" u="sng" dirty="0" smtClean="0">
                <a:solidFill>
                  <a:srgbClr val="FFFF00"/>
                </a:solidFill>
                <a:cs typeface="Ali-A-Traditional" pitchFamily="2" charset="-78"/>
              </a:rPr>
              <a:t>مدة الواقعة</a:t>
            </a:r>
            <a:r>
              <a:rPr lang="ar-BH" dirty="0" smtClean="0">
                <a:solidFill>
                  <a:srgbClr val="FFFF00"/>
                </a:solidFill>
                <a:cs typeface="Ali-A-Traditional" pitchFamily="2" charset="-78"/>
              </a:rPr>
              <a:t>: إن المدة التي يتحول خلالها تكرار الواقعة إلى عرف دستوري غير محدد بشكل دقيق.</a:t>
            </a:r>
          </a:p>
          <a:p>
            <a:pPr marL="1257300" lvl="2" indent="-457200" algn="just">
              <a:buFont typeface="+mj-cs"/>
              <a:buAutoNum type="arabic2Minus"/>
            </a:pPr>
            <a:r>
              <a:rPr lang="ar-BH" b="1" u="sng" dirty="0" smtClean="0">
                <a:solidFill>
                  <a:srgbClr val="FFFF00"/>
                </a:solidFill>
                <a:cs typeface="Ali-A-Traditional" pitchFamily="2" charset="-78"/>
              </a:rPr>
              <a:t>ثبات الواقعة</a:t>
            </a:r>
            <a:r>
              <a:rPr lang="ar-BH" dirty="0" smtClean="0">
                <a:solidFill>
                  <a:srgbClr val="FFFF00"/>
                </a:solidFill>
                <a:cs typeface="Ali-A-Traditional" pitchFamily="2" charset="-78"/>
              </a:rPr>
              <a:t>: يجب أن تتكرر الواقعة باستمرار ودونها انقطاع حتى تصبح عرفاً. فاستمرارية الوقائع المتشابهة تدل على وحدة العرف، وإذا وقعت مخالفة في التكرار، فان ذلك كافياً لهدم هذه العادة.</a:t>
            </a:r>
          </a:p>
          <a:p>
            <a:pPr marL="1257300" lvl="2" indent="-457200" algn="just">
              <a:buFont typeface="+mj-cs"/>
              <a:buAutoNum type="arabic2Minus"/>
            </a:pPr>
            <a:r>
              <a:rPr lang="ar-BH" b="1" u="sng" dirty="0" smtClean="0">
                <a:solidFill>
                  <a:srgbClr val="FFFF00"/>
                </a:solidFill>
                <a:cs typeface="Ali-A-Traditional" pitchFamily="2" charset="-78"/>
              </a:rPr>
              <a:t>وضوح الواقعة</a:t>
            </a:r>
            <a:r>
              <a:rPr lang="ar-BH" dirty="0" smtClean="0">
                <a:solidFill>
                  <a:srgbClr val="FFFF00"/>
                </a:solidFill>
                <a:cs typeface="Ali-A-Traditional" pitchFamily="2" charset="-78"/>
              </a:rPr>
              <a:t>: ان الوقائع التي تساهم في تشكيل العرف يجب ان تكون واضحة وأن لا تحمل تفسيرت يشوبها الإبهام والغموض.</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39</a:t>
            </a:fld>
            <a:endParaRPr lang="ar-IQ"/>
          </a:p>
        </p:txBody>
      </p:sp>
    </p:spTree>
    <p:extLst>
      <p:ext uri="{BB962C8B-B14F-4D97-AF65-F5344CB8AC3E}">
        <p14:creationId xmlns:p14="http://schemas.microsoft.com/office/powerpoint/2010/main" val="1233915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style>
          <a:lnRef idx="2">
            <a:schemeClr val="dk1">
              <a:shade val="50000"/>
            </a:schemeClr>
          </a:lnRef>
          <a:fillRef idx="1">
            <a:schemeClr val="dk1"/>
          </a:fillRef>
          <a:effectRef idx="0">
            <a:schemeClr val="dk1"/>
          </a:effectRef>
          <a:fontRef idx="minor">
            <a:schemeClr val="lt1"/>
          </a:fontRef>
        </p:style>
        <p:txBody>
          <a:bodyPr>
            <a:noAutofit/>
          </a:bodyPr>
          <a:lstStyle/>
          <a:p>
            <a:pPr marL="1371600" lvl="2" indent="-514350" algn="just">
              <a:buFont typeface="+mj-lt"/>
              <a:buAutoNum type="arabicPeriod" startAt="2"/>
            </a:pPr>
            <a:r>
              <a:rPr lang="ar-IQ" sz="2500" b="1" u="sng" dirty="0" smtClean="0">
                <a:solidFill>
                  <a:srgbClr val="FFFF00"/>
                </a:solidFill>
              </a:rPr>
              <a:t>في المفهوم الفرنسي</a:t>
            </a:r>
          </a:p>
          <a:p>
            <a:pPr marL="1314450" lvl="3" indent="0" algn="just">
              <a:buNone/>
            </a:pPr>
            <a:r>
              <a:rPr lang="ar-IQ" sz="2500" dirty="0">
                <a:solidFill>
                  <a:srgbClr val="FFFF00"/>
                </a:solidFill>
              </a:rPr>
              <a:t>ي</a:t>
            </a:r>
            <a:r>
              <a:rPr lang="ar-IQ" sz="2500" dirty="0" smtClean="0">
                <a:solidFill>
                  <a:srgbClr val="FFFF00"/>
                </a:solidFill>
              </a:rPr>
              <a:t>ركز المفهوم الفرنسي في تكوين الأمة على عنصرين</a:t>
            </a:r>
          </a:p>
          <a:p>
            <a:pPr marL="1657350" lvl="3" indent="-342900" algn="just">
              <a:buFont typeface="Arial" pitchFamily="34" charset="0"/>
              <a:buChar char="•"/>
            </a:pPr>
            <a:r>
              <a:rPr lang="ar-IQ" sz="2500" dirty="0" smtClean="0">
                <a:solidFill>
                  <a:srgbClr val="FFFF00"/>
                </a:solidFill>
              </a:rPr>
              <a:t>الأحداث الماضية</a:t>
            </a:r>
          </a:p>
          <a:p>
            <a:pPr marL="2114550" lvl="4" indent="-342900" algn="just">
              <a:buFontTx/>
              <a:buChar char="˂"/>
            </a:pPr>
            <a:r>
              <a:rPr lang="ar-IQ" sz="2500" dirty="0" smtClean="0">
                <a:solidFill>
                  <a:srgbClr val="FFFF00"/>
                </a:solidFill>
              </a:rPr>
              <a:t>التركيز على التضامن الروحي بجانب العرق واللغة والدين.</a:t>
            </a:r>
          </a:p>
          <a:p>
            <a:pPr marL="2114550" lvl="4" indent="-342900" algn="just">
              <a:buFontTx/>
              <a:buChar char="˂"/>
            </a:pPr>
            <a:r>
              <a:rPr lang="ar-IQ" sz="2500" dirty="0" smtClean="0">
                <a:solidFill>
                  <a:srgbClr val="FFFF00"/>
                </a:solidFill>
              </a:rPr>
              <a:t>الحدث هو أساس التكوين للأمة والعيش المشترك والإحساس بالوحدة والشعور المتبادل والمشترك.</a:t>
            </a:r>
          </a:p>
          <a:p>
            <a:pPr marL="1771650" lvl="4" indent="0" algn="just">
              <a:buNone/>
            </a:pPr>
            <a:endParaRPr lang="ar-IQ" sz="2500" dirty="0" smtClean="0">
              <a:solidFill>
                <a:srgbClr val="FFFF00"/>
              </a:solidFill>
            </a:endParaRPr>
          </a:p>
          <a:p>
            <a:pPr marL="1657350" lvl="3" indent="-342900" algn="just">
              <a:buFont typeface="Arial" pitchFamily="34" charset="0"/>
              <a:buChar char="•"/>
            </a:pPr>
            <a:r>
              <a:rPr lang="ar-IQ" sz="2500" dirty="0" smtClean="0">
                <a:solidFill>
                  <a:srgbClr val="FFFF00"/>
                </a:solidFill>
              </a:rPr>
              <a:t>المصالح المشتركة</a:t>
            </a:r>
          </a:p>
          <a:p>
            <a:pPr marL="2114550" lvl="4" indent="-342900" algn="just">
              <a:buFontTx/>
              <a:buChar char="˂"/>
            </a:pPr>
            <a:r>
              <a:rPr lang="ar-IQ" sz="2500" dirty="0" smtClean="0">
                <a:solidFill>
                  <a:srgbClr val="FFFF00"/>
                </a:solidFill>
              </a:rPr>
              <a:t>المصلحة هي أساس التجمع وتكوين الأمم.</a:t>
            </a:r>
          </a:p>
          <a:p>
            <a:pPr marL="2114550" lvl="4" indent="-342900" algn="just">
              <a:buFontTx/>
              <a:buChar char="˂"/>
            </a:pPr>
            <a:r>
              <a:rPr lang="ar-IQ" sz="2500" dirty="0" smtClean="0">
                <a:solidFill>
                  <a:srgbClr val="FFFF00"/>
                </a:solidFill>
              </a:rPr>
              <a:t>هي عامل التقارب والتضحية والبقاء مع بعضهم البعض.</a:t>
            </a:r>
          </a:p>
          <a:p>
            <a:pPr marL="2114550" lvl="4" indent="-342900" algn="just">
              <a:buFontTx/>
              <a:buChar char="˂"/>
            </a:pPr>
            <a:r>
              <a:rPr lang="ar-IQ" sz="2500" dirty="0" smtClean="0">
                <a:solidFill>
                  <a:srgbClr val="FFFF00"/>
                </a:solidFill>
              </a:rPr>
              <a:t>هي عامل الإرادة الموحدة وتقوية الشعور القومي عند أعضاء الأمة.</a:t>
            </a:r>
          </a:p>
          <a:p>
            <a:pPr marL="2114550" lvl="4" indent="-342900" algn="just">
              <a:buFontTx/>
              <a:buChar char="˂"/>
            </a:pPr>
            <a:r>
              <a:rPr lang="ar-IQ" sz="2500" dirty="0" smtClean="0">
                <a:solidFill>
                  <a:srgbClr val="FFFF00"/>
                </a:solidFill>
              </a:rPr>
              <a:t>هي عامل محفز لتكوين الدولة ومعادلات أخرى في المجتمع.</a:t>
            </a:r>
          </a:p>
          <a:p>
            <a:pPr marL="1828800" lvl="3" indent="-514350" algn="just">
              <a:buFont typeface="Arial" pitchFamily="34" charset="0"/>
              <a:buChar char="•"/>
            </a:pPr>
            <a:endParaRPr lang="ar-IQ" sz="2500" dirty="0">
              <a:solidFill>
                <a:srgbClr val="FFFF00"/>
              </a:solidFill>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4</a:t>
            </a:fld>
            <a:endParaRPr lang="ar-IQ"/>
          </a:p>
        </p:txBody>
      </p:sp>
    </p:spTree>
    <p:extLst>
      <p:ext uri="{BB962C8B-B14F-4D97-AF65-F5344CB8AC3E}">
        <p14:creationId xmlns:p14="http://schemas.microsoft.com/office/powerpoint/2010/main" val="39593754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525963"/>
          </a:xfrm>
        </p:spPr>
        <p:style>
          <a:lnRef idx="2">
            <a:schemeClr val="dk1">
              <a:shade val="50000"/>
            </a:schemeClr>
          </a:lnRef>
          <a:fillRef idx="1">
            <a:schemeClr val="dk1"/>
          </a:fillRef>
          <a:effectRef idx="0">
            <a:schemeClr val="dk1"/>
          </a:effectRef>
          <a:fontRef idx="minor">
            <a:schemeClr val="lt1"/>
          </a:fontRef>
        </p:style>
        <p:txBody>
          <a:bodyPr/>
          <a:lstStyle/>
          <a:p>
            <a:pPr marL="0" indent="0">
              <a:buNone/>
            </a:pPr>
            <a:r>
              <a:rPr lang="ar-BH" b="1" u="sng" dirty="0">
                <a:solidFill>
                  <a:srgbClr val="FFFF00"/>
                </a:solidFill>
                <a:cs typeface="Ali-A-Traditional" pitchFamily="2" charset="-78"/>
              </a:rPr>
              <a:t>عناصر العرف </a:t>
            </a:r>
            <a:r>
              <a:rPr lang="ar-BH" b="1" u="sng" dirty="0" smtClean="0">
                <a:solidFill>
                  <a:srgbClr val="FFFF00"/>
                </a:solidFill>
                <a:cs typeface="Ali-A-Traditional" pitchFamily="2" charset="-78"/>
              </a:rPr>
              <a:t>الدستوري</a:t>
            </a:r>
          </a:p>
          <a:p>
            <a:pPr marL="914400" lvl="1" indent="-514350">
              <a:buFont typeface="+mj-lt"/>
              <a:buAutoNum type="arabicPeriod" startAt="2"/>
            </a:pPr>
            <a:r>
              <a:rPr lang="ar-BH" b="1" u="sng" dirty="0" smtClean="0">
                <a:solidFill>
                  <a:srgbClr val="FFFF00"/>
                </a:solidFill>
                <a:cs typeface="Ali-A-Traditional" pitchFamily="2" charset="-78"/>
              </a:rPr>
              <a:t>العنصر المعنوي في تكوين العرف الدستوري</a:t>
            </a:r>
          </a:p>
          <a:p>
            <a:pPr marL="400050" lvl="1" indent="0">
              <a:buNone/>
            </a:pPr>
            <a:endParaRPr lang="ar-BH" dirty="0">
              <a:solidFill>
                <a:srgbClr val="FFFF00"/>
              </a:solidFill>
              <a:cs typeface="Ali-A-Traditional" pitchFamily="2" charset="-78"/>
            </a:endParaRPr>
          </a:p>
          <a:p>
            <a:pPr marL="400050" lvl="1" indent="0" algn="just">
              <a:buNone/>
            </a:pPr>
            <a:r>
              <a:rPr lang="ar-BH" dirty="0" smtClean="0">
                <a:solidFill>
                  <a:srgbClr val="FFFF00"/>
                </a:solidFill>
                <a:cs typeface="Ali-A-Traditional" pitchFamily="2" charset="-78"/>
              </a:rPr>
              <a:t>هو الذي يمنح العرف قيمة قانونية ملزمة، فالواقعة أصبحت قاعدة قانونية واجبة الإتباع، ويتطلب ذلك اقتناع الرأي العام أي الشعب، بالقوة الملزمة للقاعدة العرفية. فالقوة الإلزامية للعرف تتكون من الإقتناع العفوي لدى الهيئات الحاكمة والمحكومة بتنفيذ واجب قانوني.</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40</a:t>
            </a:fld>
            <a:endParaRPr lang="ar-IQ"/>
          </a:p>
        </p:txBody>
      </p:sp>
    </p:spTree>
    <p:extLst>
      <p:ext uri="{BB962C8B-B14F-4D97-AF65-F5344CB8AC3E}">
        <p14:creationId xmlns:p14="http://schemas.microsoft.com/office/powerpoint/2010/main" val="37757932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568952" cy="6408712"/>
          </a:xfrm>
        </p:spPr>
        <p:style>
          <a:lnRef idx="2">
            <a:schemeClr val="dk1">
              <a:shade val="50000"/>
            </a:schemeClr>
          </a:lnRef>
          <a:fillRef idx="1">
            <a:schemeClr val="dk1"/>
          </a:fillRef>
          <a:effectRef idx="0">
            <a:schemeClr val="dk1"/>
          </a:effectRef>
          <a:fontRef idx="minor">
            <a:schemeClr val="lt1"/>
          </a:fontRef>
        </p:style>
        <p:txBody>
          <a:bodyPr/>
          <a:lstStyle/>
          <a:p>
            <a:pPr marL="0" indent="0">
              <a:buNone/>
            </a:pPr>
            <a:r>
              <a:rPr lang="ar-BH" dirty="0" smtClean="0">
                <a:solidFill>
                  <a:srgbClr val="FFFF00"/>
                </a:solidFill>
                <a:cs typeface="Ali-A-Traditional" pitchFamily="2" charset="-78"/>
              </a:rPr>
              <a:t>أنواع العرف الدستوري</a:t>
            </a:r>
          </a:p>
          <a:p>
            <a:pPr marL="914400" lvl="1" indent="-514350">
              <a:buFont typeface="+mj-lt"/>
              <a:buAutoNum type="arabicPeriod"/>
            </a:pPr>
            <a:r>
              <a:rPr lang="ar-BH" b="1" u="sng" dirty="0" smtClean="0">
                <a:solidFill>
                  <a:srgbClr val="FFFF00"/>
                </a:solidFill>
                <a:cs typeface="Ali-A-Traditional" pitchFamily="2" charset="-78"/>
              </a:rPr>
              <a:t>العرف المفسر</a:t>
            </a:r>
          </a:p>
          <a:p>
            <a:pPr marL="1257300" lvl="3" indent="0" algn="just">
              <a:buNone/>
            </a:pPr>
            <a:r>
              <a:rPr lang="ar-BH" sz="2500" dirty="0" smtClean="0">
                <a:solidFill>
                  <a:srgbClr val="FFFF00"/>
                </a:solidFill>
                <a:cs typeface="Ali-A-Traditional" pitchFamily="2" charset="-78"/>
              </a:rPr>
              <a:t>إن العرف الدستوري المفسر يهدف أساساً إلى توضيح ما يكتنف نصوص الدستور من غموض أو إبهام، وهو لا ينشيء قاعدة قانونية جديدة، وإنما يعمد إلى تفسير وإيضاح ما تضمنه الدستور من أحكام اعتبرت غير واضحة. لذلك، كان العرف الدستوري المفسر في رأي الفقه، جزءاً من الدستور المدون، فيقوم بتفسير الغامض منه، ويتمتع تبعاً لذلك بالقيمة القانونية التي تكون للدستور المدون.</a:t>
            </a:r>
          </a:p>
          <a:p>
            <a:pPr marL="914400" lvl="1" indent="-514350" algn="just">
              <a:buFont typeface="+mj-lt"/>
              <a:buAutoNum type="arabicPeriod"/>
            </a:pPr>
            <a:r>
              <a:rPr lang="ar-BH" b="1" u="sng" dirty="0" smtClean="0">
                <a:solidFill>
                  <a:srgbClr val="FFFF00"/>
                </a:solidFill>
                <a:cs typeface="Ali-A-Traditional" pitchFamily="2" charset="-78"/>
              </a:rPr>
              <a:t>العرف المكمل</a:t>
            </a:r>
          </a:p>
          <a:p>
            <a:pPr marL="1257300" lvl="3" indent="0" algn="just">
              <a:buNone/>
            </a:pPr>
            <a:r>
              <a:rPr lang="ar-BH" sz="2500" dirty="0" smtClean="0">
                <a:solidFill>
                  <a:srgbClr val="FFFF00"/>
                </a:solidFill>
                <a:cs typeface="Ali-A-Traditional" pitchFamily="2" charset="-78"/>
              </a:rPr>
              <a:t>تبرز اهمية العرف المكمل في الدستور المدون وذلك عند ظهور نقص في الأحكام الواردة فيه، فيتدخل العرف ليسد هذا النقص أو الفراغ الذي تركه المشرع الدستوري عن غير قصد.</a:t>
            </a:r>
          </a:p>
          <a:p>
            <a:pPr marL="1257300" lvl="3" indent="0" algn="just">
              <a:buNone/>
            </a:pPr>
            <a:r>
              <a:rPr lang="ar-BH" sz="2500" dirty="0" smtClean="0">
                <a:solidFill>
                  <a:srgbClr val="FFFF00"/>
                </a:solidFill>
                <a:cs typeface="Ali-A-Traditional" pitchFamily="2" charset="-78"/>
              </a:rPr>
              <a:t>واستناداً إلى ذلك، فان العرف المكمل ينشيء قاعدة قانونية جديدة أو أنه ينشيء حكماً جديداً في موضوع لم تعالجه النصوص الدستورية المكتوبة، أي أنه بخلاف العرف المفسر الذي يقتصر دوره على إيضاح ما كان غامضاً من نصوص الدستور.</a:t>
            </a: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41</a:t>
            </a:fld>
            <a:endParaRPr lang="ar-IQ"/>
          </a:p>
        </p:txBody>
      </p:sp>
    </p:spTree>
    <p:extLst>
      <p:ext uri="{BB962C8B-B14F-4D97-AF65-F5344CB8AC3E}">
        <p14:creationId xmlns:p14="http://schemas.microsoft.com/office/powerpoint/2010/main" val="33196853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408712"/>
          </a:xfrm>
        </p:spPr>
        <p:style>
          <a:lnRef idx="2">
            <a:schemeClr val="dk1">
              <a:shade val="50000"/>
            </a:schemeClr>
          </a:lnRef>
          <a:fillRef idx="1">
            <a:schemeClr val="dk1"/>
          </a:fillRef>
          <a:effectRef idx="0">
            <a:schemeClr val="dk1"/>
          </a:effectRef>
          <a:fontRef idx="minor">
            <a:schemeClr val="lt1"/>
          </a:fontRef>
        </p:style>
        <p:txBody>
          <a:bodyPr/>
          <a:lstStyle/>
          <a:p>
            <a:pPr marL="514350" indent="-514350">
              <a:buFont typeface="+mj-lt"/>
              <a:buAutoNum type="arabicPeriod" startAt="3"/>
            </a:pPr>
            <a:r>
              <a:rPr lang="ar-BH" b="1" u="sng" dirty="0" smtClean="0">
                <a:solidFill>
                  <a:srgbClr val="FFFF00"/>
                </a:solidFill>
                <a:cs typeface="Ali-A-Traditional" pitchFamily="2" charset="-78"/>
              </a:rPr>
              <a:t>العرف المعدل</a:t>
            </a:r>
          </a:p>
          <a:p>
            <a:pPr marL="400050" lvl="1" indent="0" algn="just">
              <a:buNone/>
            </a:pPr>
            <a:r>
              <a:rPr lang="ar-BH" dirty="0" smtClean="0">
                <a:solidFill>
                  <a:srgbClr val="FFFF00"/>
                </a:solidFill>
                <a:cs typeface="Ali-A-Traditional" pitchFamily="2" charset="-78"/>
              </a:rPr>
              <a:t>إذا كان العرف المفسر جاء ليوضح نصاً غامضاً أو مبهماً، وإذا كان دور العرف المكمل أن يسد النقص في النصوص الدستورية، فإن العرف المعدل يهدف إلى تعديل هذه النصوص سواءاً بإضافة أحكام عليها، أو بحذف أحكام منها.</a:t>
            </a:r>
          </a:p>
          <a:p>
            <a:pPr marL="1257300" lvl="2" indent="-457200" algn="just">
              <a:buFont typeface="+mj-cs"/>
              <a:buAutoNum type="arabic2Minus"/>
            </a:pPr>
            <a:r>
              <a:rPr lang="ar-BH" sz="2800" b="1" u="sng" dirty="0" smtClean="0">
                <a:solidFill>
                  <a:srgbClr val="FFFF00"/>
                </a:solidFill>
                <a:cs typeface="Ali-A-Traditional" pitchFamily="2" charset="-78"/>
              </a:rPr>
              <a:t>العرف المعدل بالإضافة</a:t>
            </a:r>
            <a:r>
              <a:rPr lang="ar-BH" sz="2800" dirty="0" smtClean="0">
                <a:solidFill>
                  <a:srgbClr val="FFFF00"/>
                </a:solidFill>
                <a:cs typeface="Ali-A-Traditional" pitchFamily="2" charset="-78"/>
              </a:rPr>
              <a:t>: يقوم العرف بالإضافة بمنح النصوص الدستوري إضافة قاعدة جديدة لم تكن مقررة سابقاً، مثل العرف المكمل، إلا أنه يختلف عنه بعدم إمكانية تقرير هذه القاعدة الجديدة عن طريق تفسير النصوص الدستورية.</a:t>
            </a:r>
          </a:p>
          <a:p>
            <a:pPr marL="1257300" lvl="2" indent="-457200" algn="just">
              <a:buFont typeface="+mj-cs"/>
              <a:buAutoNum type="arabic2Minus"/>
            </a:pPr>
            <a:r>
              <a:rPr lang="ar-BH" sz="2800" b="1" u="sng" dirty="0" smtClean="0">
                <a:solidFill>
                  <a:srgbClr val="FFFF00"/>
                </a:solidFill>
                <a:cs typeface="Ali-A-Traditional" pitchFamily="2" charset="-78"/>
              </a:rPr>
              <a:t>العرف المعدل بالحذف</a:t>
            </a:r>
            <a:r>
              <a:rPr lang="ar-BH" sz="2800" dirty="0" smtClean="0">
                <a:solidFill>
                  <a:srgbClr val="FFFF00"/>
                </a:solidFill>
                <a:cs typeface="Ali-A-Traditional" pitchFamily="2" charset="-78"/>
              </a:rPr>
              <a:t>: هو إسقاط حق من الحقوق التي قررها الدستور، أو أن العرف يجري على عدم تطبيق نص من نصوص الدستور.</a:t>
            </a:r>
          </a:p>
          <a:p>
            <a:pPr marL="1257300" lvl="2" indent="-457200" algn="just">
              <a:buFont typeface="+mj-cs"/>
              <a:buAutoNum type="arabic2Minus"/>
            </a:pPr>
            <a:endParaRPr lang="ar-BH" sz="2800" dirty="0">
              <a:solidFill>
                <a:srgbClr val="FFFF00"/>
              </a:solidFill>
              <a:cs typeface="Ali-A-Traditional" pitchFamily="2" charset="-78"/>
            </a:endParaRPr>
          </a:p>
          <a:p>
            <a:pPr marL="800100" lvl="2" indent="0" algn="just">
              <a:buNone/>
            </a:pPr>
            <a:r>
              <a:rPr lang="ar-BH" sz="2800" b="1" u="sng" dirty="0" smtClean="0">
                <a:solidFill>
                  <a:srgbClr val="FFFF00"/>
                </a:solidFill>
                <a:cs typeface="Ali-A-Traditional" pitchFamily="2" charset="-78"/>
              </a:rPr>
              <a:t>إن العرف الدستوري لا يستطيع أن يلغي نصاً دستورياً مكتوباً. فهذا النص لا يفقد على الإطلاق قيمته القانونية مهما طالت فترة عدم تطبيقه.</a:t>
            </a:r>
            <a:endParaRPr lang="ar-IQ" sz="2800" b="1" u="sng"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42</a:t>
            </a:fld>
            <a:endParaRPr lang="ar-IQ"/>
          </a:p>
        </p:txBody>
      </p:sp>
    </p:spTree>
    <p:extLst>
      <p:ext uri="{BB962C8B-B14F-4D97-AF65-F5344CB8AC3E}">
        <p14:creationId xmlns:p14="http://schemas.microsoft.com/office/powerpoint/2010/main" val="13798234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336704"/>
          </a:xfrm>
        </p:spPr>
        <p:style>
          <a:lnRef idx="2">
            <a:schemeClr val="dk1">
              <a:shade val="50000"/>
            </a:schemeClr>
          </a:lnRef>
          <a:fillRef idx="1">
            <a:schemeClr val="dk1"/>
          </a:fillRef>
          <a:effectRef idx="0">
            <a:schemeClr val="dk1"/>
          </a:effectRef>
          <a:fontRef idx="minor">
            <a:schemeClr val="lt1"/>
          </a:fontRef>
        </p:style>
        <p:txBody>
          <a:bodyPr/>
          <a:lstStyle/>
          <a:p>
            <a:pPr marL="0" indent="0">
              <a:buNone/>
            </a:pPr>
            <a:r>
              <a:rPr lang="ar-BH" dirty="0" smtClean="0">
                <a:solidFill>
                  <a:srgbClr val="FFFF00"/>
                </a:solidFill>
                <a:cs typeface="Ali-A-Traditional" pitchFamily="2" charset="-78"/>
              </a:rPr>
              <a:t>ثانياً: </a:t>
            </a:r>
            <a:r>
              <a:rPr lang="ar-BH" b="1" u="sng" dirty="0" smtClean="0">
                <a:solidFill>
                  <a:srgbClr val="FFFF00"/>
                </a:solidFill>
                <a:cs typeface="Ali-A-Traditional" pitchFamily="2" charset="-78"/>
              </a:rPr>
              <a:t>الدساتير المرنة والدساتير الجامدة</a:t>
            </a:r>
          </a:p>
          <a:p>
            <a:pPr marL="914400" lvl="1" indent="-514350">
              <a:buFont typeface="+mj-lt"/>
              <a:buAutoNum type="arabicPeriod"/>
            </a:pPr>
            <a:r>
              <a:rPr lang="ar-BH" b="1" u="sng" dirty="0" smtClean="0">
                <a:solidFill>
                  <a:srgbClr val="FFFF00"/>
                </a:solidFill>
                <a:cs typeface="Ali-A-Traditional" pitchFamily="2" charset="-78"/>
              </a:rPr>
              <a:t>الدساتير المرنة</a:t>
            </a:r>
          </a:p>
          <a:p>
            <a:pPr marL="800100" lvl="2" indent="0" algn="just">
              <a:buNone/>
            </a:pPr>
            <a:r>
              <a:rPr lang="ar-BH" sz="2700" dirty="0" smtClean="0">
                <a:solidFill>
                  <a:srgbClr val="FFFF00"/>
                </a:solidFill>
                <a:cs typeface="Ali-A-Traditional" pitchFamily="2" charset="-78"/>
              </a:rPr>
              <a:t>هو الدستور الذي يمكن تعديله دون أن يستوجب ذلك القيام بإجراءات خاصة، بمعنى أنه بالإمكان تعديله بذات الطريقة التي تعدل بها القوانين العادية. </a:t>
            </a:r>
            <a:endParaRPr lang="ar-BH" sz="2700" dirty="0">
              <a:solidFill>
                <a:srgbClr val="FFFF00"/>
              </a:solidFill>
              <a:cs typeface="Ali-A-Traditional" pitchFamily="2" charset="-78"/>
            </a:endParaRPr>
          </a:p>
          <a:p>
            <a:pPr marL="800100" lvl="2" indent="0" algn="just">
              <a:buNone/>
            </a:pPr>
            <a:r>
              <a:rPr lang="ar-BH" sz="2700" dirty="0" smtClean="0">
                <a:solidFill>
                  <a:srgbClr val="FFFF00"/>
                </a:solidFill>
                <a:cs typeface="Ali-A-Traditional" pitchFamily="2" charset="-78"/>
              </a:rPr>
              <a:t>وقد اعتبر البعض أن لمرونة الدساتير ميزة هامة، وهي سهولة تعديلها لتساير الأحداث والتطورات العالمية وايضاً لتعايش الظروف التي تمر بها الشعوب.</a:t>
            </a:r>
          </a:p>
          <a:p>
            <a:pPr marL="914400" lvl="1" indent="-514350" algn="just">
              <a:buFont typeface="+mj-lt"/>
              <a:buAutoNum type="arabicPeriod"/>
            </a:pPr>
            <a:r>
              <a:rPr lang="ar-BH" sz="3100" b="1" u="sng" dirty="0" smtClean="0">
                <a:solidFill>
                  <a:srgbClr val="FFFF00"/>
                </a:solidFill>
                <a:cs typeface="Ali-A-Traditional" pitchFamily="2" charset="-78"/>
              </a:rPr>
              <a:t>الدساتير الجامدة</a:t>
            </a:r>
          </a:p>
          <a:p>
            <a:pPr marL="1257300" lvl="3" indent="0" algn="just">
              <a:buNone/>
            </a:pPr>
            <a:r>
              <a:rPr lang="ar-BH" sz="2800" dirty="0" smtClean="0">
                <a:solidFill>
                  <a:srgbClr val="FFFF00"/>
                </a:solidFill>
                <a:cs typeface="Ali-A-Traditional" pitchFamily="2" charset="-78"/>
              </a:rPr>
              <a:t>هو الدستور الذي لا يمكن تعديله إلا بعد القيام بإجراءات خاصة نص عليها الدستور، بمعنى أنه ليس بالإمكان تعديله بذات الطريقة التي تعدل بها القوانين العادية. وهذا في سبيل استقرار النظام السياسي، فكلما ازدادت هذه الإجراءات صعوبة، كلما كان النظام السياسي ثابتاً ومستقراً.</a:t>
            </a:r>
            <a:endParaRPr lang="ar-IQ" sz="2300"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43</a:t>
            </a:fld>
            <a:endParaRPr lang="ar-IQ"/>
          </a:p>
        </p:txBody>
      </p:sp>
    </p:spTree>
    <p:extLst>
      <p:ext uri="{BB962C8B-B14F-4D97-AF65-F5344CB8AC3E}">
        <p14:creationId xmlns:p14="http://schemas.microsoft.com/office/powerpoint/2010/main" val="40608288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style>
          <a:lnRef idx="2">
            <a:schemeClr val="dk1">
              <a:shade val="50000"/>
            </a:schemeClr>
          </a:lnRef>
          <a:fillRef idx="1">
            <a:schemeClr val="dk1"/>
          </a:fillRef>
          <a:effectRef idx="0">
            <a:schemeClr val="dk1"/>
          </a:effectRef>
          <a:fontRef idx="minor">
            <a:schemeClr val="lt1"/>
          </a:fontRef>
        </p:style>
        <p:txBody>
          <a:bodyPr/>
          <a:lstStyle/>
          <a:p>
            <a:pPr marL="0" indent="0" algn="ctr">
              <a:buNone/>
            </a:pPr>
            <a:endParaRPr lang="ar-BH" dirty="0" smtClean="0">
              <a:solidFill>
                <a:srgbClr val="FFFF00"/>
              </a:solidFill>
              <a:cs typeface="Ali-A-Traditional" pitchFamily="2" charset="-78"/>
            </a:endParaRPr>
          </a:p>
          <a:p>
            <a:pPr marL="0" indent="0" algn="ctr">
              <a:buNone/>
            </a:pPr>
            <a:endParaRPr lang="ar-BH" dirty="0">
              <a:solidFill>
                <a:srgbClr val="FFFF00"/>
              </a:solidFill>
              <a:cs typeface="Ali-A-Traditional" pitchFamily="2" charset="-78"/>
            </a:endParaRPr>
          </a:p>
          <a:p>
            <a:pPr marL="0" indent="0" algn="ctr">
              <a:buNone/>
            </a:pPr>
            <a:r>
              <a:rPr lang="ar-BH" dirty="0" smtClean="0">
                <a:solidFill>
                  <a:srgbClr val="FFFF00"/>
                </a:solidFill>
                <a:cs typeface="Ali-A-Traditional" pitchFamily="2" charset="-78"/>
              </a:rPr>
              <a:t>وقد قيل بشأن الدساتير الجامدة وتفضيلها على الدساتير المرنة، إن صفة الجمود من شأنها أن تعمل على إضفاء ميزة الثبات والإستقرار للدساتير، إذ أدت صفة المرونة في الدساتير إلى وضع الأخيرة تحت رحمة الأغلبيات الحزبية داخل البرلمان أو تأثير الأهواء السياسية والمنازعات الحزبية. الأمر الذي أفقدها صفة الإستقرار والقدسية، لذلك كان من الأفضل أن يتبع بشأن تعديل الدستور إجراءات خاصة تكون أشد من الإجراءات التي تبع في تعديل القوانين العادية.</a:t>
            </a:r>
            <a:endParaRPr lang="ar-IQ" dirty="0">
              <a:solidFill>
                <a:srgbClr val="FFFF00"/>
              </a:solidFill>
              <a:cs typeface="Ali-A-Traditional" pitchFamily="2" charset="-78"/>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44</a:t>
            </a:fld>
            <a:endParaRPr lang="ar-IQ"/>
          </a:p>
        </p:txBody>
      </p:sp>
    </p:spTree>
    <p:extLst>
      <p:ext uri="{BB962C8B-B14F-4D97-AF65-F5344CB8AC3E}">
        <p14:creationId xmlns:p14="http://schemas.microsoft.com/office/powerpoint/2010/main" val="4240767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style>
          <a:lnRef idx="2">
            <a:schemeClr val="dk1">
              <a:shade val="50000"/>
            </a:schemeClr>
          </a:lnRef>
          <a:fillRef idx="1">
            <a:schemeClr val="dk1"/>
          </a:fillRef>
          <a:effectRef idx="0">
            <a:schemeClr val="dk1"/>
          </a:effectRef>
          <a:fontRef idx="minor">
            <a:schemeClr val="lt1"/>
          </a:fontRef>
        </p:style>
        <p:txBody>
          <a:bodyPr>
            <a:normAutofit/>
          </a:bodyPr>
          <a:lstStyle/>
          <a:p>
            <a:pPr marL="400050" lvl="1" indent="0">
              <a:buNone/>
            </a:pPr>
            <a:r>
              <a:rPr lang="ar-IQ" sz="2300" b="1" u="sng" dirty="0" smtClean="0">
                <a:solidFill>
                  <a:srgbClr val="FFFF00"/>
                </a:solidFill>
              </a:rPr>
              <a:t>ثانياً: الأرض</a:t>
            </a:r>
          </a:p>
          <a:p>
            <a:pPr marL="1314450" lvl="2" indent="-514350">
              <a:buFont typeface="+mj-lt"/>
              <a:buAutoNum type="arabicPeriod"/>
            </a:pPr>
            <a:r>
              <a:rPr lang="ar-IQ" sz="2300" dirty="0" smtClean="0">
                <a:solidFill>
                  <a:srgbClr val="FFFF00"/>
                </a:solidFill>
              </a:rPr>
              <a:t>نظرية الإقليم كمادة</a:t>
            </a:r>
          </a:p>
          <a:p>
            <a:pPr lvl="4" indent="-342900"/>
            <a:r>
              <a:rPr lang="ar-IQ" sz="2300" dirty="0" smtClean="0">
                <a:solidFill>
                  <a:srgbClr val="FFFF00"/>
                </a:solidFill>
              </a:rPr>
              <a:t>أحد عناصر الشخصية للدولة بدون الإقليم لا تستطيع التعبير عن إرادتها.</a:t>
            </a:r>
          </a:p>
          <a:p>
            <a:pPr lvl="4" indent="-342900"/>
            <a:r>
              <a:rPr lang="ar-IQ" sz="2300" dirty="0" smtClean="0">
                <a:solidFill>
                  <a:srgbClr val="FFFF00"/>
                </a:solidFill>
              </a:rPr>
              <a:t>السيادة في إطارها الجيوغرافي تكمن في الإقليم.</a:t>
            </a:r>
          </a:p>
          <a:p>
            <a:pPr lvl="4" indent="-342900"/>
            <a:r>
              <a:rPr lang="ar-IQ" sz="2300" dirty="0" smtClean="0">
                <a:solidFill>
                  <a:srgbClr val="FFFF00"/>
                </a:solidFill>
              </a:rPr>
              <a:t>الشخصية المعنوية للدولة تكمن في إقليمها الجيوغرافي.</a:t>
            </a:r>
          </a:p>
          <a:p>
            <a:pPr marL="1714500" lvl="4" indent="0">
              <a:buNone/>
            </a:pPr>
            <a:endParaRPr lang="ar-IQ" sz="2300" dirty="0" smtClean="0">
              <a:solidFill>
                <a:srgbClr val="FFFF00"/>
              </a:solidFill>
            </a:endParaRPr>
          </a:p>
          <a:p>
            <a:pPr marL="1257300" lvl="2" indent="-457200">
              <a:buFont typeface="+mj-lt"/>
              <a:buAutoNum type="arabicPeriod"/>
            </a:pPr>
            <a:r>
              <a:rPr lang="ar-IQ" sz="2300" dirty="0" smtClean="0">
                <a:solidFill>
                  <a:srgbClr val="FFFF00"/>
                </a:solidFill>
              </a:rPr>
              <a:t>نظرية الإقليم كموضوع</a:t>
            </a:r>
          </a:p>
          <a:p>
            <a:pPr lvl="4" indent="-342900"/>
            <a:r>
              <a:rPr lang="ar-IQ" sz="2300" dirty="0" smtClean="0">
                <a:solidFill>
                  <a:srgbClr val="FFFF00"/>
                </a:solidFill>
              </a:rPr>
              <a:t>ملكية الإقليم للدولة.</a:t>
            </a:r>
          </a:p>
          <a:p>
            <a:pPr lvl="4" indent="-342900"/>
            <a:r>
              <a:rPr lang="ar-IQ" sz="2300" dirty="0" smtClean="0">
                <a:solidFill>
                  <a:srgbClr val="FFFF00"/>
                </a:solidFill>
              </a:rPr>
              <a:t>حق التصرف.</a:t>
            </a:r>
          </a:p>
          <a:p>
            <a:pPr marL="1714500" lvl="4" indent="0">
              <a:buNone/>
            </a:pPr>
            <a:endParaRPr lang="ar-IQ" sz="2300" dirty="0" smtClean="0">
              <a:solidFill>
                <a:srgbClr val="FFFF00"/>
              </a:solidFill>
            </a:endParaRPr>
          </a:p>
          <a:p>
            <a:pPr marL="1257300" lvl="2" indent="-457200">
              <a:buFont typeface="+mj-lt"/>
              <a:buAutoNum type="arabicPeriod"/>
            </a:pPr>
            <a:r>
              <a:rPr lang="ar-IQ" sz="2300" dirty="0" smtClean="0">
                <a:solidFill>
                  <a:srgbClr val="FFFF00"/>
                </a:solidFill>
              </a:rPr>
              <a:t>نظرية الإقليم كحد</a:t>
            </a:r>
          </a:p>
          <a:p>
            <a:pPr lvl="4" indent="-342900"/>
            <a:r>
              <a:rPr lang="ar-IQ" sz="2300" dirty="0" smtClean="0">
                <a:solidFill>
                  <a:srgbClr val="FFFF00"/>
                </a:solidFill>
              </a:rPr>
              <a:t>المكان الذي تمارس الدولة في داخله سلطانها.</a:t>
            </a:r>
          </a:p>
          <a:p>
            <a:pPr lvl="4" indent="-342900"/>
            <a:r>
              <a:rPr lang="ar-IQ" sz="2300" dirty="0" smtClean="0">
                <a:solidFill>
                  <a:srgbClr val="FFFF00"/>
                </a:solidFill>
              </a:rPr>
              <a:t>المجال المادي لعمل الحكام.</a:t>
            </a:r>
            <a:endParaRPr lang="ar-IQ" sz="2300" dirty="0">
              <a:solidFill>
                <a:srgbClr val="FFFF00"/>
              </a:solidFill>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5</a:t>
            </a:fld>
            <a:endParaRPr lang="ar-IQ"/>
          </a:p>
        </p:txBody>
      </p:sp>
    </p:spTree>
    <p:extLst>
      <p:ext uri="{BB962C8B-B14F-4D97-AF65-F5344CB8AC3E}">
        <p14:creationId xmlns:p14="http://schemas.microsoft.com/office/powerpoint/2010/main" val="1700978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480720"/>
          </a:xfrm>
        </p:spPr>
        <p:style>
          <a:lnRef idx="2">
            <a:schemeClr val="dk1">
              <a:shade val="50000"/>
            </a:schemeClr>
          </a:lnRef>
          <a:fillRef idx="1">
            <a:schemeClr val="dk1"/>
          </a:fillRef>
          <a:effectRef idx="0">
            <a:schemeClr val="dk1"/>
          </a:effectRef>
          <a:fontRef idx="minor">
            <a:schemeClr val="lt1"/>
          </a:fontRef>
        </p:style>
        <p:txBody>
          <a:bodyPr>
            <a:normAutofit/>
          </a:bodyPr>
          <a:lstStyle/>
          <a:p>
            <a:pPr marL="0" indent="0">
              <a:buNone/>
            </a:pPr>
            <a:r>
              <a:rPr lang="ar-BH" sz="2800" b="1" u="sng" dirty="0" smtClean="0">
                <a:solidFill>
                  <a:srgbClr val="FFFF00"/>
                </a:solidFill>
              </a:rPr>
              <a:t>ثالثاً: السلطة والنظام</a:t>
            </a:r>
          </a:p>
          <a:p>
            <a:pPr marL="857250" lvl="1" indent="-457200">
              <a:buFont typeface="Courier New" pitchFamily="49" charset="0"/>
              <a:buChar char="o"/>
            </a:pPr>
            <a:r>
              <a:rPr lang="ar-BH" sz="2400" dirty="0" smtClean="0">
                <a:solidFill>
                  <a:srgbClr val="FFFF00"/>
                </a:solidFill>
              </a:rPr>
              <a:t>إرادة مجسدة للأمة.</a:t>
            </a:r>
          </a:p>
          <a:p>
            <a:pPr marL="857250" lvl="1" indent="-457200" algn="just">
              <a:buFont typeface="Courier New" pitchFamily="49" charset="0"/>
              <a:buChar char="o"/>
            </a:pPr>
            <a:r>
              <a:rPr lang="ar-BH" sz="2400" dirty="0" smtClean="0">
                <a:solidFill>
                  <a:srgbClr val="FFFF00"/>
                </a:solidFill>
              </a:rPr>
              <a:t>تأتي السلطة بعد تكوين الجماعة والقواعد التنظيمية، ومن ثم تكوين المجتمع والمؤسسات والدستور.</a:t>
            </a:r>
          </a:p>
          <a:p>
            <a:pPr marL="857250" lvl="1" indent="-457200">
              <a:buFont typeface="Courier New" pitchFamily="49" charset="0"/>
              <a:buChar char="o"/>
            </a:pPr>
            <a:r>
              <a:rPr lang="ar-BH" sz="2400" dirty="0" smtClean="0">
                <a:solidFill>
                  <a:srgbClr val="FFFF00"/>
                </a:solidFill>
              </a:rPr>
              <a:t>السلطة والقوة. الروحية والمادية.</a:t>
            </a:r>
          </a:p>
          <a:p>
            <a:pPr marL="857250" lvl="1" indent="-457200" algn="just">
              <a:buFont typeface="Courier New" pitchFamily="49" charset="0"/>
              <a:buChar char="o"/>
            </a:pPr>
            <a:r>
              <a:rPr lang="ar-BH" sz="2400" dirty="0" smtClean="0">
                <a:solidFill>
                  <a:srgbClr val="FFFF00"/>
                </a:solidFill>
              </a:rPr>
              <a:t>مميزات السلطة: مركزية، أنانية وأحادية التنظيم العمودي ( الإدارة العامة)، مدنية، زمنية، إكراه المادي، مقننة.</a:t>
            </a:r>
          </a:p>
          <a:p>
            <a:pPr marL="857250" lvl="1" indent="-457200" algn="just">
              <a:buFont typeface="Courier New" pitchFamily="49" charset="0"/>
              <a:buChar char="o"/>
            </a:pPr>
            <a:r>
              <a:rPr lang="ar-BH" sz="2400" dirty="0" smtClean="0">
                <a:solidFill>
                  <a:srgbClr val="FFFF00"/>
                </a:solidFill>
              </a:rPr>
              <a:t>خصائص السلطة: ظاهرة إجتماعية وسياسية وقانونية.</a:t>
            </a:r>
          </a:p>
          <a:p>
            <a:pPr marL="857250" lvl="1" indent="-457200">
              <a:buFont typeface="Courier New" pitchFamily="49" charset="0"/>
              <a:buChar char="o"/>
            </a:pPr>
            <a:r>
              <a:rPr lang="ar-BH" sz="2400" dirty="0" smtClean="0">
                <a:solidFill>
                  <a:srgbClr val="FFFF00"/>
                </a:solidFill>
              </a:rPr>
              <a:t>أساس شرعية سلطة الدولة:</a:t>
            </a:r>
          </a:p>
          <a:p>
            <a:pPr marL="1257300" lvl="2" indent="-457200">
              <a:buFont typeface="+mj-lt"/>
              <a:buAutoNum type="arabicPeriod"/>
            </a:pPr>
            <a:r>
              <a:rPr lang="ar-BH" sz="2000" dirty="0" smtClean="0">
                <a:solidFill>
                  <a:srgbClr val="FFFF00"/>
                </a:solidFill>
              </a:rPr>
              <a:t>نظرية الأساس المقدس للسلطة: </a:t>
            </a:r>
            <a:r>
              <a:rPr lang="ar-BH" sz="2000" u="sng" dirty="0" smtClean="0">
                <a:solidFill>
                  <a:srgbClr val="FFFF00"/>
                </a:solidFill>
              </a:rPr>
              <a:t>الطبيعة الإلهية للحكام</a:t>
            </a:r>
            <a:r>
              <a:rPr lang="ar-BH" sz="2000" dirty="0" smtClean="0">
                <a:solidFill>
                  <a:srgbClr val="FFFF00"/>
                </a:solidFill>
              </a:rPr>
              <a:t>، </a:t>
            </a:r>
            <a:r>
              <a:rPr lang="ar-BH" sz="2000" u="sng" dirty="0" smtClean="0">
                <a:solidFill>
                  <a:srgbClr val="FFFF00"/>
                </a:solidFill>
              </a:rPr>
              <a:t>الحق الإلهي المباشر أو التفويض الإلهي</a:t>
            </a:r>
            <a:r>
              <a:rPr lang="ar-BH" sz="2000" dirty="0" smtClean="0">
                <a:solidFill>
                  <a:srgbClr val="FFFF00"/>
                </a:solidFill>
              </a:rPr>
              <a:t>، </a:t>
            </a:r>
            <a:r>
              <a:rPr lang="ar-BH" sz="2000" u="sng" dirty="0" smtClean="0">
                <a:solidFill>
                  <a:srgbClr val="FFFF00"/>
                </a:solidFill>
              </a:rPr>
              <a:t>الحق الإلهي غير المباشر أو العناية الإلهية ( إرشاد الشعب إلى اختيار حاكم معين لهم )</a:t>
            </a:r>
            <a:r>
              <a:rPr lang="ar-BH" sz="2000" dirty="0" smtClean="0">
                <a:solidFill>
                  <a:srgbClr val="FFFF00"/>
                </a:solidFill>
              </a:rPr>
              <a:t>.</a:t>
            </a:r>
          </a:p>
          <a:p>
            <a:pPr marL="1257300" lvl="2" indent="-457200">
              <a:buFont typeface="+mj-lt"/>
              <a:buAutoNum type="arabicPeriod"/>
            </a:pPr>
            <a:r>
              <a:rPr lang="ar-BH" sz="2000" dirty="0" smtClean="0">
                <a:solidFill>
                  <a:srgbClr val="FFFF00"/>
                </a:solidFill>
              </a:rPr>
              <a:t>نظريات المصدر الشعبي للسلطة: سيادة الأمة وحدة مستقلة عن الأفراد( إنتخاب واجب )، السيادة الشعبية الدولة صاحب السيادة والدولة حق لكل أفراد البالغين ( الإنتخابات حق ).</a:t>
            </a:r>
            <a:endParaRPr lang="ar-IQ" sz="2000" dirty="0">
              <a:solidFill>
                <a:srgbClr val="FFFF00"/>
              </a:solidFill>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6</a:t>
            </a:fld>
            <a:endParaRPr lang="ar-IQ"/>
          </a:p>
        </p:txBody>
      </p:sp>
    </p:spTree>
    <p:extLst>
      <p:ext uri="{BB962C8B-B14F-4D97-AF65-F5344CB8AC3E}">
        <p14:creationId xmlns:p14="http://schemas.microsoft.com/office/powerpoint/2010/main" val="1541512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style>
          <a:lnRef idx="2">
            <a:schemeClr val="dk1">
              <a:shade val="50000"/>
            </a:schemeClr>
          </a:lnRef>
          <a:fillRef idx="1">
            <a:schemeClr val="dk1"/>
          </a:fillRef>
          <a:effectRef idx="0">
            <a:schemeClr val="dk1"/>
          </a:effectRef>
          <a:fontRef idx="minor">
            <a:schemeClr val="lt1"/>
          </a:fontRef>
        </p:style>
        <p:txBody>
          <a:bodyPr/>
          <a:lstStyle/>
          <a:p>
            <a:pPr marL="0" indent="0">
              <a:buNone/>
            </a:pPr>
            <a:endParaRPr lang="ar-BH" sz="2800" b="1" u="sng" dirty="0" smtClean="0">
              <a:solidFill>
                <a:srgbClr val="FFFF00"/>
              </a:solidFill>
            </a:endParaRPr>
          </a:p>
          <a:p>
            <a:pPr marL="0" indent="0">
              <a:buNone/>
            </a:pPr>
            <a:r>
              <a:rPr lang="ar-BH" sz="2800" b="1" u="sng" dirty="0" smtClean="0">
                <a:solidFill>
                  <a:srgbClr val="FFFF00"/>
                </a:solidFill>
              </a:rPr>
              <a:t>رابعاً</a:t>
            </a:r>
            <a:r>
              <a:rPr lang="ar-BH" sz="2800" b="1" u="sng" dirty="0">
                <a:solidFill>
                  <a:srgbClr val="FFFF00"/>
                </a:solidFill>
              </a:rPr>
              <a:t>: الإعتراف</a:t>
            </a:r>
          </a:p>
          <a:p>
            <a:pPr marL="857250" lvl="1" indent="-457200">
              <a:buFont typeface="Courier New" pitchFamily="49" charset="0"/>
              <a:buChar char="o"/>
            </a:pPr>
            <a:r>
              <a:rPr lang="ar-BH" sz="2400" dirty="0">
                <a:solidFill>
                  <a:srgbClr val="FFFF00"/>
                </a:solidFill>
              </a:rPr>
              <a:t>فصل الدولة عن الحكام.</a:t>
            </a:r>
          </a:p>
          <a:p>
            <a:pPr marL="857250" lvl="1" indent="-457200">
              <a:buFont typeface="Courier New" pitchFamily="49" charset="0"/>
              <a:buChar char="o"/>
            </a:pPr>
            <a:r>
              <a:rPr lang="ar-BH" sz="2400" dirty="0">
                <a:solidFill>
                  <a:srgbClr val="FFFF00"/>
                </a:solidFill>
              </a:rPr>
              <a:t>الشخصية المعنوية القانونية الدولية.</a:t>
            </a:r>
          </a:p>
          <a:p>
            <a:pPr marL="857250" lvl="1" indent="-457200">
              <a:buFont typeface="Courier New" pitchFamily="49" charset="0"/>
              <a:buChar char="o"/>
            </a:pPr>
            <a:r>
              <a:rPr lang="ar-BH" sz="2400" dirty="0">
                <a:solidFill>
                  <a:srgbClr val="FFFF00"/>
                </a:solidFill>
              </a:rPr>
              <a:t>السيادة: الإختصاص في الداخل والإستقلال في الخارج.</a:t>
            </a:r>
          </a:p>
          <a:p>
            <a:pPr marL="857250" lvl="1" indent="-457200">
              <a:buFont typeface="Courier New" pitchFamily="49" charset="0"/>
              <a:buChar char="o"/>
            </a:pPr>
            <a:r>
              <a:rPr lang="ar-BH" sz="2400" dirty="0">
                <a:solidFill>
                  <a:srgbClr val="FFFF00"/>
                </a:solidFill>
              </a:rPr>
              <a:t>المعنى القانوني لإرادة الأمة.</a:t>
            </a:r>
          </a:p>
          <a:p>
            <a:pPr marL="857250" lvl="1" indent="-457200">
              <a:buFont typeface="Courier New" pitchFamily="49" charset="0"/>
              <a:buChar char="o"/>
            </a:pPr>
            <a:r>
              <a:rPr lang="ar-BH" sz="2400" dirty="0">
                <a:solidFill>
                  <a:srgbClr val="FFFF00"/>
                </a:solidFill>
              </a:rPr>
              <a:t>نظرية المنشأ ( حق تقرير المصير للأمة ) نظرية الكاشف ( الإعتراف الدولي ركن تكوين الدولة وأساس العضوية في المجتمع الدولي ).</a:t>
            </a:r>
          </a:p>
          <a:p>
            <a:pPr marL="0" indent="0">
              <a:buNone/>
            </a:pPr>
            <a:endParaRPr lang="ar-IQ" dirty="0"/>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7</a:t>
            </a:fld>
            <a:endParaRPr lang="ar-IQ"/>
          </a:p>
        </p:txBody>
      </p:sp>
    </p:spTree>
    <p:extLst>
      <p:ext uri="{BB962C8B-B14F-4D97-AF65-F5344CB8AC3E}">
        <p14:creationId xmlns:p14="http://schemas.microsoft.com/office/powerpoint/2010/main" val="779453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568952" cy="6264696"/>
          </a:xfrm>
        </p:spPr>
        <p:style>
          <a:lnRef idx="2">
            <a:schemeClr val="dk1">
              <a:shade val="50000"/>
            </a:schemeClr>
          </a:lnRef>
          <a:fillRef idx="1">
            <a:schemeClr val="dk1"/>
          </a:fillRef>
          <a:effectRef idx="0">
            <a:schemeClr val="dk1"/>
          </a:effectRef>
          <a:fontRef idx="minor">
            <a:schemeClr val="lt1"/>
          </a:fontRef>
        </p:style>
        <p:txBody>
          <a:bodyPr/>
          <a:lstStyle/>
          <a:p>
            <a:pPr marL="0" indent="0" algn="ctr">
              <a:buNone/>
            </a:pPr>
            <a:r>
              <a:rPr lang="ar-BH" dirty="0" smtClean="0">
                <a:solidFill>
                  <a:srgbClr val="FFFF00"/>
                </a:solidFill>
              </a:rPr>
              <a:t>	</a:t>
            </a:r>
            <a:r>
              <a:rPr lang="ar-BH" b="1" u="sng" dirty="0" smtClean="0">
                <a:solidFill>
                  <a:srgbClr val="FFFF00"/>
                </a:solidFill>
              </a:rPr>
              <a:t>شرعية سلطة الدولة</a:t>
            </a:r>
          </a:p>
          <a:p>
            <a:pPr marL="0" indent="0">
              <a:buNone/>
            </a:pPr>
            <a:endParaRPr lang="ar-BH" b="1" u="sng" dirty="0" smtClean="0">
              <a:solidFill>
                <a:srgbClr val="FFFF00"/>
              </a:solidFill>
            </a:endParaRPr>
          </a:p>
          <a:p>
            <a:pPr marL="0" indent="0" algn="just">
              <a:buNone/>
            </a:pPr>
            <a:r>
              <a:rPr lang="ar-BH" b="1" u="sng" dirty="0" smtClean="0">
                <a:solidFill>
                  <a:srgbClr val="FFFF00"/>
                </a:solidFill>
              </a:rPr>
              <a:t>التعريف</a:t>
            </a:r>
            <a:r>
              <a:rPr lang="ar-BH" dirty="0" smtClean="0">
                <a:solidFill>
                  <a:srgbClr val="FFFF00"/>
                </a:solidFill>
              </a:rPr>
              <a:t>: هي الإتفاق مع القواعد القانونية، أياً كان مصدرها 			دستورياً أو تشريعياً، وتسود احكامها على كل من 			الدولة 	والأفراد، حكاماً ومحكومين.</a:t>
            </a:r>
          </a:p>
          <a:p>
            <a:pPr marL="0" indent="0" algn="just">
              <a:buNone/>
            </a:pPr>
            <a:r>
              <a:rPr lang="ar-BH" b="1" u="sng" dirty="0" smtClean="0">
                <a:solidFill>
                  <a:srgbClr val="FFFF00"/>
                </a:solidFill>
              </a:rPr>
              <a:t>مباديء التي تتحقق بها الشرعية</a:t>
            </a:r>
            <a:r>
              <a:rPr lang="ar-BH" dirty="0" smtClean="0">
                <a:solidFill>
                  <a:srgbClr val="FFFF00"/>
                </a:solidFill>
              </a:rPr>
              <a:t>: </a:t>
            </a:r>
          </a:p>
          <a:p>
            <a:pPr marL="914400" lvl="1" indent="-514350" algn="just">
              <a:buFont typeface="+mj-lt"/>
              <a:buAutoNum type="arabicPeriod"/>
            </a:pPr>
            <a:r>
              <a:rPr lang="ar-BH" dirty="0" smtClean="0">
                <a:solidFill>
                  <a:srgbClr val="FFFF00"/>
                </a:solidFill>
              </a:rPr>
              <a:t>أن كل هيئات الدولة مقيدة في حدود القانون، حيث أنها لا تستطيع اصدار أي قرار إلا من خلال أحكام التنظيم القانوني الديمقراطي المكون، أي في حدود تشريع عام وضع سابقاً يسري على الجميع.</a:t>
            </a:r>
          </a:p>
          <a:p>
            <a:pPr marL="914400" lvl="1" indent="-514350" algn="just">
              <a:buFont typeface="+mj-lt"/>
              <a:buAutoNum type="arabicPeriod"/>
            </a:pPr>
            <a:r>
              <a:rPr lang="ar-BH" dirty="0" smtClean="0">
                <a:solidFill>
                  <a:srgbClr val="FFFF00"/>
                </a:solidFill>
              </a:rPr>
              <a:t>يجب على الهيئة مصدرة القرار أن تراعي التدرج القانوني باتخاذ القرارات، وألا تكون متعارضة مع قاعدة قانونية أعلى منها، وبخلافه تعتبر هذه القرارات باطلة.</a:t>
            </a:r>
          </a:p>
          <a:p>
            <a:pPr marL="0" indent="0" algn="just">
              <a:buNone/>
            </a:pPr>
            <a:endParaRPr lang="ar-BH" dirty="0" smtClean="0">
              <a:solidFill>
                <a:srgbClr val="FFFF00"/>
              </a:solidFill>
            </a:endParaRPr>
          </a:p>
          <a:p>
            <a:pPr marL="0" indent="0" algn="just">
              <a:buNone/>
            </a:pPr>
            <a:endParaRPr lang="ar-IQ" dirty="0">
              <a:solidFill>
                <a:srgbClr val="FFFF00"/>
              </a:solidFill>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8</a:t>
            </a:fld>
            <a:endParaRPr lang="ar-IQ"/>
          </a:p>
        </p:txBody>
      </p:sp>
    </p:spTree>
    <p:extLst>
      <p:ext uri="{BB962C8B-B14F-4D97-AF65-F5344CB8AC3E}">
        <p14:creationId xmlns:p14="http://schemas.microsoft.com/office/powerpoint/2010/main" val="2343278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29600" cy="4525963"/>
          </a:xfrm>
        </p:spPr>
        <p:style>
          <a:lnRef idx="2">
            <a:schemeClr val="dk1">
              <a:shade val="50000"/>
            </a:schemeClr>
          </a:lnRef>
          <a:fillRef idx="1">
            <a:schemeClr val="dk1"/>
          </a:fillRef>
          <a:effectRef idx="0">
            <a:schemeClr val="dk1"/>
          </a:effectRef>
          <a:fontRef idx="minor">
            <a:schemeClr val="lt1"/>
          </a:fontRef>
        </p:style>
        <p:txBody>
          <a:bodyPr/>
          <a:lstStyle/>
          <a:p>
            <a:pPr marL="0" indent="0">
              <a:buNone/>
            </a:pPr>
            <a:r>
              <a:rPr lang="ar-BH" u="sng" dirty="0" smtClean="0">
                <a:solidFill>
                  <a:srgbClr val="FFFF00"/>
                </a:solidFill>
              </a:rPr>
              <a:t>ضمانات شرعية السلطة</a:t>
            </a:r>
          </a:p>
          <a:p>
            <a:pPr marL="914400" lvl="1" indent="-514350">
              <a:buFont typeface="+mj-lt"/>
              <a:buAutoNum type="arabicPeriod"/>
            </a:pPr>
            <a:r>
              <a:rPr lang="ar-BH" u="sng" dirty="0" smtClean="0">
                <a:solidFill>
                  <a:srgbClr val="FFFF00"/>
                </a:solidFill>
              </a:rPr>
              <a:t>الرقابة السياسية</a:t>
            </a:r>
            <a:r>
              <a:rPr lang="ar-BH" dirty="0" smtClean="0">
                <a:solidFill>
                  <a:srgbClr val="FFFF00"/>
                </a:solidFill>
              </a:rPr>
              <a:t>: السلطة التشريعية على التنفيذية.</a:t>
            </a:r>
          </a:p>
          <a:p>
            <a:pPr marL="914400" lvl="1" indent="-514350" algn="just">
              <a:buFont typeface="+mj-lt"/>
              <a:buAutoNum type="arabicPeriod"/>
            </a:pPr>
            <a:r>
              <a:rPr lang="ar-BH" u="sng" dirty="0" smtClean="0">
                <a:solidFill>
                  <a:srgbClr val="FFFF00"/>
                </a:solidFill>
              </a:rPr>
              <a:t>الرقابة الإدارية</a:t>
            </a:r>
            <a:r>
              <a:rPr lang="ar-BH" dirty="0" smtClean="0">
                <a:solidFill>
                  <a:srgbClr val="FFFF00"/>
                </a:solidFill>
              </a:rPr>
              <a:t>: حق التظلم وتقديم الشكاوي من قبل المواطنين إلى الهيئة التنفيذية.</a:t>
            </a:r>
          </a:p>
          <a:p>
            <a:pPr marL="914400" lvl="1" indent="-514350" algn="just">
              <a:buFont typeface="+mj-lt"/>
              <a:buAutoNum type="arabicPeriod"/>
            </a:pPr>
            <a:r>
              <a:rPr lang="ar-BH" u="sng" dirty="0" smtClean="0">
                <a:solidFill>
                  <a:srgbClr val="FFFF00"/>
                </a:solidFill>
              </a:rPr>
              <a:t>الرقابة القضائية</a:t>
            </a:r>
            <a:r>
              <a:rPr lang="ar-BH" dirty="0" smtClean="0">
                <a:solidFill>
                  <a:srgbClr val="FFFF00"/>
                </a:solidFill>
              </a:rPr>
              <a:t>: كفالة حق التقاضي لكل المواطنيين.</a:t>
            </a:r>
          </a:p>
          <a:p>
            <a:pPr marL="914400" lvl="1" indent="-514350" algn="just">
              <a:buFont typeface="+mj-lt"/>
              <a:buAutoNum type="arabicPeriod"/>
            </a:pPr>
            <a:r>
              <a:rPr lang="ar-BH" u="sng" dirty="0" smtClean="0">
                <a:solidFill>
                  <a:srgbClr val="FFFF00"/>
                </a:solidFill>
              </a:rPr>
              <a:t>النيابة العامة</a:t>
            </a:r>
            <a:r>
              <a:rPr lang="ar-BH" dirty="0" smtClean="0">
                <a:solidFill>
                  <a:srgbClr val="FFFF00"/>
                </a:solidFill>
              </a:rPr>
              <a:t>: حماية القوانين من أية تجاوزات.</a:t>
            </a:r>
          </a:p>
          <a:p>
            <a:pPr marL="914400" lvl="1" indent="-514350" algn="just">
              <a:buFont typeface="+mj-lt"/>
              <a:buAutoNum type="arabicPeriod"/>
            </a:pPr>
            <a:r>
              <a:rPr lang="ar-BH" dirty="0" smtClean="0">
                <a:solidFill>
                  <a:srgbClr val="FFFF00"/>
                </a:solidFill>
              </a:rPr>
              <a:t>الإنتخابات.</a:t>
            </a:r>
          </a:p>
          <a:p>
            <a:pPr marL="914400" lvl="1" indent="-514350" algn="just">
              <a:buFont typeface="+mj-lt"/>
              <a:buAutoNum type="arabicPeriod"/>
            </a:pPr>
            <a:r>
              <a:rPr lang="ar-BH" dirty="0" smtClean="0">
                <a:solidFill>
                  <a:srgbClr val="FFFF00"/>
                </a:solidFill>
              </a:rPr>
              <a:t>المجتمع المدني والإعلام.</a:t>
            </a:r>
            <a:endParaRPr lang="ar-IQ" dirty="0">
              <a:solidFill>
                <a:srgbClr val="FFFF00"/>
              </a:solidFill>
            </a:endParaRPr>
          </a:p>
        </p:txBody>
      </p:sp>
      <p:sp>
        <p:nvSpPr>
          <p:cNvPr id="4" name="Date Placeholder 3"/>
          <p:cNvSpPr>
            <a:spLocks noGrp="1"/>
          </p:cNvSpPr>
          <p:nvPr>
            <p:ph type="dt" sz="half" idx="10"/>
          </p:nvPr>
        </p:nvSpPr>
        <p:spPr/>
        <p:txBody>
          <a:bodyPr/>
          <a:lstStyle/>
          <a:p>
            <a:fld id="{E235B1DB-12FE-40D7-B58E-7BFA8ECE9781}" type="datetime8">
              <a:rPr lang="ar-IQ" smtClean="0"/>
              <a:t>02 تشرين الثاني، 16</a:t>
            </a:fld>
            <a:endParaRPr lang="ar-IQ"/>
          </a:p>
        </p:txBody>
      </p:sp>
      <p:sp>
        <p:nvSpPr>
          <p:cNvPr id="5" name="Slide Number Placeholder 4"/>
          <p:cNvSpPr>
            <a:spLocks noGrp="1"/>
          </p:cNvSpPr>
          <p:nvPr>
            <p:ph type="sldNum" sz="quarter" idx="12"/>
          </p:nvPr>
        </p:nvSpPr>
        <p:spPr/>
        <p:txBody>
          <a:bodyPr/>
          <a:lstStyle/>
          <a:p>
            <a:fld id="{ED975770-A489-4393-A111-CCDE96A37125}" type="slidenum">
              <a:rPr lang="ar-IQ" smtClean="0"/>
              <a:t>9</a:t>
            </a:fld>
            <a:endParaRPr lang="ar-IQ"/>
          </a:p>
        </p:txBody>
      </p:sp>
    </p:spTree>
    <p:extLst>
      <p:ext uri="{BB962C8B-B14F-4D97-AF65-F5344CB8AC3E}">
        <p14:creationId xmlns:p14="http://schemas.microsoft.com/office/powerpoint/2010/main" val="925444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2039</TotalTime>
  <Words>3328</Words>
  <Application>Microsoft Office PowerPoint</Application>
  <PresentationFormat>On-screen Show (4:3)</PresentationFormat>
  <Paragraphs>375</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القانون الدستوري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أشكال الـدولة</vt:lpstr>
      <vt:lpstr>الدولة الموحدة أو البسيطة</vt:lpstr>
      <vt:lpstr>PowerPoint Presentation</vt:lpstr>
      <vt:lpstr>PowerPoint Presentation</vt:lpstr>
      <vt:lpstr>الدولة المركبة</vt:lpstr>
      <vt:lpstr>الدولة الكونفدرالية</vt:lpstr>
      <vt:lpstr>الدولة الكونفدرالية</vt:lpstr>
      <vt:lpstr>PowerPoint Presentation</vt:lpstr>
      <vt:lpstr>الإتحاد المركزي والفيدرالي</vt:lpstr>
      <vt:lpstr>الإتحاد المركزي والفيدرالي</vt:lpstr>
      <vt:lpstr>الإتحاد المركزي والفيدرالي</vt:lpstr>
      <vt:lpstr>مظاهر الإتحاد المركزي والفيدرالي</vt:lpstr>
      <vt:lpstr>مظاهر الإتحاد المركزي والفيدرالي</vt:lpstr>
      <vt:lpstr>مظاهر الإتحاد المركزي والفيدرالي</vt:lpstr>
      <vt:lpstr>PowerPoint Presentation</vt:lpstr>
      <vt:lpstr>الدستور</vt:lpstr>
      <vt:lpstr>PowerPoint Presentation</vt:lpstr>
      <vt:lpstr>PowerPoint Presentation</vt:lpstr>
      <vt:lpstr>PowerPoint Presentation</vt:lpstr>
      <vt:lpstr>علاقة الدستور بالسلطة والحرية</vt:lpstr>
      <vt:lpstr>PowerPoint Presentation</vt:lpstr>
      <vt:lpstr>طبيعة القواعد الدستورية</vt:lpstr>
      <vt:lpstr>PowerPoint Presentation</vt:lpstr>
      <vt:lpstr>نشأة الدستور</vt:lpstr>
      <vt:lpstr>نشأة الدستور</vt:lpstr>
      <vt:lpstr>نشأة الدستور</vt:lpstr>
      <vt:lpstr>نشأة الدستور</vt:lpstr>
      <vt:lpstr>أنواع الدساتير</vt:lpstr>
      <vt:lpstr>أنواع الدساتير</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ياساى دةستورى</dc:title>
  <dc:creator>user</dc:creator>
  <cp:lastModifiedBy>user</cp:lastModifiedBy>
  <cp:revision>110</cp:revision>
  <dcterms:created xsi:type="dcterms:W3CDTF">2015-10-11T18:47:16Z</dcterms:created>
  <dcterms:modified xsi:type="dcterms:W3CDTF">2016-11-02T20:32:46Z</dcterms:modified>
</cp:coreProperties>
</file>