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0" r:id="rId3"/>
    <p:sldId id="279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</p:sldIdLst>
  <p:sldSz cx="9144000" cy="6858000" type="screen4x3"/>
  <p:notesSz cx="6834188" cy="9979025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1" d="100"/>
          <a:sy n="71" d="100"/>
        </p:scale>
        <p:origin x="-135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2707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72707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3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E220A4-16D9-4620-BFE8-548214226FFD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05513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2707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72707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3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7E62E9-B6EE-4FD0-8375-DE17F6C0FCC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74876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E62E9-B6EE-4FD0-8375-DE17F6C0FCCF}" type="slidenum">
              <a:rPr lang="ar-IQ" smtClean="0"/>
              <a:pPr/>
              <a:t>1</a:t>
            </a:fld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ar-IQ" smtClean="0"/>
              <a:t>3/10/2011 الإثنين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181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7E62E9-B6EE-4FD0-8375-DE17F6C0FCCF}" type="slidenum">
              <a:rPr lang="ar-IQ" smtClean="0"/>
              <a:pPr/>
              <a:t>10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1994221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9367612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510015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0667619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5942509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242886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8839963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492270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777811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5599029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841005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119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39552" y="571480"/>
            <a:ext cx="8390166" cy="335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600" b="1" dirty="0" smtClean="0">
                <a:cs typeface="Ali-A-Sulaimania" pitchFamily="2" charset="-78"/>
              </a:rPr>
              <a:t> </a:t>
            </a:r>
            <a:r>
              <a:rPr lang="ar-SA" sz="6600" b="1" dirty="0" smtClean="0">
                <a:cs typeface="Ali-A-Sulaimania" pitchFamily="2" charset="-78"/>
              </a:rPr>
              <a:t>المفعولُ الْمُطْلَقُ</a:t>
            </a:r>
            <a:endParaRPr lang="en-US" sz="6600" dirty="0" smtClean="0">
              <a:cs typeface="Ali-A-Sulaimania" pitchFamily="2" charset="-78"/>
            </a:endParaRPr>
          </a:p>
          <a:p>
            <a:pPr algn="ctr"/>
            <a:r>
              <a:rPr lang="ar-SA" sz="6600" b="1" dirty="0" smtClean="0">
                <a:cs typeface="Ali-A-Sulaimania" pitchFamily="2" charset="-78"/>
              </a:rPr>
              <a:t>دَلاَلَةُ المصدرِ، وتعريفُه</a:t>
            </a:r>
            <a:endParaRPr lang="en-US" sz="6600" dirty="0" smtClean="0">
              <a:cs typeface="Ali-A-Sulaimania" pitchFamily="2" charset="-78"/>
            </a:endParaRPr>
          </a:p>
          <a:p>
            <a:pPr algn="ctr"/>
            <a:endParaRPr lang="ar-IQ" sz="8000" dirty="0" smtClean="0">
              <a:cs typeface="Ali-A-Jiddah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71472" y="2786058"/>
            <a:ext cx="7848872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>
                <a:solidFill>
                  <a:srgbClr val="0070C0"/>
                </a:solidFill>
                <a:cs typeface="Ali-A-Samik" pitchFamily="2" charset="-78"/>
              </a:rPr>
              <a:t>إعداد</a:t>
            </a:r>
          </a:p>
          <a:p>
            <a:pPr algn="ctr"/>
            <a:r>
              <a:rPr lang="ar-IQ" sz="4000" dirty="0">
                <a:solidFill>
                  <a:srgbClr val="0070C0"/>
                </a:solidFill>
                <a:cs typeface="Ali-A-Samik" pitchFamily="2" charset="-78"/>
              </a:rPr>
              <a:t>د.سردار أحمد قادر</a:t>
            </a:r>
          </a:p>
          <a:p>
            <a:pPr algn="ctr"/>
            <a:r>
              <a:rPr lang="en-US" sz="4000" dirty="0" err="1">
                <a:solidFill>
                  <a:srgbClr val="0070C0"/>
                </a:solidFill>
                <a:cs typeface="Ali-A-Samik" pitchFamily="2" charset="-78"/>
              </a:rPr>
              <a:t>Sardar.qader@su.edu.krd</a:t>
            </a:r>
            <a:endParaRPr lang="en-US" sz="4000" dirty="0">
              <a:solidFill>
                <a:srgbClr val="0070C0"/>
              </a:solidFill>
              <a:cs typeface="Ali-A-Samik" pitchFamily="2" charset="-78"/>
            </a:endParaRPr>
          </a:p>
          <a:p>
            <a:pPr algn="ctr"/>
            <a:r>
              <a:rPr lang="ar-IQ" sz="4000" dirty="0">
                <a:solidFill>
                  <a:srgbClr val="0070C0"/>
                </a:solidFill>
                <a:cs typeface="Ali-A-Samik" pitchFamily="2" charset="-78"/>
              </a:rPr>
              <a:t>العام الجامعي </a:t>
            </a:r>
            <a:r>
              <a:rPr lang="ar-IQ" sz="4000" dirty="0" smtClean="0">
                <a:solidFill>
                  <a:srgbClr val="0070C0"/>
                </a:solidFill>
                <a:cs typeface="Ali-A-Samik" pitchFamily="2" charset="-78"/>
              </a:rPr>
              <a:t>2022ــ 2023</a:t>
            </a:r>
            <a:endParaRPr lang="ar-IQ" sz="4000" dirty="0">
              <a:solidFill>
                <a:srgbClr val="0070C0"/>
              </a:solidFill>
              <a:cs typeface="Ali-A-Samik" pitchFamily="2" charset="-78"/>
            </a:endParaRPr>
          </a:p>
          <a:p>
            <a:pPr algn="ctr"/>
            <a:endParaRPr lang="en-US" sz="40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1000100" y="5857893"/>
            <a:ext cx="7715304" cy="714380"/>
          </a:xfrm>
        </p:spPr>
        <p:txBody>
          <a:bodyPr/>
          <a:lstStyle/>
          <a:p>
            <a:pPr algn="ctr"/>
            <a:r>
              <a:rPr lang="ar-IQ" sz="2800" dirty="0" smtClean="0">
                <a:solidFill>
                  <a:schemeClr val="tx1"/>
                </a:solidFill>
                <a:cs typeface="Ali-A-Samik" pitchFamily="2" charset="-78"/>
              </a:rPr>
              <a:t>    </a:t>
            </a:r>
            <a:endParaRPr lang="ar-IQ" sz="2800" dirty="0">
              <a:solidFill>
                <a:schemeClr val="tx1"/>
              </a:solidFill>
              <a:cs typeface="Ali_K_Samik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1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3190205"/>
      </p:ext>
    </p:extLst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5720" y="357166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ما </a:t>
            </a:r>
            <a:r>
              <a:rPr lang="ar-SA" sz="2400" b="1" dirty="0" err="1" smtClean="0"/>
              <a:t>ينوب</a:t>
            </a:r>
            <a:r>
              <a:rPr lang="ar-SA" sz="2400" b="1" dirty="0" smtClean="0"/>
              <a:t> عن المصدر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b="1" dirty="0" smtClean="0"/>
              <a:t>وَقَـدْ </a:t>
            </a:r>
            <a:r>
              <a:rPr lang="ar-SA" sz="2400" b="1" dirty="0" err="1" smtClean="0"/>
              <a:t>يَنُـوبُ</a:t>
            </a:r>
            <a:r>
              <a:rPr lang="ar-SA" sz="2400" b="1" dirty="0" smtClean="0"/>
              <a:t> عَنْهُ مَا عَلَيْهِ دَلّ          كَجِدَّ كُلَّ الْجِـدِّ وَافْرَحِ الْجَذَلْ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b="1" dirty="0" smtClean="0"/>
              <a:t>س11- ما الذي </a:t>
            </a:r>
            <a:r>
              <a:rPr lang="ar-SA" sz="2400" b="1" dirty="0" err="1" smtClean="0"/>
              <a:t>ينوب</a:t>
            </a:r>
            <a:r>
              <a:rPr lang="ar-SA" sz="2400" b="1" dirty="0" smtClean="0"/>
              <a:t> عن المصدر ؟</a:t>
            </a:r>
            <a:endParaRPr lang="en-US" sz="2400" dirty="0" smtClean="0"/>
          </a:p>
          <a:p>
            <a:r>
              <a:rPr lang="ar-SA" sz="2400" dirty="0" smtClean="0"/>
              <a:t>ج11- </a:t>
            </a:r>
            <a:r>
              <a:rPr lang="ar-SA" sz="2400" b="1" dirty="0" err="1" smtClean="0"/>
              <a:t>ينوب</a:t>
            </a:r>
            <a:r>
              <a:rPr lang="ar-SA" sz="2400" b="1" dirty="0" smtClean="0"/>
              <a:t> عن المصدر</a:t>
            </a:r>
            <a:r>
              <a:rPr lang="ar-SA" sz="2400" dirty="0" smtClean="0"/>
              <a:t> : ما يدلُّ عليه ، فيأخذ حكمه في النَّصب على أنه مفعول مطلق نائب عن المصدر ، </a:t>
            </a:r>
            <a:r>
              <a:rPr lang="ar-SA" sz="2400" b="1" dirty="0" smtClean="0"/>
              <a:t>والنائب عن المصدر يشمل ما يلي </a:t>
            </a:r>
            <a:r>
              <a:rPr lang="ar-SA" sz="2400" dirty="0" smtClean="0"/>
              <a:t>:</a:t>
            </a:r>
            <a:endParaRPr lang="en-US" sz="2400" dirty="0" smtClean="0"/>
          </a:p>
          <a:p>
            <a:r>
              <a:rPr lang="ar-SA" sz="2400" dirty="0" smtClean="0"/>
              <a:t>1- </a:t>
            </a:r>
            <a:r>
              <a:rPr lang="ar-SA" sz="2400" b="1" dirty="0" smtClean="0"/>
              <a:t>لفظ كلّ ، وبعض مُضَافين إلى المصدر </a:t>
            </a:r>
            <a:r>
              <a:rPr lang="ar-SA" sz="2400" dirty="0" smtClean="0"/>
              <a:t>، نحو قوله تعالى : </a:t>
            </a:r>
            <a:r>
              <a:rPr lang="en-US" sz="2400" dirty="0" smtClean="0"/>
              <a:t>          </a:t>
            </a:r>
            <a:r>
              <a:rPr lang="ar-SA" sz="2400" dirty="0" smtClean="0"/>
              <a:t> ونحو : جِدَّ </a:t>
            </a:r>
            <a:r>
              <a:rPr lang="ar-SA" sz="2400" u="sng" dirty="0" smtClean="0"/>
              <a:t>كلَّ </a:t>
            </a:r>
            <a:r>
              <a:rPr lang="ar-SA" sz="2400" dirty="0" smtClean="0"/>
              <a:t>الجدِّ ، ونحو : فهمتُ الدرسَ </a:t>
            </a:r>
            <a:r>
              <a:rPr lang="ar-SA" sz="2400" u="sng" dirty="0" smtClean="0"/>
              <a:t>بعضَ</a:t>
            </a:r>
            <a:r>
              <a:rPr lang="ar-SA" sz="2400" dirty="0" smtClean="0"/>
              <a:t> الفَهْمِ .  </a:t>
            </a:r>
            <a:endParaRPr lang="en-US" sz="2400" dirty="0" smtClean="0"/>
          </a:p>
          <a:p>
            <a:r>
              <a:rPr lang="ar-SA" sz="2400" dirty="0" smtClean="0"/>
              <a:t>ومِثْل كلّ ، وبعض ( أيُّ</a:t>
            </a:r>
            <a:r>
              <a:rPr lang="ar-SA" sz="2400" b="1" dirty="0" smtClean="0"/>
              <a:t> ، و</a:t>
            </a:r>
            <a:r>
              <a:rPr lang="ar-SA" sz="2400" dirty="0" smtClean="0"/>
              <a:t>كَمْ  ) تقول : </a:t>
            </a:r>
            <a:r>
              <a:rPr lang="ar-SA" sz="2400" u="sng" dirty="0" smtClean="0"/>
              <a:t>أيَّ </a:t>
            </a:r>
            <a:r>
              <a:rPr lang="ar-SA" sz="2400" dirty="0" smtClean="0"/>
              <a:t> فَهْمٍ فهمت الدرسَ ؟ وتقول : </a:t>
            </a:r>
            <a:r>
              <a:rPr lang="ar-SA" sz="2400" u="sng" dirty="0" smtClean="0"/>
              <a:t>كم </a:t>
            </a:r>
            <a:r>
              <a:rPr lang="ar-SA" sz="2400" dirty="0" smtClean="0"/>
              <a:t>قراءةً قرأت الدرسَ ؟</a:t>
            </a:r>
            <a:endParaRPr lang="en-US" sz="2400" dirty="0" smtClean="0"/>
          </a:p>
          <a:p>
            <a:r>
              <a:rPr lang="ar-SA" sz="2400" dirty="0" smtClean="0"/>
              <a:t>فهذه الألفاظ ليست مصادر أصلا،ولكنها نابتْ عن المصادر فأخذت حكمها .</a:t>
            </a:r>
            <a:endParaRPr lang="en-US" sz="2400" dirty="0" smtClean="0"/>
          </a:p>
          <a:p>
            <a:r>
              <a:rPr lang="ar-SA" sz="2400" dirty="0" smtClean="0"/>
              <a:t>2- </a:t>
            </a:r>
            <a:r>
              <a:rPr lang="ar-SA" sz="2400" b="1" dirty="0" smtClean="0"/>
              <a:t>المصدر المرادف لمصدر الفعل المذكور</a:t>
            </a:r>
            <a:r>
              <a:rPr lang="ar-SA" sz="2400" dirty="0" smtClean="0"/>
              <a:t>، نحو : قعدتُ </a:t>
            </a:r>
            <a:r>
              <a:rPr lang="ar-SA" sz="2400" u="sng" dirty="0" smtClean="0"/>
              <a:t>جلوساً</a:t>
            </a:r>
            <a:r>
              <a:rPr lang="ar-SA" sz="2400" dirty="0" smtClean="0"/>
              <a:t> ، ونحو : فَرِحْتُ </a:t>
            </a:r>
            <a:r>
              <a:rPr lang="ar-SA" sz="2400" u="sng" dirty="0" smtClean="0"/>
              <a:t>جَذَلاً</a:t>
            </a:r>
            <a:r>
              <a:rPr lang="ar-SA" sz="2400" dirty="0" smtClean="0"/>
              <a:t> . فالجلوس ، والجذل ليسا مصدرين لقعد وفرح ، ولكنهما مرادفين في المعنى للمصدرين( القُعُود ، والفَرَح ) .</a:t>
            </a:r>
            <a:endParaRPr lang="en-US" sz="2400" dirty="0" smtClean="0"/>
          </a:p>
          <a:p>
            <a:r>
              <a:rPr lang="ar-SA" sz="2400" dirty="0" smtClean="0"/>
              <a:t>             </a:t>
            </a:r>
            <a:endParaRPr lang="en-US" sz="2400" dirty="0" smtClean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10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11560" y="214290"/>
            <a:ext cx="784887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3</a:t>
            </a:r>
            <a:r>
              <a:rPr lang="ar-SA" sz="2400" dirty="0" smtClean="0"/>
              <a:t>- </a:t>
            </a:r>
            <a:r>
              <a:rPr lang="ar-SA" sz="2400" b="1" dirty="0" smtClean="0"/>
              <a:t>اسم الإشارة</a:t>
            </a:r>
            <a:r>
              <a:rPr lang="ar-SA" sz="2400" dirty="0" smtClean="0"/>
              <a:t> ، نحو : أقلت </a:t>
            </a:r>
            <a:r>
              <a:rPr lang="ar-SA" sz="2400" u="sng" dirty="0" smtClean="0"/>
              <a:t>هذا</a:t>
            </a:r>
            <a:r>
              <a:rPr lang="ar-SA" sz="2400" dirty="0" smtClean="0"/>
              <a:t> القولَ ؟ ونحو : ضربته </a:t>
            </a:r>
            <a:r>
              <a:rPr lang="ar-SA" sz="2400" u="sng" dirty="0" smtClean="0"/>
              <a:t>ذلك</a:t>
            </a:r>
            <a:r>
              <a:rPr lang="ar-SA" sz="2400" dirty="0" smtClean="0"/>
              <a:t> الضَّرْبَ .</a:t>
            </a:r>
            <a:endParaRPr lang="en-US" sz="2400" dirty="0" smtClean="0"/>
          </a:p>
          <a:p>
            <a:r>
              <a:rPr lang="ar-SA" sz="2400" dirty="0" smtClean="0"/>
              <a:t>اشترط بعض النحويين أنه إذا ناب اسم الإشارة مناب المصدر فلا بُدَّ من وصفه بالمصدر ( أي : أنْ يُذكر المصدر بعد اسم الإشارة ) كما في المثالين السابقين . </a:t>
            </a:r>
            <a:endParaRPr lang="en-US" sz="2400" dirty="0" smtClean="0"/>
          </a:p>
          <a:p>
            <a:r>
              <a:rPr lang="ar-SA" sz="2400" dirty="0" smtClean="0"/>
              <a:t>ويقول ابن </a:t>
            </a:r>
            <a:r>
              <a:rPr lang="ar-SA" sz="2400" dirty="0" err="1" smtClean="0"/>
              <a:t>عقيل</a:t>
            </a:r>
            <a:r>
              <a:rPr lang="ar-SA" sz="2400" dirty="0" smtClean="0"/>
              <a:t> في ذلك : وفيه نظر ؛ فمن أمثلة سيبويه : " ظننت ذاك " 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dirty="0" smtClean="0"/>
              <a:t>( أي : ظننت ذاك الظَّنَّ ) فذاك : إشارة إلى الظَّنِّ ولم يُوصَفْ </a:t>
            </a:r>
            <a:r>
              <a:rPr lang="ar-SA" sz="2400" dirty="0" err="1" smtClean="0"/>
              <a:t>به</a:t>
            </a:r>
            <a:r>
              <a:rPr lang="ar-SA" sz="2400" dirty="0" smtClean="0"/>
              <a:t> ، كما في مثال سيبويه .             </a:t>
            </a:r>
            <a:endParaRPr lang="en-US" sz="2400" dirty="0" smtClean="0"/>
          </a:p>
          <a:p>
            <a:r>
              <a:rPr lang="ar-SA" sz="2400" dirty="0" smtClean="0"/>
              <a:t>4- </a:t>
            </a:r>
            <a:r>
              <a:rPr lang="ar-SA" sz="2400" b="1" dirty="0" smtClean="0"/>
              <a:t>ضمير المصدر العائد إليه</a:t>
            </a:r>
            <a:r>
              <a:rPr lang="ar-SA" sz="2400" dirty="0" smtClean="0"/>
              <a:t> ، نحو قوله تعالى : </a:t>
            </a:r>
            <a:r>
              <a:rPr lang="en-US" sz="2400" dirty="0" smtClean="0"/>
              <a:t> </a:t>
            </a:r>
            <a:r>
              <a:rPr lang="ar-SA" sz="2400" dirty="0" smtClean="0"/>
              <a:t>فالضمير في ( لا أعذبه )  في محل نصب مفعول مطلق ؛ لأنه عائد إلى المصدر (عذاباً) والتقدير : لا أُعَذِّبَ العذابَ ، ونحو قولك : يتلو هذا الإمامُ تلاوةً لا يتلو</a:t>
            </a:r>
            <a:r>
              <a:rPr lang="ar-SA" sz="2400" u="sng" dirty="0" smtClean="0"/>
              <a:t>ها</a:t>
            </a:r>
            <a:r>
              <a:rPr lang="ar-SA" sz="2400" dirty="0" smtClean="0"/>
              <a:t> غيره ( أي : لا يتلو التلاوة ) .   </a:t>
            </a:r>
            <a:endParaRPr lang="ar-IQ" sz="2400" dirty="0" smtClean="0"/>
          </a:p>
          <a:p>
            <a:endParaRPr lang="ar-IQ" sz="2400" dirty="0" smtClean="0"/>
          </a:p>
          <a:p>
            <a:endParaRPr lang="en-US" sz="2400" dirty="0" smtClean="0"/>
          </a:p>
          <a:p>
            <a:pPr algn="just"/>
            <a:endParaRPr lang="en-US" sz="2400" dirty="0">
              <a:solidFill>
                <a:srgbClr val="C00000"/>
              </a:solidFill>
              <a:cs typeface="Ali-A-Samik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11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214290"/>
            <a:ext cx="784887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5</a:t>
            </a:r>
            <a:r>
              <a:rPr lang="ar-SA" sz="2400" dirty="0" smtClean="0"/>
              <a:t>- </a:t>
            </a:r>
            <a:r>
              <a:rPr lang="ar-SA" sz="2400" b="1" dirty="0" smtClean="0"/>
              <a:t>عدد المصدر</a:t>
            </a:r>
            <a:r>
              <a:rPr lang="ar-SA" sz="2400" dirty="0" smtClean="0"/>
              <a:t> ، نحو قوله تعالى : </a:t>
            </a:r>
            <a:r>
              <a:rPr lang="en-US" sz="2400" dirty="0" smtClean="0"/>
              <a:t>        </a:t>
            </a:r>
            <a:r>
              <a:rPr lang="ar-SA" sz="2400" dirty="0" smtClean="0"/>
              <a:t> ونحو : زرتكُ </a:t>
            </a:r>
            <a:r>
              <a:rPr lang="ar-SA" sz="2400" u="sng" dirty="0" smtClean="0"/>
              <a:t>ثلاثَ</a:t>
            </a:r>
            <a:r>
              <a:rPr lang="ar-SA" sz="2400" dirty="0" smtClean="0"/>
              <a:t> زياراتٍ .</a:t>
            </a:r>
            <a:endParaRPr lang="en-US" sz="2400" dirty="0" smtClean="0"/>
          </a:p>
          <a:p>
            <a:r>
              <a:rPr lang="ar-SA" sz="2400" dirty="0" smtClean="0"/>
              <a:t>6- </a:t>
            </a:r>
            <a:r>
              <a:rPr lang="ar-SA" sz="2400" b="1" dirty="0" smtClean="0"/>
              <a:t>آلة المصدر</a:t>
            </a:r>
            <a:r>
              <a:rPr lang="ar-SA" sz="2400" dirty="0" smtClean="0"/>
              <a:t> ، نحو : ضربتهُ </a:t>
            </a:r>
            <a:r>
              <a:rPr lang="ar-SA" sz="2400" u="sng" dirty="0" smtClean="0"/>
              <a:t>سَوْطاً </a:t>
            </a:r>
            <a:r>
              <a:rPr lang="ar-SA" sz="2400" dirty="0" smtClean="0"/>
              <a:t>، والأصل : ضربته ضَرْبَ سَوْطٍ ، فحذف المضاف ( ضَرْبَ ) وأقيم المضاف إليه ( سوط ) مقامه فانتصب ،ونحو: رَمَيتُ العدوَّ ر</a:t>
            </a:r>
            <a:r>
              <a:rPr lang="ar-SA" sz="2400" u="sng" dirty="0" smtClean="0"/>
              <a:t>َصَاصَة</a:t>
            </a:r>
            <a:r>
              <a:rPr lang="ar-SA" sz="2400" dirty="0" smtClean="0"/>
              <a:t>ً .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ar-SA" sz="2400" dirty="0" smtClean="0"/>
              <a:t>7- </a:t>
            </a:r>
            <a:r>
              <a:rPr lang="ar-SA" sz="2400" b="1" dirty="0" smtClean="0"/>
              <a:t>اسم المصدر</a:t>
            </a:r>
            <a:r>
              <a:rPr lang="ar-SA" sz="2400" dirty="0" smtClean="0"/>
              <a:t> ، وهو : ما كانت حروفه أقل من حروف المصدر الأصلي ، نحو : صَلِّ </a:t>
            </a:r>
            <a:r>
              <a:rPr lang="ar-SA" sz="2400" u="sng" dirty="0" smtClean="0"/>
              <a:t>صَلاةَ</a:t>
            </a:r>
            <a:r>
              <a:rPr lang="ar-SA" sz="2400" dirty="0" smtClean="0"/>
              <a:t> مُوَدِّع ، ونحو : اغتسلت </a:t>
            </a:r>
            <a:r>
              <a:rPr lang="ar-SA" sz="2400" u="sng" dirty="0" smtClean="0"/>
              <a:t>غُسْلا</a:t>
            </a:r>
            <a:r>
              <a:rPr lang="ar-SA" sz="2400" dirty="0" smtClean="0"/>
              <a:t> ، ونحو : توضّأت </a:t>
            </a:r>
            <a:r>
              <a:rPr lang="ar-SA" sz="2400" u="sng" dirty="0" smtClean="0"/>
              <a:t>وضوءا</a:t>
            </a:r>
            <a:r>
              <a:rPr lang="ar-SA" sz="2400" dirty="0" smtClean="0"/>
              <a:t>ً . فكلّ كلمة مما تحتها خط ليست مصادر وإِنْ دَلَّت على الحدث ( كالمصدر ) لكن مجموع حروفها أقل من مجموع حروف المصدر الأصلي ، وتأمّل (تَوضُّؤ) وهو مصدر توضَّأ ، </a:t>
            </a:r>
            <a:r>
              <a:rPr lang="ar-SA" sz="2400" dirty="0" err="1" smtClean="0"/>
              <a:t>و</a:t>
            </a:r>
            <a:r>
              <a:rPr lang="ar-SA" sz="2400" dirty="0" smtClean="0"/>
              <a:t> ( </a:t>
            </a:r>
            <a:r>
              <a:rPr lang="ar-SA" sz="2400" dirty="0" err="1" smtClean="0"/>
              <a:t>و</a:t>
            </a:r>
            <a:r>
              <a:rPr lang="ar-SA" sz="2400" dirty="0" smtClean="0"/>
              <a:t>ضوء ) وهو اسم المصدر  تجد أنّ حروف اسم المصدر أقلّ من حروف المصدر .</a:t>
            </a:r>
            <a:endParaRPr lang="ar-IQ" sz="2400" dirty="0" smtClean="0"/>
          </a:p>
          <a:p>
            <a:pPr>
              <a:buFont typeface="Arial" pitchFamily="34" charset="0"/>
              <a:buChar char="•"/>
            </a:pPr>
            <a:endParaRPr lang="ar-IQ" sz="2400" dirty="0" smtClean="0"/>
          </a:p>
          <a:p>
            <a:pPr>
              <a:buFont typeface="Arial" pitchFamily="34" charset="0"/>
              <a:buChar char="•"/>
            </a:pPr>
            <a:endParaRPr lang="ar-IQ" sz="2400" dirty="0" smtClean="0"/>
          </a:p>
          <a:p>
            <a:pPr>
              <a:buFont typeface="Arial" pitchFamily="34" charset="0"/>
              <a:buChar char="•"/>
            </a:pPr>
            <a:endParaRPr lang="ar-IQ" sz="2400" dirty="0" smtClean="0"/>
          </a:p>
          <a:p>
            <a:endParaRPr lang="en-US" sz="2400" dirty="0" smtClean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12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548680"/>
            <a:ext cx="784887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9</a:t>
            </a:r>
            <a:r>
              <a:rPr lang="ar-SA" sz="2400" dirty="0" smtClean="0"/>
              <a:t>- </a:t>
            </a:r>
            <a:r>
              <a:rPr lang="ar-SA" sz="2400" b="1" dirty="0" smtClean="0"/>
              <a:t>نوع المصدر</a:t>
            </a:r>
            <a:r>
              <a:rPr lang="ar-SA" sz="2400" dirty="0" smtClean="0"/>
              <a:t> ، نحو : قَعَدَ القُرْفُصَاءَ ، ورَجَعَ القَهْقَرَى . </a:t>
            </a:r>
            <a:endParaRPr lang="en-US" sz="2400" dirty="0" smtClean="0"/>
          </a:p>
          <a:p>
            <a:r>
              <a:rPr lang="ar-SA" sz="2400" dirty="0" smtClean="0"/>
              <a:t>فالقرفصاء ، والقهقرى : يدلاّن على نوع المصدرين ( القعود ، والرجوع ) فالقرفصاء : نوع معيَّن من الجلوس ، والقهقرى : نوع من الرجوع .</a:t>
            </a:r>
            <a:endParaRPr lang="en-US" sz="2400" dirty="0" smtClean="0"/>
          </a:p>
          <a:p>
            <a:r>
              <a:rPr lang="ar-SA" sz="2400" dirty="0" smtClean="0"/>
              <a:t>9- </a:t>
            </a:r>
            <a:r>
              <a:rPr lang="ar-SA" sz="2400" b="1" dirty="0" smtClean="0"/>
              <a:t>صفة المصدر</a:t>
            </a:r>
            <a:r>
              <a:rPr lang="ar-SA" sz="2400" dirty="0" smtClean="0"/>
              <a:t> ، نحو  قوله تعالى : </a:t>
            </a:r>
            <a:r>
              <a:rPr lang="en-US" sz="2400" dirty="0" smtClean="0"/>
              <a:t>            </a:t>
            </a:r>
            <a:r>
              <a:rPr lang="ar-SA" sz="2400" dirty="0" smtClean="0"/>
              <a:t> ونحو : سرتُ </a:t>
            </a:r>
            <a:r>
              <a:rPr lang="ar-SA" sz="2400" u="sng" dirty="0" smtClean="0"/>
              <a:t>أحسنَ</a:t>
            </a:r>
            <a:r>
              <a:rPr lang="ar-SA" sz="2400" dirty="0" smtClean="0"/>
              <a:t> السَّيرِ ، وفهمت الدرس </a:t>
            </a:r>
            <a:r>
              <a:rPr lang="ar-SA" sz="2400" u="sng" dirty="0" smtClean="0"/>
              <a:t>جيِّداً</a:t>
            </a:r>
            <a:r>
              <a:rPr lang="ar-SA" sz="2400" dirty="0" smtClean="0"/>
              <a:t> ( أي : فهماً جيِّداً ) .</a:t>
            </a:r>
            <a:endParaRPr lang="en-US" sz="2400" dirty="0" smtClean="0"/>
          </a:p>
          <a:p>
            <a:r>
              <a:rPr lang="ar-SA" sz="2400" dirty="0" smtClean="0"/>
              <a:t>10- </a:t>
            </a:r>
            <a:r>
              <a:rPr lang="ar-SA" sz="2400" b="1" dirty="0" smtClean="0"/>
              <a:t>المصدر الذي يلاقيه في الاشتقاق</a:t>
            </a:r>
            <a:r>
              <a:rPr lang="ar-SA" sz="2400" dirty="0" smtClean="0"/>
              <a:t> ، كما في قوله تعالى: </a:t>
            </a:r>
            <a:r>
              <a:rPr lang="en-US" sz="2400" dirty="0" smtClean="0"/>
              <a:t>        </a:t>
            </a:r>
            <a:r>
              <a:rPr lang="ar-SA" sz="2400" dirty="0" smtClean="0"/>
              <a:t> ونحو قوله تعالى : </a:t>
            </a:r>
            <a:r>
              <a:rPr lang="en-US" sz="2400" dirty="0" smtClean="0"/>
              <a:t>          </a:t>
            </a:r>
            <a:r>
              <a:rPr lang="ar-SA" sz="2400" dirty="0" smtClean="0"/>
              <a:t> وقوله تعالى : </a:t>
            </a:r>
            <a:r>
              <a:rPr lang="en-US" sz="2400" dirty="0" smtClean="0"/>
              <a:t>              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dirty="0" smtClean="0"/>
              <a:t>فإذا تأمّلت المصادر التي تحتها خط في هذا الموضع وجدتها ليست المصادر الأصلية للأفعال المذكورة قبلها ، فهي إذاً نائبة عن المصادر الأصلية ؛ لأنها تشترك معها في مادة واحدة ، فمثلاً : علوّاً مشترك مع ( تَعَالٍ ) مصدر تَعَالَى في مادّة ( عَلاَ ) وهكذا في البقية . *</a:t>
            </a:r>
            <a:endParaRPr lang="ar-IQ" sz="2400" dirty="0" smtClean="0"/>
          </a:p>
          <a:p>
            <a:endParaRPr lang="ar-IQ" sz="2400" dirty="0" smtClean="0"/>
          </a:p>
          <a:p>
            <a:endParaRPr lang="en-US" sz="2400" dirty="0" smtClean="0"/>
          </a:p>
          <a:p>
            <a:pPr algn="ctr"/>
            <a:endParaRPr lang="en-US" sz="2400" dirty="0"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13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580146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85720" y="357166"/>
            <a:ext cx="864399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 س12- ما الأوجه الإعرابية للمصدر الْمُرَادِف لمصدر الفعل المذكور؟</a:t>
            </a:r>
            <a:endParaRPr lang="en-US" sz="2400" dirty="0" smtClean="0"/>
          </a:p>
          <a:p>
            <a:r>
              <a:rPr lang="ar-SA" sz="2400" dirty="0" smtClean="0"/>
              <a:t>ج12- </a:t>
            </a:r>
            <a:r>
              <a:rPr lang="ar-SA" sz="2400" dirty="0" err="1" smtClean="0"/>
              <a:t>لك</a:t>
            </a:r>
            <a:r>
              <a:rPr lang="ar-SA" sz="2400" dirty="0" smtClean="0"/>
              <a:t> في إعرابه ثلاثة أوجه :</a:t>
            </a:r>
            <a:endParaRPr lang="en-US" sz="2400" dirty="0" smtClean="0"/>
          </a:p>
          <a:p>
            <a:r>
              <a:rPr lang="ar-SA" sz="2400" dirty="0" smtClean="0"/>
              <a:t>1- أن تعربه مفعولا مطلقا ، واختلفوا في عامله على مذهبين :                                                       </a:t>
            </a:r>
            <a:endParaRPr lang="en-US" sz="2400" dirty="0" smtClean="0"/>
          </a:p>
          <a:p>
            <a:r>
              <a:rPr lang="ar-SA" sz="2400" dirty="0" smtClean="0"/>
              <a:t>أ- ذهب المازني ، </a:t>
            </a:r>
            <a:r>
              <a:rPr lang="ar-SA" sz="2400" dirty="0" err="1" smtClean="0"/>
              <a:t>والسيرافي</a:t>
            </a:r>
            <a:r>
              <a:rPr lang="ar-SA" sz="2400" dirty="0" smtClean="0"/>
              <a:t> ، والمبرِّد : إلى أنّ العامل فيه هو نفس الفعل السابق عليه . واختار ابن مالك هذا القول .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dirty="0" smtClean="0"/>
              <a:t>ب- ذهب سيبويه ، والجمهور : إلى أن العامل فيه فعل آخر من لفظ المصدر محذوف ، والفعل المذكور دليل على المحذوف . فإذا قلت : فرحتُ جذلاً ،</a:t>
            </a:r>
            <a:endParaRPr lang="en-US" sz="2400" dirty="0" smtClean="0"/>
          </a:p>
          <a:p>
            <a:r>
              <a:rPr lang="ar-SA" sz="2400" dirty="0" smtClean="0"/>
              <a:t> فـ (جذلا) عند المازني ، ومن معه : مفعول مطلق عامله فرحت ، وعند سيبويه: مفعول مطلق منصوب بفعل محذوف.والتقدير: فرحت وجذلت جذلا. </a:t>
            </a:r>
            <a:endParaRPr lang="en-US" sz="2400" dirty="0" smtClean="0"/>
          </a:p>
          <a:p>
            <a:r>
              <a:rPr lang="ar-SA" sz="2400" dirty="0" smtClean="0"/>
              <a:t>2- أن تعربه مفعولا لأجله إن كان مستكملا شروط المفعول لأجله ، والتقدير في المثال السَّابق : فرحت لأَجْل ِالجذل . </a:t>
            </a:r>
            <a:endParaRPr lang="en-US" sz="2400" dirty="0" smtClean="0"/>
          </a:p>
          <a:p>
            <a:r>
              <a:rPr lang="ar-SA" sz="2400" dirty="0" smtClean="0"/>
              <a:t>3- أن تعربه حالا بتأويل المشتق ، والتقدير : فرحت حَال كوني جذلان .</a:t>
            </a:r>
            <a:endParaRPr lang="en-US" sz="2400" dirty="0" smtClean="0"/>
          </a:p>
          <a:p>
            <a:r>
              <a:rPr lang="ar-SA" sz="2400" b="1" dirty="0" smtClean="0"/>
              <a:t> </a:t>
            </a:r>
            <a:endParaRPr lang="ar-IQ" sz="2400" b="1" dirty="0" smtClean="0"/>
          </a:p>
          <a:p>
            <a:endParaRPr lang="en-US" sz="2400" dirty="0" smtClean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14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695720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572164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SA" sz="2200" b="1" dirty="0" smtClean="0"/>
              <a:t>* س13- وضِّح الفرق بين اسم المصدر ، والمصدر 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ar-SA" sz="2200" dirty="0" smtClean="0"/>
              <a:t>ج13- </a:t>
            </a:r>
            <a:r>
              <a:rPr lang="ar-SA" sz="2200" b="1" dirty="0" smtClean="0"/>
              <a:t>المصدر </a:t>
            </a:r>
            <a:r>
              <a:rPr lang="ar-SA" sz="2200" dirty="0" smtClean="0"/>
              <a:t>، هو : ما دلّ على الحدث مجرداً من الزمن ، ولا بدّ أن يشتمل على كل حروف فعله الماضي لفظاً ، أو تقديراً 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ar-SA" sz="2200" dirty="0" smtClean="0"/>
              <a:t> فاللفظي ، نحو : أَخَذْت أخذاً ، وتعلَّمَ الطالبُ تعلُّماً . فجميع الحروف في الماضي منطوق </a:t>
            </a:r>
            <a:r>
              <a:rPr lang="ar-SA" sz="2200" dirty="0" err="1" smtClean="0"/>
              <a:t>بها</a:t>
            </a:r>
            <a:r>
              <a:rPr lang="ar-SA" sz="2200" dirty="0" smtClean="0"/>
              <a:t> في المصدر 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ar-SA" sz="2200" dirty="0" smtClean="0"/>
              <a:t>والتقديري ، نحو : وَعَدَ عِدَةً ، وسَلَّم تسليماً . فبعض الحروف محذوفة ، وعُوِّض عنها بحروف أخرى ، كحذف الواو في المصدر من الفعل ( وعد ) وعوَّض عنه بالتاء ( عِدَة ) وكحذف التضعيف في المصدر من الفعل ( سلَّم ) وعوض عنه بالتاء ( تسليماً ) 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ar-SA" sz="2200" dirty="0" smtClean="0"/>
              <a:t>وقد تكون حروف المصدر أكثر من حروف فعله ، نحو : أسلمَ إِسْلام ، ونحو : عاونَ مُعَاونة .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ar-SA" sz="2200" b="1" dirty="0" smtClean="0"/>
              <a:t> 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ar-SA" sz="2200" b="1" dirty="0" smtClean="0"/>
              <a:t>أما اسم المصدر</a:t>
            </a:r>
            <a:r>
              <a:rPr lang="ar-SA" sz="2200" dirty="0" smtClean="0"/>
              <a:t> : فهو مقصور على السَّماع ، وهو : ما ساوى المصدر في الدلالة على معناه (الْحَدَث ) وخالفه في كونه خاليا من بعض حروف الفعل دون تعويض ، نحو : وُضُوء من الفعل تَوَضَّأ ، وصَلاَة من الفعل صَلَّى 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ar-SA" sz="2200" dirty="0" smtClean="0"/>
              <a:t> أضف إلى ذلك أنّ اسم المصدر يُذكر على وزن المصدر الثلاثي مع أن ّالفعل المذكور معه غير ثلاثي ،وتأمَّل ذلك في أمثلة اسم المصدر تجدها واضحةً جَلِيَّةً 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ar-SA" sz="2200" dirty="0" smtClean="0"/>
              <a:t> 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IQ" sz="2700" dirty="0" smtClean="0">
                <a:solidFill>
                  <a:srgbClr val="C00000"/>
                </a:solidFill>
                <a:cs typeface="Ali-A-Samik" pitchFamily="2" charset="-78"/>
              </a:rPr>
              <a:t/>
            </a:r>
            <a:br>
              <a:rPr lang="ar-IQ" sz="2700" dirty="0" smtClean="0">
                <a:solidFill>
                  <a:srgbClr val="C00000"/>
                </a:solidFill>
                <a:cs typeface="Ali-A-Samik" pitchFamily="2" charset="-78"/>
              </a:rPr>
            </a:br>
            <a:r>
              <a:rPr lang="ar-IQ" sz="2700" dirty="0" smtClean="0">
                <a:solidFill>
                  <a:srgbClr val="C00000"/>
                </a:solidFill>
                <a:cs typeface="Ali-A-Samik" pitchFamily="2" charset="-78"/>
              </a:rPr>
              <a:t>.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857891"/>
            <a:ext cx="8229600" cy="26827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ar-IQ" dirty="0" smtClean="0"/>
              <a:t>ا</a:t>
            </a:r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15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r>
              <a:rPr lang="ar-SA" sz="2000" b="1" dirty="0" smtClean="0"/>
              <a:t>تثنية المفعول المطلق ، وجمعه</a:t>
            </a:r>
            <a:endParaRPr lang="en-US" sz="2000" dirty="0" smtClean="0"/>
          </a:p>
          <a:p>
            <a:r>
              <a:rPr lang="ar-SA" sz="2000" b="1" dirty="0" smtClean="0"/>
              <a:t>وَمَـا لِتَوْكِيـدٍ فَوَحِّـدْ أَبَـدَا          وَثَنِّ وَاجْمَـعْ غَـيْرَهُ وَأَفْـرِدَا</a:t>
            </a:r>
            <a:endParaRPr lang="en-US" sz="2000" dirty="0" smtClean="0"/>
          </a:p>
          <a:p>
            <a:endParaRPr lang="ar-IQ" sz="2000" b="1" dirty="0" smtClean="0"/>
          </a:p>
          <a:p>
            <a:r>
              <a:rPr lang="ar-SA" sz="2000" b="1" dirty="0" smtClean="0"/>
              <a:t>س14- ما حكم تثنية المفعول المطلق ، وجمعه ؟</a:t>
            </a:r>
            <a:endParaRPr lang="en-US" sz="2000" dirty="0" smtClean="0"/>
          </a:p>
          <a:p>
            <a:r>
              <a:rPr lang="ar-SA" sz="2000" dirty="0" smtClean="0"/>
              <a:t>ج14- المفعول المطلق - كما عرفنا - ثلاثة أنواع ، ولكلٍّ منها حكم بالنسبة للتثنية، والجمع ، وإليك بيان أحكامها :</a:t>
            </a:r>
            <a:endParaRPr lang="en-US" sz="2000" dirty="0" smtClean="0"/>
          </a:p>
          <a:p>
            <a:r>
              <a:rPr lang="ar-SA" sz="2000" dirty="0" smtClean="0"/>
              <a:t>1- المفعول المطلق المؤكِّد لعامله : لا يجوز تثنيته ، ولا جمعه ، بل يجب إفراده ؛ تقول : ضربته ضرباً ؛وذلك لأنه بمثابة تكرير الفعل ، والفعل لا يُثنى ولا يُجمع. </a:t>
            </a:r>
            <a:endParaRPr lang="en-US" sz="2000" dirty="0" smtClean="0"/>
          </a:p>
          <a:p>
            <a:r>
              <a:rPr lang="ar-SA" sz="2000" dirty="0" smtClean="0"/>
              <a:t>2- المبيِّن للعدد : لا خلاف في جواز تثنيته ، وجمعه ، نحو : ضربته ضربتين وضرباتٍ .</a:t>
            </a:r>
            <a:endParaRPr lang="en-US" sz="2000" dirty="0" smtClean="0"/>
          </a:p>
          <a:p>
            <a:r>
              <a:rPr lang="ar-SA" sz="2000" dirty="0" smtClean="0"/>
              <a:t>3- المبين للنوع : المشهور أنه يجوز تثنيته ، وجمعه إذا اختلفت أنواعه ، نحو : </a:t>
            </a:r>
            <a:endParaRPr lang="en-US" sz="2000" dirty="0" smtClean="0"/>
          </a:p>
          <a:p>
            <a:r>
              <a:rPr lang="ar-SA" sz="2000" dirty="0" smtClean="0"/>
              <a:t>سرتُ سَيْرَيْ زيدٍ القويَّ والضعيفَ ، فقولك القوي والضعيف دلالة على اختلاف النوع ، وقد ورد جمعه في القرآن الكريم ، قال تعالى : </a:t>
            </a:r>
            <a:r>
              <a:rPr lang="en-US" sz="2000" dirty="0" smtClean="0"/>
              <a:t>        </a:t>
            </a:r>
            <a:r>
              <a:rPr lang="ar-SA" sz="2000" dirty="0" smtClean="0"/>
              <a:t> وأجاز ابن مالك تثنيته ، وجمعه في قوله: " وثنِّ واجمع غيره وأفردا " ( أي : يجوز تثنية المبين للعدد ، والنوع ) .</a:t>
            </a:r>
            <a:endParaRPr lang="en-US" sz="2000" dirty="0" smtClean="0"/>
          </a:p>
          <a:p>
            <a:r>
              <a:rPr lang="ar-SA" sz="2000" dirty="0" smtClean="0"/>
              <a:t>وظاهر كلام سيبويه أنه لا يجوز تثنية المبين للنوع ، ولا جمعه قياساً ، بل يُقتصر فيه على السَّماع . وهذا اختيار </a:t>
            </a:r>
            <a:r>
              <a:rPr lang="ar-SA" sz="2000" dirty="0" err="1" smtClean="0"/>
              <a:t>الشَّلَوْبِين</a:t>
            </a:r>
            <a:r>
              <a:rPr lang="ar-SA" sz="2000" dirty="0" smtClean="0"/>
              <a:t> .</a:t>
            </a:r>
            <a:endParaRPr lang="en-US" sz="2000" dirty="0" smtClean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214282" y="6215082"/>
            <a:ext cx="642942" cy="506393"/>
          </a:xfrm>
        </p:spPr>
        <p:txBody>
          <a:bodyPr/>
          <a:lstStyle/>
          <a:p>
            <a:fld id="{33110E13-EC72-4576-9575-B64C4D43AAE7}" type="slidenum">
              <a:rPr lang="ar-IQ" sz="3600" b="1" smtClean="0">
                <a:solidFill>
                  <a:schemeClr val="tx1"/>
                </a:solidFill>
                <a:cs typeface="Ali-A-Samik" pitchFamily="2" charset="-78"/>
              </a:rPr>
              <a:pPr/>
              <a:t>16</a:t>
            </a:fld>
            <a:endParaRPr lang="ar-IQ" sz="36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ar-SA" sz="2400" b="1" dirty="0" smtClean="0"/>
              <a:t>حكم حَذْف عامل المفعول المطلق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ar-SA" sz="2400" b="1" dirty="0" smtClean="0"/>
              <a:t>وَحَـذْفُ عَامِـلِ الْمُؤَكِّـدِ امْتَنَعْ          وَفِى سِـوَاهُ لِدَلِيـلٍ مُتَّسَـعْ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b="1" dirty="0" smtClean="0"/>
              <a:t>س15- ما حكم حذف العامل في المفعول المطلق ؟</a:t>
            </a:r>
            <a:endParaRPr lang="en-US" sz="2400" dirty="0" smtClean="0"/>
          </a:p>
          <a:p>
            <a:r>
              <a:rPr lang="ar-SA" sz="2400" dirty="0" smtClean="0"/>
              <a:t>ج15- </a:t>
            </a:r>
            <a:r>
              <a:rPr lang="ar-SA" sz="2400" b="1" dirty="0" smtClean="0"/>
              <a:t>المفعول المطلق المؤكِّد لعامله</a:t>
            </a:r>
            <a:r>
              <a:rPr lang="ar-SA" sz="2400" dirty="0" smtClean="0"/>
              <a:t> لا يجوز حذف عامله ؛ لأن الغَرَض من مجيء المفعول المطلق ، هو: تقرير عامله وتقويته ، وحذف العامل مُنَافٍ لذلك .</a:t>
            </a:r>
            <a:endParaRPr lang="en-US" sz="2400" dirty="0" smtClean="0"/>
          </a:p>
          <a:p>
            <a:r>
              <a:rPr lang="ar-SA" sz="2400" b="1" dirty="0" smtClean="0"/>
              <a:t>وأما غير المؤكّد</a:t>
            </a:r>
            <a:r>
              <a:rPr lang="ar-SA" sz="2400" dirty="0" smtClean="0"/>
              <a:t> فله حكمان :</a:t>
            </a:r>
            <a:endParaRPr lang="en-US" sz="2400" dirty="0" smtClean="0"/>
          </a:p>
          <a:p>
            <a:r>
              <a:rPr lang="ar-SA" sz="2400" dirty="0" smtClean="0"/>
              <a:t>1- حذف جائز              2- حذف واجب ، سيأتي بيانه فيما بعـد .</a:t>
            </a:r>
            <a:endParaRPr lang="en-US" sz="2400" dirty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sz="1600" b="1" dirty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285720" y="6356350"/>
            <a:ext cx="1143008" cy="365125"/>
          </a:xfrm>
        </p:spPr>
        <p:txBody>
          <a:bodyPr/>
          <a:lstStyle/>
          <a:p>
            <a:fld id="{33110E13-EC72-4576-9575-B64C4D43AAE7}" type="slidenum">
              <a:rPr lang="ar-IQ" sz="3600" b="1" smtClean="0">
                <a:solidFill>
                  <a:schemeClr val="tx1"/>
                </a:solidFill>
                <a:cs typeface="Ali-A-Samik" pitchFamily="2" charset="-78"/>
              </a:rPr>
              <a:pPr/>
              <a:t>17</a:t>
            </a:fld>
            <a:endParaRPr lang="ar-IQ" sz="36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ar-SA" sz="2700" b="1" dirty="0" smtClean="0"/>
              <a:t>الحذف الجائز</a:t>
            </a:r>
            <a:r>
              <a:rPr lang="ar-SA" sz="2700" dirty="0" smtClean="0"/>
              <a:t> : يجوز حذف عامل المفعول المطلق المبيَّن للنوع ، والمبيَّن للعدد إذا دَّل عليه دليل 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 فمثال حذف عامل المبيّن للنوع جوازاً ، قولك : قدوماً مُباركاً ، لِمَنْ قَدِم من السَّفرِ ، والتقدير : قَدِمْتَ قدوماً مباركاً ، وكقولك : سَيْرَ زَيْدٍ ، لمن قال </a:t>
            </a:r>
            <a:r>
              <a:rPr lang="ar-SA" sz="2700" dirty="0" err="1" smtClean="0"/>
              <a:t>لك</a:t>
            </a:r>
            <a:r>
              <a:rPr lang="ar-SA" sz="2700" dirty="0" smtClean="0"/>
              <a:t> : أيَّ سَيْرٍ سِرْتَ ؟ والتقدير : سِرْتُ سَيْرَ زيدٍ ، ونحو : حَجّاً مبروراً 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ومثال حذف عامل المبيَّن للعدد جوازاً ، قولك : ضربتين ، لمن قال : كم ضربتَ زيداً ؟ وكقولك : حَجَّاتٍ ، لمن قال </a:t>
            </a:r>
            <a:r>
              <a:rPr lang="ar-SA" sz="2700" dirty="0" err="1" smtClean="0"/>
              <a:t>لك</a:t>
            </a:r>
            <a:r>
              <a:rPr lang="ar-SA" sz="2700" dirty="0" smtClean="0"/>
              <a:t> : كم حجَّةً حججتَ ؟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فالعامل في هذه الأمثلة جميعا محذوف جوازاً ؛ لوجود ما يدلّ عليه في الكلام ، أو السؤال 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b="1" dirty="0" smtClean="0"/>
              <a:t> 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214282" y="6286520"/>
            <a:ext cx="785818" cy="365125"/>
          </a:xfrm>
        </p:spPr>
        <p:txBody>
          <a:bodyPr/>
          <a:lstStyle/>
          <a:p>
            <a:fld id="{33110E13-EC72-4576-9575-B64C4D43AAE7}" type="slidenum">
              <a:rPr lang="ar-IQ" sz="3600" b="1" smtClean="0">
                <a:solidFill>
                  <a:schemeClr val="tx1"/>
                </a:solidFill>
                <a:cs typeface="Ali-A-Samik" pitchFamily="2" charset="-78"/>
              </a:rPr>
              <a:pPr/>
              <a:t>18</a:t>
            </a:fld>
            <a:endParaRPr lang="ar-IQ" sz="36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ar-SA" b="1" dirty="0" smtClean="0"/>
              <a:t>س16- ما موضع الإجماع ، والخلاف في نحو : ضرباً زيداً ؟ وضَّح ذلك 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ج16- أجمع النحاة على أنَّ العامل محذوف وجوباً، في نحو قولك: </a:t>
            </a:r>
            <a:r>
              <a:rPr lang="ar-SA" u="sng" dirty="0" smtClean="0"/>
              <a:t>ضرباً </a:t>
            </a:r>
            <a:r>
              <a:rPr lang="ar-SA" dirty="0" smtClean="0"/>
              <a:t>زيداً ؛ لأنه قائم مقامه ( أي : إنه مصدر نائب عن عامله ) 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643702" y="6215082"/>
            <a:ext cx="2133600" cy="365125"/>
          </a:xfrm>
        </p:spPr>
        <p:txBody>
          <a:bodyPr/>
          <a:lstStyle/>
          <a:p>
            <a:r>
              <a:rPr lang="ar-IQ" dirty="0" smtClean="0"/>
              <a:t> </a:t>
            </a:r>
            <a:endParaRPr lang="ar-IQ" sz="2000" b="1" dirty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28596" y="6286520"/>
            <a:ext cx="1000132" cy="357189"/>
          </a:xfrm>
        </p:spPr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19</a:t>
            </a:fld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4800" dirty="0" smtClean="0">
                <a:solidFill>
                  <a:srgbClr val="00B050"/>
                </a:solidFill>
                <a:cs typeface="Ali-A-Samik" pitchFamily="2" charset="-78"/>
              </a:rPr>
              <a:t>.</a:t>
            </a:r>
            <a:endParaRPr lang="ar-IQ" sz="4800" dirty="0">
              <a:solidFill>
                <a:srgbClr val="00B050"/>
              </a:solidFill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ar-SA" sz="2400" b="1" dirty="0" smtClean="0"/>
              <a:t>الْمَصْدَرُ اسْمُ مَا سِوَى الزَّمَانِ مِنْ          مَدْلُولَ</a:t>
            </a:r>
            <a:r>
              <a:rPr lang="ar-IQ" sz="2400" b="1" dirty="0" smtClean="0"/>
              <a:t>ي</a:t>
            </a:r>
            <a:r>
              <a:rPr lang="ar-SA" sz="2400" b="1" dirty="0" smtClean="0"/>
              <a:t> الفِعْـلِ كَأَمْنٍ مِنْ أَمِنْ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س1- عَلاَمَ يدلُّ المصدر؟ وما تعريفه ؟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ج1- المصدر يدلّ على أحد مدلولي الفعل، وهما : الحَدَثُ، والزَّمان . فالفعل قام</a:t>
            </a:r>
            <a:r>
              <a:rPr lang="ar-IQ" sz="2400" dirty="0" smtClean="0"/>
              <a:t>َ</a:t>
            </a:r>
            <a:r>
              <a:rPr lang="ar-SA" sz="2400" dirty="0" smtClean="0"/>
              <a:t> (مثلا</a:t>
            </a:r>
            <a:r>
              <a:rPr lang="ar-IQ" sz="2400" dirty="0" smtClean="0"/>
              <a:t>ً</a:t>
            </a:r>
            <a:r>
              <a:rPr lang="ar-SA" sz="2400" dirty="0" smtClean="0"/>
              <a:t>) يدل على الحدث، وهو ( القيام</a:t>
            </a:r>
            <a:r>
              <a:rPr lang="ar-IQ" sz="2400" dirty="0" smtClean="0"/>
              <a:t>ُ</a:t>
            </a:r>
            <a:r>
              <a:rPr lang="ar-SA" sz="2400" dirty="0" smtClean="0"/>
              <a:t> ) ويدلّ على الزمن الذي حَدَث فيه القيام، وهو : الزمان الماضي، وكذلك الفعل المضارع ( يقوم</a:t>
            </a:r>
            <a:r>
              <a:rPr lang="ar-IQ" sz="2400" dirty="0" smtClean="0"/>
              <a:t>ُ</a:t>
            </a:r>
            <a:r>
              <a:rPr lang="ar-SA" sz="2400" dirty="0" smtClean="0"/>
              <a:t> ) يدل على القيام في الحال، أو الاستقبال، وكذلك فعل الأمر ( قُمْ ) يدلّ على القيام في الاستقبال، والمصدر يدلّ على ( الحدث ) فقط، وهو أحد مدلولي الفعل . وهذا هو مراد الناظم بالبيت السابق، وقد مثَّل لذلك بالمصدر ( أَمْنٍ ) فإنَّه أحد مدلولي الفعل ( أَمِنَ )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فتعريف المصدر إذا : هو ما دلّ على الحدث مُجرَّداً من الزَّمن 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ar-SA" sz="2000" dirty="0" smtClean="0"/>
              <a:t>واختلفوا في: هل هو مصدر مؤكِّد لعامله، أو لا ؟ وتوضيح الخلاف في هذا السؤال، كما يلي 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1- يرى بعض النّحاة، ومنهم ابن الناظم : أنّ قولك ( ضرباً زيداً ) مصدر مؤكِّد لعامله . وهذا الرأي مخالف لرأي النَّاظم ابن مالك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2- يرى آخرون منهم ابن </a:t>
            </a:r>
            <a:r>
              <a:rPr lang="ar-SA" sz="2000" dirty="0" err="1" smtClean="0"/>
              <a:t>عقيل</a:t>
            </a:r>
            <a:r>
              <a:rPr lang="ar-SA" sz="2000" dirty="0" smtClean="0"/>
              <a:t> : أنَّه ليس مصدراً مؤكِّداً لعامله 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- يقول ابن </a:t>
            </a:r>
            <a:r>
              <a:rPr lang="ar-SA" sz="2000" dirty="0" err="1" smtClean="0"/>
              <a:t>عقيل</a:t>
            </a:r>
            <a:r>
              <a:rPr lang="ar-SA" sz="2000" dirty="0" smtClean="0"/>
              <a:t> ردًّا</a:t>
            </a:r>
            <a:r>
              <a:rPr lang="ar-IQ" sz="2000" dirty="0" smtClean="0"/>
              <a:t>ً</a:t>
            </a:r>
            <a:r>
              <a:rPr lang="ar-SA" sz="2000" dirty="0" smtClean="0"/>
              <a:t> على ابن الناظم : إنّ نحو</a:t>
            </a:r>
            <a:r>
              <a:rPr lang="ar-IQ" sz="2000" dirty="0" smtClean="0"/>
              <a:t>:</a:t>
            </a:r>
            <a:r>
              <a:rPr lang="ar-SA" sz="2000" dirty="0" smtClean="0"/>
              <a:t> ( ضربا</a:t>
            </a:r>
            <a:r>
              <a:rPr lang="ar-IQ" sz="2000" dirty="0" smtClean="0"/>
              <a:t>ً</a:t>
            </a:r>
            <a:r>
              <a:rPr lang="ar-SA" sz="2000" dirty="0" smtClean="0"/>
              <a:t> زيداً ) ليس من التأكيد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 </a:t>
            </a:r>
            <a:r>
              <a:rPr lang="ar-IQ" sz="2000" dirty="0" smtClean="0"/>
              <a:t/>
            </a:r>
            <a:br>
              <a:rPr lang="ar-IQ" sz="2000" dirty="0" smtClean="0"/>
            </a:br>
            <a:r>
              <a:rPr lang="ar-SA" sz="2000" dirty="0" smtClean="0"/>
              <a:t>في شيء، فهو بمثابة : اضْرِبْ زيداً؛ لأن</a:t>
            </a:r>
            <a:r>
              <a:rPr lang="ar-IQ" sz="2000" dirty="0" smtClean="0"/>
              <a:t>َّ</a:t>
            </a:r>
            <a:r>
              <a:rPr lang="ar-SA" sz="2000" dirty="0" smtClean="0"/>
              <a:t> المصدر ( ضرباً ) واقع موقع الفعل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(اضربْ) فهو نائب عنه، وعِوَضٌ عنه؛ ولأن قولك: اضربْ زيداً، لا تأكيد فيه، كذلك قولك : ضرباً، لا تأكيد فيه؛ لأنه نائب عنه ودالٌّ عليه، وعِوَضٌ عنه؛ ويدلّ على ذلك أمران 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ا</a:t>
            </a:r>
            <a:r>
              <a:rPr lang="ar-SA" sz="2000" b="1" dirty="0" smtClean="0"/>
              <a:t>لأول</a:t>
            </a:r>
            <a:r>
              <a:rPr lang="ar-SA" sz="2000" dirty="0" smtClean="0"/>
              <a:t> : أنه لا يجوز الجمع بينه وبين عامله؛ لأنه مصدر نائب عن عامله، وعِوَضٌ عنه، ولا يجوز الجمع بين العِوَضِ، والمعوَّض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b="1" dirty="0" smtClean="0"/>
              <a:t>والثاني</a:t>
            </a:r>
            <a:r>
              <a:rPr lang="ar-SA" sz="2000" dirty="0" smtClean="0"/>
              <a:t> : أنّ المصدر المؤكِّد لعامله لا خلاف في أنَّه لا يعمل، كما في قولك : ضربته </a:t>
            </a:r>
            <a:r>
              <a:rPr lang="ar-SA" sz="2000" u="sng" dirty="0" smtClean="0"/>
              <a:t>ضرباً</a:t>
            </a:r>
            <a:r>
              <a:rPr lang="ar-SA" sz="2000" dirty="0" smtClean="0"/>
              <a:t> . فالمصدر ( ضرباً ) مؤكِّد لعامله ويمتنع عمله بالإجماع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 أما المصدر النائب عن عامله، نحو : </a:t>
            </a:r>
            <a:r>
              <a:rPr lang="ar-SA" sz="2000" u="sng" dirty="0" smtClean="0"/>
              <a:t>ضرباً </a:t>
            </a:r>
            <a:r>
              <a:rPr lang="ar-SA" sz="2000" dirty="0" smtClean="0"/>
              <a:t>زيداً، ففي عمله خلاف 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أ- </a:t>
            </a:r>
            <a:r>
              <a:rPr lang="ar-SA" sz="2000" dirty="0" err="1" smtClean="0"/>
              <a:t>أ</a:t>
            </a:r>
            <a:r>
              <a:rPr lang="ar-SA" sz="2000" dirty="0" smtClean="0"/>
              <a:t>ن</a:t>
            </a:r>
            <a:r>
              <a:rPr lang="ar-IQ" sz="2000" dirty="0" smtClean="0"/>
              <a:t>َّ</a:t>
            </a:r>
            <a:r>
              <a:rPr lang="ar-SA" sz="2000" dirty="0" smtClean="0"/>
              <a:t>ه يعمل - وهو الصحيح - وعلى ذلك فإن</a:t>
            </a:r>
            <a:r>
              <a:rPr lang="ar-IQ" sz="2000" dirty="0" smtClean="0"/>
              <a:t>َّ</a:t>
            </a:r>
            <a:r>
              <a:rPr lang="ar-SA" sz="2000" dirty="0" smtClean="0"/>
              <a:t> ( زيداً ) منصوب </a:t>
            </a:r>
            <a:r>
              <a:rPr lang="ar-SA" sz="2000" dirty="0" err="1" smtClean="0"/>
              <a:t>به</a:t>
            </a:r>
            <a:r>
              <a:rPr lang="ar-SA" sz="2000" dirty="0" smtClean="0"/>
              <a:t>، وعلى هذا القول فإن المصدر ( ضرباً ) ناب عن عامله ( اضربْ ) في عمله، وفي معناه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ب- أنه لا يعمل، وعلى ذلك فإنّ ( زيدا ) منصوب بالفعل المحذوف، وعلى هذا القول فإنّ المصدر (ضرباً) نائب عن (اضربْ) في معناه فقط لا في عمله 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20</a:t>
            </a:fld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حذف عامل المفعول المطلق وجوباً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وَالْحَـذْفُ حَـتْمٌ مَعَ آتٍ بَدَلاَ          مِنْ فِعْـلِهِ </a:t>
            </a:r>
            <a:r>
              <a:rPr lang="ar-SA" sz="2400" b="1" dirty="0" err="1" smtClean="0"/>
              <a:t>كَنَدْلاً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اللَّذْ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كَانْـدُلاَ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س17- متى يحذف عامل المفعول المطلق وجوباً ؟ مَثَّل لما تقول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ج17- يحذف عامل المفعول المطلق وجوباً : إذا كان المصدر بدلاً من فعله ؛ لأنه لا يجمع بين البَدَلِ والْمُبْدَلِ منه ، والمصدر الواقع بدلاً من فعله نوعان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1- بدل من فعله </a:t>
            </a:r>
            <a:r>
              <a:rPr lang="ar-SA" sz="2400" dirty="0" err="1" smtClean="0"/>
              <a:t>الطَّلَبيّ</a:t>
            </a:r>
            <a:r>
              <a:rPr lang="ar-SA" sz="2400" dirty="0" smtClean="0"/>
              <a:t> ، ويُسمى : المصدر </a:t>
            </a:r>
            <a:r>
              <a:rPr lang="ar-SA" sz="2400" dirty="0" err="1" smtClean="0"/>
              <a:t>الطلبي</a:t>
            </a:r>
            <a:r>
              <a:rPr lang="ar-SA" sz="2400" dirty="0" smtClean="0"/>
              <a:t>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2- بدل من فعله الْخَبَرِيّ ، ويُسمى : المصدر الخبري 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21</a:t>
            </a:fld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7958"/>
          </a:xfrm>
        </p:spPr>
        <p:txBody>
          <a:bodyPr>
            <a:noAutofit/>
          </a:bodyPr>
          <a:lstStyle/>
          <a:p>
            <a:r>
              <a:rPr lang="ar-SA" sz="2400" dirty="0" smtClean="0"/>
              <a:t>وفيما يلي أنواع كلِّ نوع ، وأمثلتها التي يجب فيها حذف عامل المفعول المطلق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 </a:t>
            </a:r>
            <a:r>
              <a:rPr lang="ar-SA" sz="2400" b="1" dirty="0" smtClean="0"/>
              <a:t>أولاً : المصدر </a:t>
            </a:r>
            <a:r>
              <a:rPr lang="ar-SA" sz="2400" b="1" dirty="0" err="1" smtClean="0"/>
              <a:t>الطَّلبي</a:t>
            </a:r>
            <a:r>
              <a:rPr lang="ar-SA" sz="2400" dirty="0" smtClean="0"/>
              <a:t> ، حذف العامل فيه قياسيّ  في أربعة أنواع ، هي 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أ- </a:t>
            </a:r>
            <a:r>
              <a:rPr lang="ar-SA" sz="2400" b="1" dirty="0" smtClean="0"/>
              <a:t>الأمر </a:t>
            </a:r>
            <a:r>
              <a:rPr lang="ar-SA" sz="2400" dirty="0" smtClean="0"/>
              <a:t>، نحو : ضرباً زيداً . فضرباً : مفعول مطلق منصوب نائب عن فعله </a:t>
            </a:r>
            <a:r>
              <a:rPr lang="ar-SA" sz="2400" dirty="0" err="1" smtClean="0"/>
              <a:t>الطلبي</a:t>
            </a:r>
            <a:r>
              <a:rPr lang="ar-SA" sz="2400" dirty="0" smtClean="0"/>
              <a:t> ، وهو فعل الأمر (اضربْ ) ونحو قولك : قياماً لا قعودا . فقياماً : مفعول مطلق نائب عن فعل الأمر (قُمْ) ومنه قوله تعالى:</a:t>
            </a:r>
            <a:r>
              <a:rPr lang="en-US" sz="2400" dirty="0" smtClean="0"/>
              <a:t>       </a:t>
            </a:r>
            <a:r>
              <a:rPr lang="ar-SA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ب- </a:t>
            </a:r>
            <a:r>
              <a:rPr lang="ar-SA" sz="2400" b="1" dirty="0" smtClean="0"/>
              <a:t>النَّهي</a:t>
            </a:r>
            <a:r>
              <a:rPr lang="ar-SA" sz="2400" dirty="0" smtClean="0"/>
              <a:t> ، نحو : قياماً لا قعوداً . فقعوداً : مفعول مطلق نائب عن فعله </a:t>
            </a:r>
            <a:r>
              <a:rPr lang="ar-SA" sz="2400" dirty="0" err="1" smtClean="0"/>
              <a:t>الطلبي</a:t>
            </a:r>
            <a:r>
              <a:rPr lang="ar-SA" sz="2400" dirty="0" smtClean="0"/>
              <a:t> ، وهو المضارع المجزوم بِلا الناهية (لا تَقْعُدْ) ونحو قولك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 سكوتاً لا تكلُّماً ، فالأول للأمر ( اسْكُتْ ) والثاني للنّهي ( لا تتكلَّم )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ج- </a:t>
            </a:r>
            <a:r>
              <a:rPr lang="ar-SA" sz="2400" b="1" dirty="0" smtClean="0"/>
              <a:t>الدعاء </a:t>
            </a:r>
            <a:r>
              <a:rPr lang="ar-SA" sz="2400" dirty="0" smtClean="0"/>
              <a:t>، نحو : سُقياً ( أي : سَقَاك الله ) ونحو : يا ربَّ نَصْراً عبادَك المؤمنين وهَلاَكا للمعتدين ( أي: </a:t>
            </a:r>
            <a:r>
              <a:rPr lang="ar-SA" sz="2400" dirty="0" err="1" smtClean="0"/>
              <a:t>يارب</a:t>
            </a:r>
            <a:r>
              <a:rPr lang="ar-SA" sz="2400" dirty="0" smtClean="0"/>
              <a:t> انصر عبادك المؤمنين،وأهلك المعتدين)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د- </a:t>
            </a:r>
            <a:r>
              <a:rPr lang="ar-SA" sz="2400" b="1" dirty="0" smtClean="0"/>
              <a:t>الاستفهام المقصود </a:t>
            </a:r>
            <a:r>
              <a:rPr lang="ar-SA" sz="2400" b="1" dirty="0" err="1" smtClean="0"/>
              <a:t>به</a:t>
            </a:r>
            <a:r>
              <a:rPr lang="ar-SA" sz="2400" b="1" dirty="0" smtClean="0"/>
              <a:t> التَّوبيخ</a:t>
            </a:r>
            <a:r>
              <a:rPr lang="ar-SA" sz="2400" dirty="0" smtClean="0"/>
              <a:t> ، نحو : أَتَوَانِياً وقد جَدَّ الجِدُّ ؟ وقع المصدر (توانيا) بعد استفهام مقصود </a:t>
            </a:r>
            <a:r>
              <a:rPr lang="ar-SA" sz="2400" dirty="0" err="1" smtClean="0"/>
              <a:t>به</a:t>
            </a:r>
            <a:r>
              <a:rPr lang="ar-SA" sz="2400" dirty="0" smtClean="0"/>
              <a:t> التَّوبيخ ( والمعنى : أتَتَوَانَى وَقَدْ جدَّ الجِدُّ 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ونحو : أبُخْلاً وأنت غنيٌّ ؟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22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86478"/>
          </a:xfrm>
        </p:spPr>
        <p:txBody>
          <a:bodyPr>
            <a:normAutofit/>
          </a:bodyPr>
          <a:lstStyle/>
          <a:p>
            <a:r>
              <a:rPr lang="ar-SA" b="1" dirty="0" smtClean="0"/>
              <a:t> </a:t>
            </a:r>
            <a:r>
              <a:rPr lang="ar-SA" sz="2700" b="1" dirty="0" smtClean="0"/>
              <a:t>ثانياً : المصدر الخبري</a:t>
            </a:r>
            <a:r>
              <a:rPr lang="ar-SA" sz="2700" dirty="0" smtClean="0"/>
              <a:t> ، وحذف العامل فيه على نوعين : حَذْف سَمَاعيٌّ ، وحذف قِيَاسيّ 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أ- </a:t>
            </a:r>
            <a:r>
              <a:rPr lang="ar-SA" sz="2700" b="1" dirty="0" smtClean="0"/>
              <a:t>الحذف السَّماعي </a:t>
            </a:r>
            <a:r>
              <a:rPr lang="ar-SA" sz="2700" dirty="0" smtClean="0"/>
              <a:t>، نحو : حمداً وشكراً لا كفراً ( أي : أَحمدُ اللهَ حَمْداً ، وأَشكرُه شكْراً ، ولا أَكفُرُه كُفْراً ) ونحو : أَفْعَلُ وكَرَامَةً ( أي : أفعلُ وأُكْرِمُك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كرامةً ) ونحو : سَمْعاً وطَاعَةً ، ونحو : صبراً لا جَزَعاً . ومنه : سُبْحَانَ اللهِ ، ومَعَاذَ اللهِ ، ولَبَيَّكَ ، وسَعْدَيْكَ ، </a:t>
            </a:r>
            <a:r>
              <a:rPr lang="ar-SA" sz="2700" dirty="0" err="1" smtClean="0"/>
              <a:t>وحَنَانَيك</a:t>
            </a:r>
            <a:r>
              <a:rPr lang="ar-SA" sz="2700" dirty="0" smtClean="0"/>
              <a:t> .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ب- الحذف القياسي ، ويقع في أربعة مواضع ، سيأتي ذكرها فيما بقي من الأبيات .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ar-IQ" sz="27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23</a:t>
            </a:fld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ar-SA" sz="2700" b="1" dirty="0" smtClean="0"/>
              <a:t>س18- إِلاَمَ يُشِيرُ الناظم بقوله : " </a:t>
            </a:r>
            <a:r>
              <a:rPr lang="ar-SA" sz="2700" b="1" dirty="0" err="1" smtClean="0"/>
              <a:t>كَنَدْلاً</a:t>
            </a:r>
            <a:r>
              <a:rPr lang="ar-SA" sz="2700" b="1" dirty="0" smtClean="0"/>
              <a:t> </a:t>
            </a:r>
            <a:r>
              <a:rPr lang="ar-SA" sz="2700" b="1" dirty="0" err="1" smtClean="0"/>
              <a:t>اللَّذْ</a:t>
            </a:r>
            <a:r>
              <a:rPr lang="ar-SA" sz="2700" b="1" dirty="0" smtClean="0"/>
              <a:t> </a:t>
            </a:r>
            <a:r>
              <a:rPr lang="ar-SA" sz="2700" b="1" dirty="0" err="1" smtClean="0"/>
              <a:t>كانْدُلا</a:t>
            </a:r>
            <a:r>
              <a:rPr lang="ar-SA" sz="2700" b="1" dirty="0" smtClean="0"/>
              <a:t> " ؟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ج18- يُشير بذلك إلى ما أَنْشَده سيبويه ، وهو قول الشاعر :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b="1" dirty="0" smtClean="0"/>
              <a:t>عَلَى حِينَ أَلْهَى النَّاسَ جُلُّ أُمُورِهِمْ           </a:t>
            </a:r>
            <a:r>
              <a:rPr lang="ar-SA" sz="2700" b="1" dirty="0" err="1" smtClean="0"/>
              <a:t>فَنَدْلاً</a:t>
            </a:r>
            <a:r>
              <a:rPr lang="ar-SA" sz="2700" b="1" dirty="0" smtClean="0"/>
              <a:t> </a:t>
            </a:r>
            <a:r>
              <a:rPr lang="ar-SA" sz="2700" b="1" dirty="0" err="1" smtClean="0"/>
              <a:t>زُرَيْقُ</a:t>
            </a:r>
            <a:r>
              <a:rPr lang="ar-SA" sz="2700" b="1" dirty="0" smtClean="0"/>
              <a:t> الْمَـالَ نَدْلَ الثَّعَالِبِ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فقوله : </a:t>
            </a:r>
            <a:r>
              <a:rPr lang="ar-SA" sz="2700" dirty="0" err="1" smtClean="0"/>
              <a:t>نَدْلاً</a:t>
            </a:r>
            <a:r>
              <a:rPr lang="ar-SA" sz="2700" dirty="0" smtClean="0"/>
              <a:t> ، مفعول مطلق منصوب نائب عن فعله ، وفعله محذوف وجوباً ،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 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وهو فعل الأمر ( </a:t>
            </a:r>
            <a:r>
              <a:rPr lang="ar-SA" sz="2700" dirty="0" err="1" smtClean="0"/>
              <a:t>انْدُلْ</a:t>
            </a:r>
            <a:r>
              <a:rPr lang="ar-SA" sz="2700" dirty="0" smtClean="0"/>
              <a:t> ) فهذا شاهد على وجوب حذف العامل إذا ناب المصدر </a:t>
            </a:r>
            <a:r>
              <a:rPr lang="ar-SA" sz="2700" dirty="0" err="1" smtClean="0"/>
              <a:t>منابه</a:t>
            </a:r>
            <a:r>
              <a:rPr lang="ar-SA" sz="2700" dirty="0" smtClean="0"/>
              <a:t> ، وأغنى عن التَّلَفُّظ </a:t>
            </a:r>
            <a:r>
              <a:rPr lang="ar-SA" sz="2700" dirty="0" err="1" smtClean="0"/>
              <a:t>به</a:t>
            </a:r>
            <a:r>
              <a:rPr lang="ar-SA" sz="2700" dirty="0" smtClean="0"/>
              <a:t> .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24</a:t>
            </a:fld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س19- ما الذي أجازه ابن مالك في البيت السابق ؟ وما رأي ابن </a:t>
            </a:r>
            <a:r>
              <a:rPr lang="ar-SA" sz="2400" b="1" dirty="0" err="1" smtClean="0"/>
              <a:t>عقيل</a:t>
            </a:r>
            <a:r>
              <a:rPr lang="ar-SA" sz="2400" b="1" dirty="0" smtClean="0"/>
              <a:t> فيما أجازه ابن مالك ؟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ج19- أجاز ابن مالك أن يكون ( </a:t>
            </a:r>
            <a:r>
              <a:rPr lang="ar-SA" sz="2400" dirty="0" err="1" smtClean="0"/>
              <a:t>زُرَيقُ</a:t>
            </a:r>
            <a:r>
              <a:rPr lang="ar-SA" sz="2400" dirty="0" smtClean="0"/>
              <a:t> ) فاعلا مرفوعاً </a:t>
            </a:r>
            <a:r>
              <a:rPr lang="ar-SA" sz="2400" dirty="0" err="1" smtClean="0"/>
              <a:t>بِنَدْلاً</a:t>
            </a:r>
            <a:r>
              <a:rPr lang="ar-SA" sz="2400" dirty="0" smtClean="0"/>
              <a:t> ( </a:t>
            </a:r>
            <a:r>
              <a:rPr lang="ar-SA" sz="2400" dirty="0" err="1" smtClean="0"/>
              <a:t>زريقُ</a:t>
            </a:r>
            <a:r>
              <a:rPr lang="ar-SA" sz="2400" dirty="0" smtClean="0"/>
              <a:t> : اسم رجل ) . واعترض ابن </a:t>
            </a:r>
            <a:r>
              <a:rPr lang="ar-SA" sz="2400" dirty="0" err="1" smtClean="0"/>
              <a:t>عقيل</a:t>
            </a:r>
            <a:r>
              <a:rPr lang="ar-SA" sz="2400" dirty="0" smtClean="0"/>
              <a:t> على ما أجازه النَّاظم بقوله : وفيه نظر ؛ لأنه إنْ جعل ( </a:t>
            </a:r>
            <a:r>
              <a:rPr lang="ar-SA" sz="2400" dirty="0" err="1" smtClean="0"/>
              <a:t>ندلاً</a:t>
            </a:r>
            <a:r>
              <a:rPr lang="ar-SA" sz="2400" dirty="0" smtClean="0"/>
              <a:t> ) نائبا مناب فعل الأمر للمخاطب ( </a:t>
            </a:r>
            <a:r>
              <a:rPr lang="ar-SA" sz="2400" dirty="0" err="1" smtClean="0"/>
              <a:t>انْدُلْ</a:t>
            </a:r>
            <a:r>
              <a:rPr lang="ar-SA" sz="2400" dirty="0" smtClean="0"/>
              <a:t> ) لم يصحّ أن يكون مرفوعاً </a:t>
            </a:r>
            <a:r>
              <a:rPr lang="ar-SA" sz="2400" dirty="0" err="1" smtClean="0"/>
              <a:t>به</a:t>
            </a:r>
            <a:r>
              <a:rPr lang="ar-SA" sz="2400" dirty="0" smtClean="0"/>
              <a:t> ؛ لأنّ فعل الأمر إذا كان للمخاطب لا يرفع ظاهراً ، فكذلك ما ناب عنه ، وإنْ جعل ( </a:t>
            </a:r>
            <a:r>
              <a:rPr lang="ar-SA" sz="2400" dirty="0" err="1" smtClean="0"/>
              <a:t>نَدْلا</a:t>
            </a:r>
            <a:r>
              <a:rPr lang="ar-SA" sz="2400" dirty="0" smtClean="0"/>
              <a:t> ) نائبا مناب فعل الأمر للغائب ( </a:t>
            </a:r>
            <a:r>
              <a:rPr lang="ar-SA" sz="2400" dirty="0" err="1" smtClean="0"/>
              <a:t>لِيَنْدُل</a:t>
            </a:r>
            <a:r>
              <a:rPr lang="ar-SA" sz="2400" dirty="0" smtClean="0"/>
              <a:t> ) صَحَّ أن يكون مرفوعاً </a:t>
            </a:r>
            <a:r>
              <a:rPr lang="ar-SA" sz="2400" dirty="0" err="1" smtClean="0"/>
              <a:t>به</a:t>
            </a:r>
            <a:r>
              <a:rPr lang="ar-SA" sz="2400" dirty="0" smtClean="0"/>
              <a:t> ، لكنَّ المنقول أنّ المصدر لا </a:t>
            </a:r>
            <a:r>
              <a:rPr lang="ar-SA" sz="2400" dirty="0" err="1" smtClean="0"/>
              <a:t>ينوب</a:t>
            </a:r>
            <a:r>
              <a:rPr lang="ar-SA" sz="2400" dirty="0" smtClean="0"/>
              <a:t> مناب فعل الأمر للغائب ، وإنّما </a:t>
            </a:r>
            <a:r>
              <a:rPr lang="ar-SA" sz="2400" dirty="0" err="1" smtClean="0"/>
              <a:t>ينوب</a:t>
            </a:r>
            <a:r>
              <a:rPr lang="ar-SA" sz="2400" dirty="0" smtClean="0"/>
              <a:t> مناب فعل الأمر للمخاطب ، نحو : ضرباً زيداً ؛ ولهذا كان الأصحّ في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( </a:t>
            </a:r>
            <a:r>
              <a:rPr lang="ar-SA" sz="2400" dirty="0" err="1" smtClean="0"/>
              <a:t>زريق</a:t>
            </a:r>
            <a:r>
              <a:rPr lang="ar-SA" sz="2400" dirty="0" smtClean="0"/>
              <a:t> ) أن يكون منادى بحرف نداء محذوف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معنى البيت</a:t>
            </a:r>
            <a:r>
              <a:rPr lang="ar-SA" sz="2400" dirty="0" smtClean="0"/>
              <a:t> : هؤلاء لصوص يَسْتَغِلُّونَ انشغال الناس بأمورهم فيُنَادِي بعضهم بعضا اخطفوا المال خطفا سريعا كالثعلب (</a:t>
            </a:r>
            <a:r>
              <a:rPr lang="ar-SA" sz="2400" dirty="0" err="1" smtClean="0"/>
              <a:t>النّدل</a:t>
            </a:r>
            <a:r>
              <a:rPr lang="ar-SA" sz="2400" dirty="0" smtClean="0"/>
              <a:t> : خَطْف الشيء بسرعة )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25</a:t>
            </a:fld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ar-SA" sz="2400" b="1" dirty="0" smtClean="0"/>
              <a:t>الموضع الأول من وجوب حذف العامل قياساً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وَمَـا لِتَفْصِـيلٍ </a:t>
            </a:r>
            <a:r>
              <a:rPr lang="ar-SA" sz="2400" b="1" dirty="0" err="1" smtClean="0"/>
              <a:t>كَإِمَّـا</a:t>
            </a:r>
            <a:r>
              <a:rPr lang="ar-SA" sz="2400" b="1" dirty="0" smtClean="0"/>
              <a:t> مَنَّـا          عَامِلُهُ يُحْـذَفُ حَيْثُ عَنَّـا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س20- ما الموضع الأول من مواضع وجوب حذف العامل قياساً ؟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ج20- عرفنا في السؤال السابع عشر أنّ حذف عامل المصدر الخبري وجوباً على نوعين : سماعي ، وقياسي ، وقد شرحنا الحذف السَّماعي ، وأَحَلْنا الحذف القياسي إلى ما بقي من الأبيات ، وهذا البيت يُبَيِّنُ الموضع الأول من الحذف القياسي ، وهو : </a:t>
            </a:r>
            <a:r>
              <a:rPr lang="ar-SA" sz="2400" b="1" dirty="0" smtClean="0"/>
              <a:t>أن يكون المصدر</a:t>
            </a:r>
            <a:r>
              <a:rPr lang="ar-SA" sz="2400" dirty="0" smtClean="0"/>
              <a:t> </a:t>
            </a:r>
            <a:r>
              <a:rPr lang="ar-SA" sz="2400" b="1" dirty="0" smtClean="0"/>
              <a:t>تَفصيلا لِعَاقِبَةِ ما قبله</a:t>
            </a:r>
            <a:r>
              <a:rPr lang="ar-SA" sz="2400" dirty="0" smtClean="0"/>
              <a:t> ،كما في قوله تعالى : </a:t>
            </a:r>
            <a:r>
              <a:rPr lang="en-US" sz="2400" dirty="0" smtClean="0"/>
              <a:t>                </a:t>
            </a:r>
            <a:r>
              <a:rPr lang="ar-SA" sz="2400" dirty="0" smtClean="0"/>
              <a:t> فمنّا ، وفِدَاءً : مصدران منصوبان بفعل محذوف وجوباً ، والتقدير : فإمَّا تَمُّنونَ مَنّاً ، وإمَّا تفدون فِدَاءً . وهذا هو معنى قول الناظم : " وما لتفصيل .... إلى آخر البيت " (أي : يُحذف عامل المصدر إذا وقع تفصيلا لعاقبة ما تقدَّمه) فَمَا قبل المصدر ،وهو طلب شدّ الوثاق تَرتَّب عليه التفصيل " فإمَّا مَنَّا وإمَّا فداءً "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 وإمَّا : حرف تفصيل ، كما هو معلوم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ومن أمثلة ذلك قولك : إن أساءَ إليك أحد فانْهَجْ نهجَ العُقلاء فإمَّا عِتَاباً كريماً، وإمّا صَفْحاً جميلاً . ومعنى قوله : " حيث عَنَّا " ( أي : حيث عَرَض )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26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 س21- اُشترط لوجوب حذف عامل المصدر الواقع تفصيلا لعاقبة ما تقدّمه ثلاثة شروط ، اذكرها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ج21- الشرط الأول : أن يكون المقصود بالمصدر تفصيل عاقبة ( أي : بيان الفائدة الْمُتَرَتِّبَة على ما قبله والحاصلة بعده ) فالذي قبله ، هو ( الطلب ) وذلك كما في قوله تعالى : </a:t>
            </a:r>
            <a:r>
              <a:rPr lang="en-US" sz="2400" dirty="0" smtClean="0"/>
              <a:t>      </a:t>
            </a:r>
            <a:r>
              <a:rPr lang="ar-SA" sz="2400" dirty="0" smtClean="0"/>
              <a:t> وهذا الطلب يحتاج إلى تفصيل وإيضاح فجاء بعده التفصيل والبيان من المصدرين ( منَّا ، وفداءً ) 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الشرط الثاني : أن يكون ما يُراد تفصيله جملة سواء أكانت </a:t>
            </a:r>
            <a:r>
              <a:rPr lang="ar-SA" sz="2400" dirty="0" err="1" smtClean="0"/>
              <a:t>طلبية</a:t>
            </a:r>
            <a:r>
              <a:rPr lang="ar-SA" sz="2400" dirty="0" smtClean="0"/>
              <a:t> ، كما في الآية الكريمة السابقة ، أم كانت الجملة خبريّة ، كقول الشاعر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لأَجْهَـدَنَّ فـإمَّـا رَدَّ وَاقِعَـةٍ            تُخْشَى وَإِمَّا بُلُوغَ السُّؤْلِ وَالأَمَلِ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فقوله : لأجهدَنّ : جواب قسم دلّ عليه اللام ، وهو : جملة خبرية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الشرط الثالث : أن تكون الجملة المراد بيان عاقبتها متقدِّمة على المصدر ،كما سبق في الأمثلة ، فإن تأخَّرَتْ ، نحو : إمَّا إهلاكاً وإما تأديباً </a:t>
            </a:r>
            <a:r>
              <a:rPr lang="ar-SA" sz="2400" u="sng" dirty="0" smtClean="0"/>
              <a:t>فاضربْ زيداً</a:t>
            </a:r>
            <a:r>
              <a:rPr lang="ar-SA" sz="2400" dirty="0" smtClean="0"/>
              <a:t> ،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لم يجب حذف العامل 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143644"/>
            <a:ext cx="2133600" cy="577831"/>
          </a:xfrm>
        </p:spPr>
        <p:txBody>
          <a:bodyPr/>
          <a:lstStyle/>
          <a:p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27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r>
              <a:rPr lang="ar-SA" sz="2400" b="1" dirty="0" smtClean="0"/>
              <a:t>الموضع الثاني من وجوب حذف العامل قِياساً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كَذَا مُكَـرَّرٌ وَذُو حَصْرٍ وَرَدْ          نَائِبَ فِعْلٍ لاِسْمِ عَيْنٍ اسْتَنَدْ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س22- ما الموضع الثاني من مواضع وجوب حذف العامل قياساً ؟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ج22- الموضع الثاني، هو : </a:t>
            </a:r>
            <a:r>
              <a:rPr lang="ar-SA" sz="2400" b="1" dirty="0" smtClean="0"/>
              <a:t>أن يكون المصدر مُكَرَّرا ، أو مَحْصُوراً ، وعامله وقع خبراً</a:t>
            </a:r>
            <a:r>
              <a:rPr lang="ar-SA" sz="2400" dirty="0" smtClean="0"/>
              <a:t>  </a:t>
            </a:r>
            <a:r>
              <a:rPr lang="ar-SA" sz="2400" b="1" dirty="0" smtClean="0"/>
              <a:t>عن اسم عَيْن</a:t>
            </a:r>
            <a:r>
              <a:rPr lang="ar-SA" sz="2400" dirty="0" smtClean="0"/>
              <a:t> . فمثال المكرَّر : زيدٌ سيراً سيراً ، والتقدير: زيدٌ يسيرُ سيراً ، فَحُذِفَ الفعل ( يسير ) وجوباً ؛ لأنَّ المصدر تكرّر فقام مقامه فهو عِوَض عن اللفظ بالعامل ، والعامل ( يسير ) واقع خبراً عن اسم العين ( زيدٌ ) ، ( أي : اسم الذَّات زيد )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ومثال المحصور</a:t>
            </a:r>
            <a:r>
              <a:rPr lang="ar-SA" sz="2400" dirty="0" smtClean="0"/>
              <a:t> : ما زيدٌ إلا سيراً ، ونحو : إنَّما زيدٌ سيراً ، والتقدير: ما زيدٌ إلاَّ يسير سيراً ، وإنّما زيدٌ يسير سيراً ، فحُذف الفعل ( يسير ) وجوباً لِمَا في الحصر من التأكيد القائم مقام التكرير ، والعامل ( يسير ) كما ترى واقع خبراً عن اسم العين ( زيد ) فإن لم يُكرّر ، ولم يُحْصَر لم يجب الحذف ، نحو : زيدٌ سيراً ، والتقدير : زيدٌ يسير سيراً ؛ فإن شئت حذفت الفعل ( يسير ) وإن شئت ذكرته 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29388" y="6286520"/>
            <a:ext cx="2133600" cy="365125"/>
          </a:xfrm>
        </p:spPr>
        <p:txBody>
          <a:bodyPr/>
          <a:lstStyle/>
          <a:p>
            <a:r>
              <a:rPr lang="ar-IQ" sz="1600" b="1" dirty="0" smtClean="0">
                <a:solidFill>
                  <a:schemeClr val="tx1"/>
                </a:solidFill>
              </a:rPr>
              <a:t> </a:t>
            </a:r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28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 س23- اُشترط لوجوب حذف عامل المصدر المكرَّر أو المحصور أربعة شروط ، اذكرها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ج23- الشرط الأول : أن يكون العامل خبراً لمبتدأ ، كما في أمثلة س22 ، أو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خبراً لِما أصله المبتدأ ، نحو : إنّ زيداً سيراً سيراً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الشرط الثاني : أن يكون المخبر عنه اسم عين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 أما إذا كان المخبر عنه اسم معنى ، نحو : أمرُك سيرٌ سيرٌ ، فيجب رفع المصدر ( سيرٌ ) على أنه خبر لاسم المعنى ( أمرُك ) لعدم الحاجة إلى إضمارِ فعل هنا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الشرط الثالث : أن يكون الفعل متصلا إلى وقت التكلّم ( أي : مستمراً إلى الحال ، لا مُنقطِعا ، ولا مُستقبلا )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الشرط الرابع ، وهو نوعان 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أ- </a:t>
            </a:r>
            <a:r>
              <a:rPr lang="ar-SA" sz="2400" dirty="0" err="1" smtClean="0"/>
              <a:t>أ</a:t>
            </a:r>
            <a:r>
              <a:rPr lang="ar-SA" sz="2400" dirty="0" smtClean="0"/>
              <a:t>ن يكون المصدر مكرراً ، أو محصوراً ، كما تقدم ، أو يكون </a:t>
            </a:r>
            <a:r>
              <a:rPr lang="ar-SA" sz="2400" dirty="0" err="1" smtClean="0"/>
              <a:t>معطوفا</a:t>
            </a:r>
            <a:r>
              <a:rPr lang="ar-IQ" sz="2400" dirty="0" smtClean="0"/>
              <a:t>ً</a:t>
            </a:r>
            <a:r>
              <a:rPr lang="ar-SA" sz="2400" dirty="0" smtClean="0"/>
              <a:t> عليه ، نحو : أنت أكلاً وشُرْباً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ب- أن يكون المخبر عنه مقترنا بهمزة الاستفهام ، نحو : أأنت سيراً ؟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29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39552" y="214290"/>
            <a:ext cx="8318728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4400" dirty="0" smtClean="0">
              <a:solidFill>
                <a:srgbClr val="C00000"/>
              </a:solidFill>
              <a:cs typeface="Ali-A-Samik" pitchFamily="2" charset="-78"/>
            </a:endParaRPr>
          </a:p>
          <a:p>
            <a:r>
              <a:rPr lang="ar-SA" sz="2400" b="1" dirty="0" smtClean="0"/>
              <a:t>س2- ما تعريف المفعول المطلق ؟ ولم سُمي مُطلقاً ؟</a:t>
            </a:r>
            <a:endParaRPr lang="en-US" sz="2400" dirty="0" smtClean="0"/>
          </a:p>
          <a:p>
            <a:r>
              <a:rPr lang="ar-SA" sz="2400" dirty="0" smtClean="0"/>
              <a:t>ج2- </a:t>
            </a:r>
            <a:r>
              <a:rPr lang="ar-SA" sz="2400" b="1" dirty="0" smtClean="0"/>
              <a:t>المفعول المطلق</a:t>
            </a:r>
            <a:r>
              <a:rPr lang="ar-SA" sz="2400" dirty="0" smtClean="0"/>
              <a:t> ، هو المصدر الْمُنْتَصِبُ توكيداً لعامله ، أو بياناً لنوعه ، أو بياناً لِعَدَدِه .             </a:t>
            </a:r>
            <a:endParaRPr lang="en-US" sz="2400" dirty="0" smtClean="0"/>
          </a:p>
          <a:p>
            <a:r>
              <a:rPr lang="ar-SA" sz="2400" b="1" dirty="0" smtClean="0"/>
              <a:t>فمثال المؤكِّد لعامله</a:t>
            </a:r>
            <a:r>
              <a:rPr lang="ar-SA" sz="2400" dirty="0" smtClean="0"/>
              <a:t> قوله تعالى : </a:t>
            </a:r>
            <a:r>
              <a:rPr lang="en-US" sz="2400" dirty="0" smtClean="0"/>
              <a:t>       </a:t>
            </a:r>
            <a:r>
              <a:rPr lang="en-US" sz="2400" u="sng" dirty="0" smtClean="0"/>
              <a:t> </a:t>
            </a:r>
            <a:r>
              <a:rPr lang="en-US" sz="2400" dirty="0" smtClean="0"/>
              <a:t>  </a:t>
            </a:r>
            <a:r>
              <a:rPr lang="ar-SA" sz="2400" dirty="0" smtClean="0"/>
              <a:t> وكقولك : </a:t>
            </a:r>
            <a:endParaRPr lang="en-US" sz="2400" dirty="0" smtClean="0"/>
          </a:p>
          <a:p>
            <a:r>
              <a:rPr lang="ar-SA" sz="2400" dirty="0" smtClean="0"/>
              <a:t>ضربْتُ زيداً </a:t>
            </a:r>
            <a:r>
              <a:rPr lang="ar-SA" sz="2400" u="sng" dirty="0" smtClean="0"/>
              <a:t>ضرباً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dirty="0" smtClean="0"/>
              <a:t> </a:t>
            </a:r>
            <a:r>
              <a:rPr lang="ar-SA" sz="2400" b="1" dirty="0" smtClean="0"/>
              <a:t>ومثال المبيِّن لنوعه</a:t>
            </a:r>
            <a:r>
              <a:rPr lang="ar-SA" sz="2400" dirty="0" smtClean="0"/>
              <a:t> قوله تعالى : </a:t>
            </a:r>
            <a:r>
              <a:rPr lang="en-US" sz="2400" dirty="0" smtClean="0"/>
              <a:t>     </a:t>
            </a:r>
            <a:r>
              <a:rPr lang="en-US" sz="2400" u="sng" dirty="0" smtClean="0"/>
              <a:t> </a:t>
            </a:r>
            <a:r>
              <a:rPr lang="en-US" sz="2400" dirty="0" smtClean="0"/>
              <a:t>    </a:t>
            </a:r>
            <a:r>
              <a:rPr lang="ar-SA" sz="2400" dirty="0" smtClean="0"/>
              <a:t>   وكقولك : ضربتُ زيداً </a:t>
            </a:r>
            <a:r>
              <a:rPr lang="ar-SA" sz="2400" u="sng" dirty="0" smtClean="0"/>
              <a:t>ضرباً شديدا</a:t>
            </a:r>
            <a:r>
              <a:rPr lang="ar-SA" sz="2400" dirty="0" smtClean="0"/>
              <a:t>ً ،  سِرْتُ </a:t>
            </a:r>
            <a:r>
              <a:rPr lang="ar-SA" sz="2400" u="sng" dirty="0" smtClean="0"/>
              <a:t>سَيْرَ زيدٍ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b="1" dirty="0" smtClean="0"/>
              <a:t>مثال المبين لعدده</a:t>
            </a:r>
            <a:r>
              <a:rPr lang="ar-SA" sz="2400" dirty="0" smtClean="0"/>
              <a:t> قولك : سجدتُ للهِ </a:t>
            </a:r>
            <a:r>
              <a:rPr lang="ar-SA" sz="2400" u="sng" dirty="0" smtClean="0"/>
              <a:t>سَجْدَةً</a:t>
            </a:r>
            <a:r>
              <a:rPr lang="ar-SA" sz="2400" dirty="0" smtClean="0"/>
              <a:t> ، ضربتُ زيداً </a:t>
            </a:r>
            <a:r>
              <a:rPr lang="ar-SA" sz="2400" u="sng" dirty="0" smtClean="0"/>
              <a:t>ضربتين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b="1" dirty="0" smtClean="0"/>
              <a:t>وسُمِّي مفعولا مطلقا</a:t>
            </a:r>
            <a:r>
              <a:rPr lang="ar-SA" sz="2400" dirty="0" smtClean="0"/>
              <a:t> ؛ لأنه يَصْدُقُ عليه لفظ ( المفعول ) دون أن يَتَقَيَّدَ بحرف جر ، أو غيره ، فهو مطلق غير مقيد بخلاف غيره من المفاعيل ؛ فإنها لا يصدق عليها اسم ( المفعول ) إلا مُقَيَّداً بحرف جر ، أو ظرف ؛ فيقال : المفعول </a:t>
            </a:r>
            <a:r>
              <a:rPr lang="ar-SA" sz="2400" dirty="0" err="1" smtClean="0"/>
              <a:t>به</a:t>
            </a:r>
            <a:r>
              <a:rPr lang="ar-SA" sz="2400" dirty="0" smtClean="0"/>
              <a:t> ، والمفعول فيه ، والمفعول له ، والمفعول معه .</a:t>
            </a:r>
            <a:endParaRPr lang="en-US" sz="2400" dirty="0" smtClean="0"/>
          </a:p>
          <a:p>
            <a:pPr algn="ctr"/>
            <a:endParaRPr lang="ar-IQ" sz="2400" dirty="0" smtClean="0">
              <a:solidFill>
                <a:srgbClr val="C00000"/>
              </a:solidFill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</p:spPr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3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54356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الموضع الثالث من وجوب حذف العامل قياساً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وَمِنْهُ مَـا يَدْعُـونَهُ مُؤَكِّـداً                   لِنَفْـِسهِ أَوْ غَــيْرِهِ  فَا</a:t>
            </a:r>
            <a:r>
              <a:rPr lang="ar-IQ" sz="2400" b="1" dirty="0" smtClean="0"/>
              <a:t> </a:t>
            </a:r>
            <a:r>
              <a:rPr lang="ar-SA" sz="2400" b="1" dirty="0" err="1" smtClean="0"/>
              <a:t>لْمُبْتَدَا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 نَحْـوُ لَهُ عَلَىَّ أَلْفٌ عُـرْفَـا    </a:t>
            </a:r>
            <a:r>
              <a:rPr lang="ar-SA" sz="2400" b="1" dirty="0" err="1" smtClean="0"/>
              <a:t>وَالثَّانِ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كَـ</a:t>
            </a:r>
            <a:r>
              <a:rPr lang="ar-SA" sz="2400" b="1" dirty="0" smtClean="0"/>
              <a:t> ابْنِ</a:t>
            </a:r>
            <a:r>
              <a:rPr lang="ar-IQ" sz="2400" b="1" dirty="0" smtClean="0"/>
              <a:t>ي</a:t>
            </a:r>
            <a:r>
              <a:rPr lang="ar-SA" sz="2400" b="1" dirty="0" smtClean="0"/>
              <a:t> أَنْتَ حَقًّا صِرْفَا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س24- ما الموضع الثالث من مواضع وجوب حذف العامل قياساً ؟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ج24- الموضع الثالث ، هو : </a:t>
            </a:r>
            <a:r>
              <a:rPr lang="ar-SA" sz="2400" b="1" dirty="0" smtClean="0"/>
              <a:t>أن يكون المصدر مُؤكِّداً لنفسه ، أو لغيره</a:t>
            </a:r>
            <a:r>
              <a:rPr lang="ar-SA" sz="2400" dirty="0" smtClean="0"/>
              <a:t> . فالمؤكِّد لنفسه ، هو : الواقع بعد جملة لا تحتمل غيرَه ، نحو : له عليَّ ألفٌ اعْترافاً . فاعترافا : مصدر منصوب بفعل محذوف وجوبا ، والتقدير: أَعْتَرِفُ اعترافاً 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وسُمِّي مؤكِّداً لنفسه ؛ لأنه مؤكِّد للجملة التي قبله وهي نَفْسُ المصدر ، بمعنى أنها نَصٌّ في معناه فمضمونها كمضمونه ، ومعناها الحقيقي كمعناه ، فالمراد من جملة ( له علي ألف ) هو نفس المراد من ( اعترافا ) فالمضمون واحد . ومثل ذلك قولك : أعرف لوالديَّ فضلهما يقيناً ، والتقدير: أُوقِنُ يقيناً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وهذا النوع المؤكِّد لنفسه هو المراد من قول الناظم : " فا</a:t>
            </a:r>
            <a:r>
              <a:rPr lang="ar-IQ" sz="2400" dirty="0" smtClean="0"/>
              <a:t> </a:t>
            </a:r>
            <a:r>
              <a:rPr lang="ar-SA" sz="2400" dirty="0" err="1" smtClean="0"/>
              <a:t>لمبتدا</a:t>
            </a:r>
            <a:r>
              <a:rPr lang="ar-SA" sz="2400" dirty="0" smtClean="0"/>
              <a:t> " ( أي : فالأول من القسمين المذكورين ) ثمَّ ذكر مثاله : نَحْـوُ لَهُ عَلَىَّ أَلْفٌ عُـرْفَـا 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z="1600" b="1" dirty="0" smtClean="0">
                <a:solidFill>
                  <a:schemeClr val="tx1"/>
                </a:solidFill>
              </a:rPr>
              <a:t> </a:t>
            </a:r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30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والمؤكِّد لغيره</a:t>
            </a:r>
            <a:r>
              <a:rPr lang="ar-SA" sz="2400" dirty="0" smtClean="0"/>
              <a:t> ، هو: الواقع بعد جملة تحتمله ، وتحتمل غيره ، فإذا ذُكر المصدر كانت هي نفس المصدر في معناه الحقيقي ، نحو : أنت ابني حَقّاً . فحقّاً: مصدر منصوب بفعل محذوف وجوباً ، والتقدير : أَحُقُّه حَقّاً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 وسُمِّي مؤكِّداً لغيره ؛ لأن الجملة التي قبله تصلح له ، ولغيره ؛ لأنّ قولك : أنت ابني ، يَحْتَمِلُ أن يكون ابنك حقيقة ، ويحتمل أن يكون مجازاً ( أي : أنت عندي بمنزلة ابني في الْعَطْفِ والْحُنُوِّ ) فلما ذكر المصدر ، وقال : حقّاً ، صارت الجملة نصّاً في كونه ابنك حقيقة لا مجازاً . ومثل ذلك قولك : هذا بيتي قَطْعاً ، والتقدير : أَقْطَعُ بِرَأْيِي قَطْعاً . وهذا النوع هو مراده بقوله : " </a:t>
            </a:r>
            <a:r>
              <a:rPr lang="ar-SA" sz="2400" dirty="0" err="1" smtClean="0"/>
              <a:t>والثانِ</a:t>
            </a:r>
            <a:r>
              <a:rPr lang="ar-SA" sz="2400" dirty="0" smtClean="0"/>
              <a:t> "، ثمَّ ذكر مثاله : </a:t>
            </a:r>
            <a:r>
              <a:rPr lang="ar-SA" sz="2400" dirty="0" err="1" smtClean="0"/>
              <a:t>كَـ</a:t>
            </a:r>
            <a:r>
              <a:rPr lang="ar-SA" sz="2400" dirty="0" smtClean="0"/>
              <a:t> ابْنِ</a:t>
            </a:r>
            <a:r>
              <a:rPr lang="ar-IQ" sz="2400" dirty="0" smtClean="0"/>
              <a:t>ي</a:t>
            </a:r>
            <a:r>
              <a:rPr lang="ar-SA" sz="2400" dirty="0" smtClean="0"/>
              <a:t> أَنْتَ حَقًّا صِرْفَا 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00826" y="6072206"/>
            <a:ext cx="2276476" cy="500066"/>
          </a:xfrm>
        </p:spPr>
        <p:txBody>
          <a:bodyPr/>
          <a:lstStyle/>
          <a:p>
            <a:r>
              <a:rPr lang="ar-IQ" sz="2800" b="1" dirty="0" smtClean="0">
                <a:solidFill>
                  <a:schemeClr val="tx1"/>
                </a:solidFill>
                <a:cs typeface="Ali-A-Samik" pitchFamily="2" charset="-78"/>
              </a:rPr>
              <a:t> 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31</a:t>
            </a:fld>
            <a:endParaRPr lang="ar-IQ" sz="28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ar-SA" sz="2000" b="1" dirty="0" smtClean="0"/>
              <a:t>الموضع الرابع من وجوب حذف العامل قياساً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b="1" dirty="0" smtClean="0"/>
              <a:t>كَذَاكَ ذُو التَّشْبِيهِ بَعْـدَ جُمْلَهْ           </a:t>
            </a:r>
            <a:r>
              <a:rPr lang="ar-SA" sz="2000" b="1" dirty="0" err="1" smtClean="0"/>
              <a:t>كَـ</a:t>
            </a:r>
            <a:r>
              <a:rPr lang="ar-SA" sz="2000" b="1" dirty="0" smtClean="0"/>
              <a:t> لِي </a:t>
            </a:r>
            <a:r>
              <a:rPr lang="ar-SA" sz="2000" b="1" dirty="0" err="1" smtClean="0"/>
              <a:t>بُكاً</a:t>
            </a:r>
            <a:r>
              <a:rPr lang="ar-SA" sz="2000" b="1" dirty="0" smtClean="0"/>
              <a:t> بُكَاءَ ذَاتِ عُضْلَهْ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b="1" dirty="0" smtClean="0"/>
              <a:t>س25- ما الموضع الرابع من مواضع وجوب حذف العامل قياساً ؟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ج25- الموضع الرابع ، هو : </a:t>
            </a:r>
            <a:r>
              <a:rPr lang="ar-SA" sz="2000" b="1" dirty="0" smtClean="0"/>
              <a:t>أن يكون المصدر مقصوداً </a:t>
            </a:r>
            <a:r>
              <a:rPr lang="ar-SA" sz="2000" b="1" dirty="0" err="1" smtClean="0"/>
              <a:t>به</a:t>
            </a:r>
            <a:r>
              <a:rPr lang="ar-SA" sz="2000" b="1" dirty="0" smtClean="0"/>
              <a:t> التشبيه بعد جملة مُشتملة على</a:t>
            </a:r>
            <a:r>
              <a:rPr lang="ar-SA" sz="2000" dirty="0" smtClean="0"/>
              <a:t> </a:t>
            </a:r>
            <a:r>
              <a:rPr lang="ar-SA" sz="2000" b="1" dirty="0" smtClean="0"/>
              <a:t>فاعل المصدر في المعنى</a:t>
            </a:r>
            <a:r>
              <a:rPr lang="ar-SA" sz="2000" dirty="0" smtClean="0"/>
              <a:t> ، نحو : لِزيدٍ صوتٌ صوتَ بُلْبُلٍ . فالمصدر ( صوتَ بُلبلٍ ) مصدر تَشْبِيهِي منصوب بفعل محذوف وجوباً ، والتقدير : يُصَوِّتُ صوتَ بلبلٍ ، وقبله جملة هي ( لزيدٍ صوتٌ ) مشتملة على فاعل المصدر في المعنى ، وهو ( زيد ) فزيد : فاعل في المعنى ؛ لأنه هو الذي صَوَّتَ حقيقة 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( وليس فاعلا نحويا ؛لأنه لا تنطبق عليه شروط الفاعل فهو مسبوق بحرف جر، وليس مسبوقاً بفعل ، أو شبهه ) ومثل ذلك قولك : لي بُكَاءٌ بُكاءَ ذَاتِ عُضْلَةٍ ( أي : ممنوعة من النِّكاح ) والتقدير : يبكى بكاءَ ذاتِ عضلة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فإن كان ما قبل المصدر مفرداً - ليس بجملة – نحو: </a:t>
            </a:r>
            <a:r>
              <a:rPr lang="ar-SA" sz="2000" u="sng" dirty="0" smtClean="0"/>
              <a:t>صوتُ </a:t>
            </a:r>
            <a:r>
              <a:rPr lang="ar-SA" sz="2000" dirty="0" smtClean="0"/>
              <a:t>زيدٍ صوتُ بُلبل، وجب الرَّفع على اعتبار أن المصدر خبر لما قبله . وكذلك يجب الرفع إذا كان ما قبله جملة ولكنها لم تشتمل على فاعل المصدر ، نحو : هذا صوتٌ صوتُ حِمَارٍ ، ونحو : دخلت الدارَ فإذا فيها نَوْحٌ نَوْحُ حَمَامٍ ، والرَّفع في هذين المثالين على اعتبار أن المصدر بدلٌ مما قبله ، أو خبر لمبتدأ محذوف ، تقديره ( هو ) 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86520"/>
            <a:ext cx="2133600" cy="571480"/>
          </a:xfrm>
        </p:spPr>
        <p:txBody>
          <a:bodyPr/>
          <a:lstStyle/>
          <a:p>
            <a:r>
              <a:rPr lang="ar-IQ" sz="2800" b="1" dirty="0" smtClean="0">
                <a:solidFill>
                  <a:schemeClr val="tx1"/>
                </a:solidFill>
                <a:cs typeface="Ali-A-Samik" pitchFamily="2" charset="-78"/>
              </a:rPr>
              <a:t> 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32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ar-SA" sz="2000" b="1" dirty="0" smtClean="0"/>
              <a:t>( </a:t>
            </a:r>
            <a:r>
              <a:rPr lang="ar-SA" sz="2000" b="1" dirty="0" err="1" smtClean="0"/>
              <a:t>م</a:t>
            </a:r>
            <a:r>
              <a:rPr lang="ar-SA" sz="2000" b="1" dirty="0" smtClean="0"/>
              <a:t> ) س26- اُشترط لحذف عامل المصدر التشبيه</a:t>
            </a:r>
            <a:r>
              <a:rPr lang="ar-IQ" sz="2000" b="1" dirty="0" smtClean="0"/>
              <a:t>ي</a:t>
            </a:r>
            <a:r>
              <a:rPr lang="ar-SA" sz="2000" b="1" dirty="0" smtClean="0"/>
              <a:t> سبعة شروط،اذكرها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ج26- الشروط الثلاثة الأولى الآتية تُشترط في المفعول المطلق نفسه ، وهي 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1- أن يكون مصدراً                 2- أن يكون مُشعِراً بالحدوث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فإن لم يكن مشعراً بالحدوث وجب الرفع ، نحو: لزيدٍ ذَكَاءٌ ذَكَاءُ الحكماءِ. فالذكاءُ معنويّ ثابت لا يُشْعِرُ بالحدوث ، كالتَّصويت ، والبكاء 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3- أن يكون المراد </a:t>
            </a:r>
            <a:r>
              <a:rPr lang="ar-SA" sz="2000" dirty="0" err="1" smtClean="0"/>
              <a:t>به</a:t>
            </a:r>
            <a:r>
              <a:rPr lang="ar-SA" sz="2000" dirty="0" smtClean="0"/>
              <a:t> التشبيه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أما الشروط الأربعة المتَبَقِّيَة فتشترط فيما قبله ، وهي 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1- أن يكون ما قبل المصدر جملة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2- أن تكون الجملة مشتملة على فاعل المصدر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3- أن تشتمل الجملة على معنى المصدر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4- ألاَّ يكون في الجملة ما يصلحُ للعمل في المصدر إلاَّ الفعل المحذوف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 فإنْ كان فيها ما يصلح للعمل في المصدر تَعيَّن النّصب </a:t>
            </a:r>
            <a:r>
              <a:rPr lang="ar-SA" sz="2000" dirty="0" err="1" smtClean="0"/>
              <a:t>به</a:t>
            </a:r>
            <a:r>
              <a:rPr lang="ar-SA" sz="2000" dirty="0" smtClean="0"/>
              <a:t> ، نحو: زيدٌ يَضْرِبُ ضَرْبَ الملوك . فالفعل يضربُ الملفوظ </a:t>
            </a:r>
            <a:r>
              <a:rPr lang="ar-SA" sz="2000" dirty="0" err="1" smtClean="0"/>
              <a:t>به</a:t>
            </a:r>
            <a:r>
              <a:rPr lang="ar-SA" sz="2000" dirty="0" smtClean="0"/>
              <a:t> في المثال صالِحٌ للعمل في المصدر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( ضربَ ) ولذا تعيَّن النّصب </a:t>
            </a:r>
            <a:r>
              <a:rPr lang="ar-SA" sz="2000" dirty="0" err="1" smtClean="0"/>
              <a:t>به</a:t>
            </a:r>
            <a:r>
              <a:rPr lang="ar-SA" sz="2000" dirty="0" smtClean="0"/>
              <a:t> 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72264" y="6072207"/>
            <a:ext cx="2133600" cy="642941"/>
          </a:xfrm>
        </p:spPr>
        <p:txBody>
          <a:bodyPr/>
          <a:lstStyle/>
          <a:p>
            <a:r>
              <a:rPr lang="ar-IQ" sz="2800" b="1" dirty="0" smtClean="0">
                <a:solidFill>
                  <a:schemeClr val="tx1"/>
                </a:solidFill>
                <a:cs typeface="Ali-A-Samik" pitchFamily="2" charset="-78"/>
              </a:rPr>
              <a:t> 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33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>ولِمزيدٍ مِن المعلومات بالإمكان الاطلاع على المصادر والمراجع الآتية: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شرح ابن </a:t>
            </a:r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عقيل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 (ت 796هـ).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شرح المفصل: ابن يعيش (ت643هـ).</a:t>
            </a:r>
          </a:p>
          <a:p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همع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الهوامع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 في شرح جمع الجوامع: السيوطي: (ت 911هـ).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النحو الوافي: عباس حسن.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النحو الكافي: أيمن أمين عبد الغني.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معاني النحو: فاضل صالح السامرائي.</a:t>
            </a:r>
          </a:p>
          <a:p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جامع الدروس العربية: الشيخ مصطفى </a:t>
            </a:r>
            <a:r>
              <a:rPr lang="ar-IQ" dirty="0" err="1" smtClean="0">
                <a:solidFill>
                  <a:srgbClr val="C00000"/>
                </a:solidFill>
                <a:cs typeface="Ali-A-Samik" pitchFamily="2" charset="-78"/>
              </a:rPr>
              <a:t>الغلاييني</a:t>
            </a: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.</a:t>
            </a:r>
          </a:p>
          <a:p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15082"/>
            <a:ext cx="2133600" cy="506393"/>
          </a:xfrm>
        </p:spPr>
        <p:txBody>
          <a:bodyPr/>
          <a:lstStyle/>
          <a:p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2800" b="1" smtClean="0">
                <a:solidFill>
                  <a:schemeClr val="tx1"/>
                </a:solidFill>
                <a:cs typeface="Ali-A-Samik" pitchFamily="2" charset="-78"/>
              </a:rPr>
              <a:pPr/>
              <a:t>34</a:t>
            </a:fld>
            <a:endParaRPr lang="ar-IQ" sz="2800" b="1" dirty="0" smtClean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71472" y="357166"/>
            <a:ext cx="8358246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 algn="ctr"/>
            <a:endParaRPr lang="ar-IQ" sz="4000" dirty="0" smtClean="0">
              <a:cs typeface="Ali-A-Samik" pitchFamily="2" charset="-78"/>
            </a:endParaRPr>
          </a:p>
          <a:p>
            <a:pPr marL="571500" indent="-571500" algn="ctr"/>
            <a:endParaRPr lang="ar-IQ" sz="4000" dirty="0" smtClean="0">
              <a:cs typeface="Ali-A-Samik" pitchFamily="2" charset="-78"/>
            </a:endParaRPr>
          </a:p>
          <a:p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 س3- ما الفرق بين قولنا: مصدر منصوب، ومفعول مطلق منصوب ؟</a:t>
            </a:r>
            <a:endParaRPr lang="en-US" sz="2400" dirty="0" smtClean="0"/>
          </a:p>
          <a:p>
            <a:r>
              <a:rPr lang="ar-SA" sz="2400" dirty="0" smtClean="0"/>
              <a:t>ج3- النحّاة يُسَمُّون المصدر المنصوب الدالّ بنفسه على أحد أنواعه الثلاثة : (التأكيد ، والنوع ، والعدد) يُسمونه : المفعول المطلق .</a:t>
            </a:r>
            <a:endParaRPr lang="en-US" sz="2400" dirty="0" smtClean="0"/>
          </a:p>
          <a:p>
            <a:r>
              <a:rPr lang="ar-SA" sz="2400" dirty="0" smtClean="0"/>
              <a:t> فعند إعراب المصدر الأصلي المنصوب ، نحو: فهمت </a:t>
            </a:r>
            <a:r>
              <a:rPr lang="ar-SA" sz="2400" u="sng" dirty="0" smtClean="0"/>
              <a:t>فهماً</a:t>
            </a:r>
            <a:r>
              <a:rPr lang="ar-SA" sz="2400" dirty="0" smtClean="0"/>
              <a:t> ؛ نقول : مصدر منصوب ، أو : مفعول مطلق منصوب . أما إذا كان نائبا عن المصدر ، نحو : فهمت </a:t>
            </a:r>
            <a:r>
              <a:rPr lang="ar-SA" sz="2400" u="sng" dirty="0" smtClean="0"/>
              <a:t>كُلَّ</a:t>
            </a:r>
            <a:r>
              <a:rPr lang="ar-SA" sz="2400" dirty="0" smtClean="0"/>
              <a:t> الفهم ؛ فنقول: نائب عن المصدر منصوب ، أو : مفعول مطلق منصوب ، ولا يصحّ أن تقول : مصدر منصوب ؛ لأنه ليس بمصدر . </a:t>
            </a:r>
            <a:endParaRPr lang="en-US" sz="2400" dirty="0" smtClean="0"/>
          </a:p>
          <a:p>
            <a:r>
              <a:rPr lang="ar-SA" sz="2400" dirty="0" smtClean="0"/>
              <a:t>وقد يكون مصدراً ولكنه ليس مصدراً للفعل المذكور ، نحو : ابتَسَمْتُ </a:t>
            </a:r>
            <a:r>
              <a:rPr lang="ar-SA" sz="2400" u="sng" dirty="0" smtClean="0"/>
              <a:t>تَبَسُّما</a:t>
            </a:r>
            <a:r>
              <a:rPr lang="ar-SA" sz="2400" dirty="0" smtClean="0"/>
              <a:t>ً ، ونحو : جلستُ </a:t>
            </a:r>
            <a:r>
              <a:rPr lang="ar-SA" sz="2400" u="sng" dirty="0" smtClean="0"/>
              <a:t>قُعودا</a:t>
            </a:r>
            <a:r>
              <a:rPr lang="ar-SA" sz="2400" dirty="0" smtClean="0"/>
              <a:t>ً ، فهذا أيضاً لا تقول في إعرابه : مصدر منصوب .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pPr marL="571500" indent="-571500" algn="ctr"/>
            <a:endParaRPr lang="ar-IQ" sz="2400" dirty="0" smtClean="0">
              <a:solidFill>
                <a:srgbClr val="FF0000"/>
              </a:solidFill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4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44015" y="571480"/>
            <a:ext cx="784887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عامل النَّصب في المفعول المطلق 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b="1" dirty="0" smtClean="0"/>
              <a:t>بِمِثْلِهِ أَوْ فِعْـلٍ أَوْ وَصْفٍ نُصِبْ          وَكَـوْنُهُ أَصْلاً لِهَـذَيْنِ انْتُخِبْ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b="1" dirty="0" smtClean="0"/>
              <a:t>س4- ما عامل النصب في المفعول المطلق ؟</a:t>
            </a:r>
            <a:endParaRPr lang="en-US" sz="2400" dirty="0" smtClean="0"/>
          </a:p>
          <a:p>
            <a:r>
              <a:rPr lang="ar-SA" sz="2400" dirty="0" smtClean="0"/>
              <a:t>ج4- ينصب المفعول المطلق بأحد أمور ثلاثة ، هي :</a:t>
            </a:r>
            <a:endParaRPr lang="en-US" sz="2400" dirty="0" smtClean="0"/>
          </a:p>
          <a:p>
            <a:r>
              <a:rPr lang="ar-SA" sz="2400" dirty="0" smtClean="0"/>
              <a:t>1- </a:t>
            </a:r>
            <a:r>
              <a:rPr lang="ar-SA" sz="2400" b="1" dirty="0" smtClean="0"/>
              <a:t>المصدر </a:t>
            </a:r>
            <a:r>
              <a:rPr lang="ar-SA" sz="2400" dirty="0" smtClean="0"/>
              <a:t>. وهذا مراد الناظم بقوله : " بمثله " ( أي : ينصبه مصدر مثله ) نحو قوله تعالى : </a:t>
            </a:r>
            <a:r>
              <a:rPr lang="en-US" sz="2400" dirty="0" smtClean="0"/>
              <a:t>            </a:t>
            </a:r>
            <a:r>
              <a:rPr lang="ar-SA" sz="2400" dirty="0" smtClean="0"/>
              <a:t> وكقولك : عجبتُ من</a:t>
            </a:r>
            <a:r>
              <a:rPr lang="ar-SA" sz="2400" u="sng" dirty="0" smtClean="0"/>
              <a:t> ضَرْبِك</a:t>
            </a:r>
            <a:r>
              <a:rPr lang="ar-SA" sz="2400" dirty="0" smtClean="0"/>
              <a:t> زيداً ضرباً شديداً . فضرباً: مفعول مطلق ،ناصبه المصدر: ضَرْبك .</a:t>
            </a:r>
            <a:endParaRPr lang="en-US" sz="2400" dirty="0" smtClean="0"/>
          </a:p>
          <a:p>
            <a:r>
              <a:rPr lang="ar-SA" sz="2400" dirty="0" smtClean="0"/>
              <a:t>2- </a:t>
            </a:r>
            <a:r>
              <a:rPr lang="ar-SA" sz="2400" b="1" dirty="0" smtClean="0"/>
              <a:t>الفعل</a:t>
            </a:r>
            <a:r>
              <a:rPr lang="ar-SA" sz="2400" dirty="0" smtClean="0"/>
              <a:t> ، كما في قوله تعالى : </a:t>
            </a:r>
            <a:r>
              <a:rPr lang="en-US" sz="2400" dirty="0" smtClean="0"/>
              <a:t>          </a:t>
            </a:r>
            <a:r>
              <a:rPr lang="ar-SA" sz="2400" dirty="0" smtClean="0"/>
              <a:t> وقوله تعالى : </a:t>
            </a:r>
            <a:endParaRPr lang="en-US" sz="2400" dirty="0" smtClean="0"/>
          </a:p>
          <a:p>
            <a:r>
              <a:rPr lang="en-US" sz="2400" dirty="0" smtClean="0"/>
              <a:t>                  </a:t>
            </a:r>
            <a:r>
              <a:rPr lang="ar-SA" sz="2400" dirty="0" smtClean="0"/>
              <a:t>   .</a:t>
            </a:r>
            <a:endParaRPr lang="en-US" sz="2400" dirty="0" smtClean="0"/>
          </a:p>
          <a:p>
            <a:r>
              <a:rPr lang="ar-SA" sz="2400" dirty="0" smtClean="0"/>
              <a:t>3-</a:t>
            </a:r>
            <a:r>
              <a:rPr lang="ar-SA" sz="2400" b="1" dirty="0" smtClean="0"/>
              <a:t> الوصف</a:t>
            </a:r>
            <a:r>
              <a:rPr lang="ar-SA" sz="2400" dirty="0" smtClean="0"/>
              <a:t> ، كما في قوله تعالى : </a:t>
            </a:r>
            <a:r>
              <a:rPr lang="en-US" sz="2400" dirty="0" smtClean="0"/>
              <a:t>      </a:t>
            </a:r>
            <a:r>
              <a:rPr lang="ar-SA" sz="2400" dirty="0" smtClean="0"/>
              <a:t> وقوله تعالى : </a:t>
            </a:r>
            <a:endParaRPr lang="en-US" sz="2400" dirty="0" smtClean="0"/>
          </a:p>
          <a:p>
            <a:r>
              <a:rPr lang="en-US" sz="2400" dirty="0" smtClean="0"/>
              <a:t>      </a:t>
            </a:r>
            <a:r>
              <a:rPr lang="ar-SA" sz="2400" dirty="0" smtClean="0"/>
              <a:t> وكقولك : أنا</a:t>
            </a:r>
            <a:r>
              <a:rPr lang="ar-SA" sz="2400" u="sng" dirty="0" smtClean="0"/>
              <a:t> ضَارِبٌ</a:t>
            </a:r>
            <a:r>
              <a:rPr lang="ar-SA" sz="2400" dirty="0" smtClean="0"/>
              <a:t> زيداً ضرباً .</a:t>
            </a:r>
            <a:endParaRPr lang="en-US" sz="2400" dirty="0" smtClean="0"/>
          </a:p>
          <a:p>
            <a:pPr marL="571500" indent="-571500"/>
            <a:endParaRPr lang="en-US" sz="24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11560" y="548680"/>
            <a:ext cx="78488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cs typeface="Ali-A-Jiddah" pitchFamily="2" charset="-78"/>
              </a:rPr>
              <a:t>  </a:t>
            </a:r>
            <a:endParaRPr lang="en-US" sz="4000" dirty="0">
              <a:solidFill>
                <a:srgbClr val="00B05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5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3" y="714356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س5- ما مراد الناظم بقوله : " وكونه أصلا لهذين انْتُخِبْ " ؟وضِّح ذلك تفصيلا.</a:t>
            </a:r>
            <a:endParaRPr lang="en-US" sz="2400" dirty="0" smtClean="0"/>
          </a:p>
          <a:p>
            <a:r>
              <a:rPr lang="ar-SA" sz="2400" dirty="0" smtClean="0"/>
              <a:t>ج5- يريد أنّ المصدر هو الأصل ، والفعل والوصف مشتقان منه ، وفي المسألة خلاف بيانها كالآتي :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dirty="0" smtClean="0"/>
              <a:t>1- </a:t>
            </a:r>
            <a:r>
              <a:rPr lang="ar-SA" sz="2400" b="1" dirty="0" smtClean="0"/>
              <a:t>مذهب البصريين</a:t>
            </a:r>
            <a:r>
              <a:rPr lang="ar-SA" sz="2400" dirty="0" smtClean="0"/>
              <a:t> : أنّ المصدر هو الأصل ، والفعل والوصف مشتقان منه . </a:t>
            </a:r>
            <a:endParaRPr lang="en-US" sz="2400" dirty="0" smtClean="0"/>
          </a:p>
          <a:p>
            <a:r>
              <a:rPr lang="ar-SA" sz="2400" dirty="0" smtClean="0"/>
              <a:t>وهذا هو ما اختاره الناظم .</a:t>
            </a:r>
            <a:endParaRPr lang="en-US" sz="2400" dirty="0" smtClean="0"/>
          </a:p>
          <a:p>
            <a:r>
              <a:rPr lang="ar-SA" sz="2400" dirty="0" smtClean="0"/>
              <a:t>2- </a:t>
            </a:r>
            <a:r>
              <a:rPr lang="ar-SA" sz="2400" b="1" dirty="0" smtClean="0"/>
              <a:t>مذهب الكوفيين</a:t>
            </a:r>
            <a:r>
              <a:rPr lang="ar-SA" sz="2400" dirty="0" smtClean="0"/>
              <a:t> : أنَّ الفعل أصل ، والمصدر مشتق منه .</a:t>
            </a:r>
            <a:endParaRPr lang="en-US" sz="2400" dirty="0" smtClean="0"/>
          </a:p>
          <a:p>
            <a:r>
              <a:rPr lang="ar-SA" sz="2400" dirty="0" smtClean="0"/>
              <a:t>3- </a:t>
            </a:r>
            <a:r>
              <a:rPr lang="ar-SA" sz="2400" b="1" dirty="0" smtClean="0"/>
              <a:t>ذهب ابن طلحة</a:t>
            </a:r>
            <a:r>
              <a:rPr lang="ar-SA" sz="2400" dirty="0" smtClean="0"/>
              <a:t> : إلى أنَّ كلاًّ من المصدر ، والفعل أصل بنفسه، وليس أحدهما مشتقا من الآخر .</a:t>
            </a:r>
            <a:endParaRPr lang="en-US" sz="2400" dirty="0" smtClean="0"/>
          </a:p>
          <a:p>
            <a:r>
              <a:rPr lang="ar-SA" sz="2400" dirty="0" smtClean="0"/>
              <a:t>4- </a:t>
            </a:r>
            <a:r>
              <a:rPr lang="ar-SA" sz="2400" b="1" dirty="0" smtClean="0"/>
              <a:t>ذهب قومٌ </a:t>
            </a:r>
            <a:r>
              <a:rPr lang="ar-SA" sz="2400" dirty="0" smtClean="0"/>
              <a:t>: إلى أنّ المصدر أصل ، والفعل مشتق منه،والوصف مشتق من الفعل .</a:t>
            </a:r>
            <a:endParaRPr lang="en-US" sz="2400" dirty="0" smtClean="0"/>
          </a:p>
          <a:p>
            <a:r>
              <a:rPr lang="ar-SA" sz="2400" b="1" dirty="0" smtClean="0"/>
              <a:t>والصحيح ما ذهب إليه البصريون</a:t>
            </a:r>
            <a:r>
              <a:rPr lang="ar-SA" sz="2400" dirty="0" smtClean="0"/>
              <a:t> ؛ لأن من شأن كل فرع أن يتضمَّنَ الأصل وزيادة ، والفعل فرع بالنسبة إلى المصدر ؛ لأنه يتضمن المصدر (أي : الحدث) مع زيادة الزمان ، وكذلك الوصف فرع بالنسبة إلى المصدر؛ لأنه يتضمن المصدر ، والفاعل. فكلٌّ من الفعل ، والوصف تضمَّن الأصل ، وهو المصدر مع زيادة الزمن في الفعل ، وزيادة الفاعل في الوصف .</a:t>
            </a:r>
            <a:endParaRPr lang="en-US" sz="2400" dirty="0" smtClean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6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714348" y="642918"/>
            <a:ext cx="784887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 س6- ماذا يشترط في الفعل الذي ينصب المفعول المطلق ؟</a:t>
            </a:r>
            <a:endParaRPr lang="en-US" sz="2400" dirty="0" smtClean="0"/>
          </a:p>
          <a:p>
            <a:r>
              <a:rPr lang="ar-SA" sz="2400" dirty="0" smtClean="0"/>
              <a:t>ج6- يشترط فيه ثلاثة شروط ، هي :</a:t>
            </a:r>
            <a:endParaRPr lang="en-US" sz="2400" dirty="0" smtClean="0"/>
          </a:p>
          <a:p>
            <a:r>
              <a:rPr lang="ar-SA" sz="2400" dirty="0" smtClean="0"/>
              <a:t>1- أن يكون الفعل متصرفا . أمَّا الجامد ، </a:t>
            </a:r>
            <a:r>
              <a:rPr lang="ar-SA" sz="2400" dirty="0" err="1" smtClean="0"/>
              <a:t>كعسى</a:t>
            </a:r>
            <a:r>
              <a:rPr lang="ar-SA" sz="2400" dirty="0" smtClean="0"/>
              <a:t> ، وليس ، ونحوهما فإنه لا ينصب المفعول المطلق .</a:t>
            </a:r>
            <a:endParaRPr lang="en-US" sz="2400" dirty="0" smtClean="0"/>
          </a:p>
          <a:p>
            <a:r>
              <a:rPr lang="ar-SA" sz="2400" dirty="0" smtClean="0"/>
              <a:t>2- أن يكون تامًّا . أما الناقص ،</a:t>
            </a:r>
            <a:r>
              <a:rPr lang="ar-SA" sz="2400" dirty="0" err="1" smtClean="0"/>
              <a:t>ككَانَ</a:t>
            </a:r>
            <a:r>
              <a:rPr lang="ar-SA" sz="2400" dirty="0" smtClean="0"/>
              <a:t> ، وأخواتها فلا ينصب المفعول المطلق .</a:t>
            </a:r>
            <a:endParaRPr lang="en-US" sz="2400" dirty="0" smtClean="0"/>
          </a:p>
          <a:p>
            <a:r>
              <a:rPr lang="ar-SA" sz="2400" dirty="0" smtClean="0"/>
              <a:t>3- ألاّ يكون مُلْغًى عن العمل . فإن أُلْغِي عن العمل ، كظنّ ، وأخواتها إنْ </a:t>
            </a:r>
            <a:endParaRPr lang="en-US" sz="2400" dirty="0" smtClean="0"/>
          </a:p>
          <a:p>
            <a:r>
              <a:rPr lang="ar-SA" sz="2400" dirty="0" smtClean="0"/>
              <a:t>توسّطت بين المفعولين ، أو تأخّرت عنهما فإنه لا ينصب المفعول المطلق .</a:t>
            </a:r>
            <a:endParaRPr lang="en-US" sz="2400" dirty="0" smtClean="0"/>
          </a:p>
          <a:p>
            <a:r>
              <a:rPr lang="ar-SA" sz="2400" b="1" dirty="0" smtClean="0"/>
              <a:t> </a:t>
            </a:r>
            <a:endParaRPr lang="en-US" sz="2400" dirty="0" smtClean="0"/>
          </a:p>
          <a:p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 س7- ماذا يشترط في الوصف الذي ينصب المفعول المطلق ؟</a:t>
            </a:r>
            <a:endParaRPr lang="en-US" sz="2400" dirty="0" smtClean="0"/>
          </a:p>
          <a:p>
            <a:r>
              <a:rPr lang="ar-SA" sz="2400" dirty="0" smtClean="0"/>
              <a:t>ج7- يشترط فيه شرطان ، هما :</a:t>
            </a:r>
            <a:endParaRPr lang="en-US" sz="2400" dirty="0" smtClean="0"/>
          </a:p>
          <a:p>
            <a:r>
              <a:rPr lang="ar-SA" sz="2400" dirty="0" smtClean="0"/>
              <a:t>1- أن يكون متصرفا .</a:t>
            </a:r>
            <a:endParaRPr lang="en-US" sz="2400" dirty="0" smtClean="0"/>
          </a:p>
          <a:p>
            <a:r>
              <a:rPr lang="ar-SA" sz="2400" dirty="0" smtClean="0"/>
              <a:t>2- أن يكون الوصف اسم فاعل ، أو اسم مفعول ، أو صيغة مبالغة فإن كان الوصف اسم تفضيل لم ينصب المفعول المطلق ، وإن كان صِفَة مُشَبَّهة فقد منعها قومٌ حَمْلا لها على اسم التفصيل ، وأجازها آخرون ، منهم ابن هشام . </a:t>
            </a:r>
            <a:endParaRPr lang="en-US" sz="2400" dirty="0" smtClean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7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71473" y="571480"/>
            <a:ext cx="81439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أنواع المفعول المطلق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b="1" dirty="0" smtClean="0"/>
              <a:t>تَوْكِيداً أَوْ نَوْعـاً يُبِينُ أَوْ عَـدَدْ          كَسِرْتُ سَيْرَتَيْنِ سَيْرَ </a:t>
            </a:r>
            <a:r>
              <a:rPr lang="ar-SA" sz="2400" b="1" dirty="0" err="1" smtClean="0"/>
              <a:t>ذِ</a:t>
            </a:r>
            <a:r>
              <a:rPr lang="ar-IQ" sz="2400" b="1" dirty="0" smtClean="0"/>
              <a:t>ي</a:t>
            </a:r>
            <a:r>
              <a:rPr lang="ar-SA" sz="2400" b="1" dirty="0" smtClean="0"/>
              <a:t> رَشَدْ</a:t>
            </a:r>
            <a:endParaRPr lang="en-US" sz="2400" dirty="0" smtClean="0"/>
          </a:p>
          <a:p>
            <a:r>
              <a:rPr lang="ar-SA" sz="2400" b="1" dirty="0" smtClean="0"/>
              <a:t>س8- اذكر أنواع المفعول المطلق .</a:t>
            </a:r>
            <a:endParaRPr lang="en-US" sz="2400" dirty="0" smtClean="0"/>
          </a:p>
          <a:p>
            <a:r>
              <a:rPr lang="ar-SA" sz="2400" dirty="0" smtClean="0"/>
              <a:t>ج8- للمفعول المطلق ثلاثة أنواع ، هي :</a:t>
            </a:r>
            <a:endParaRPr lang="en-US" sz="2400" dirty="0" smtClean="0"/>
          </a:p>
          <a:p>
            <a:r>
              <a:rPr lang="ar-SA" sz="2400" dirty="0" smtClean="0"/>
              <a:t>1- </a:t>
            </a:r>
            <a:r>
              <a:rPr lang="ar-SA" sz="2400" b="1" dirty="0" smtClean="0"/>
              <a:t>أن يكون مؤكِّداً لفعله</a:t>
            </a:r>
            <a:r>
              <a:rPr lang="ar-SA" sz="2400" dirty="0" smtClean="0"/>
              <a:t> ، نحو: سجدتُ للهِ سجوداً ، فهمتُ الدرسَ ف</a:t>
            </a:r>
            <a:r>
              <a:rPr lang="ar-SA" sz="2400" u="sng" dirty="0" smtClean="0"/>
              <a:t>َهْما</a:t>
            </a:r>
            <a:r>
              <a:rPr lang="ar-SA" sz="2400" dirty="0" smtClean="0"/>
              <a:t>ً .</a:t>
            </a:r>
            <a:endParaRPr lang="en-US" sz="2400" dirty="0" smtClean="0"/>
          </a:p>
          <a:p>
            <a:r>
              <a:rPr lang="ar-SA" sz="2400" dirty="0" smtClean="0"/>
              <a:t>2- </a:t>
            </a:r>
            <a:r>
              <a:rPr lang="ar-SA" sz="2400" b="1" dirty="0" smtClean="0"/>
              <a:t>أن يكون مُبَيِّناً للنَّوع</a:t>
            </a:r>
            <a:r>
              <a:rPr lang="ar-SA" sz="2400" dirty="0" smtClean="0"/>
              <a:t> ، نحو : سِرْتُ </a:t>
            </a:r>
            <a:r>
              <a:rPr lang="ar-SA" sz="2400" u="sng" dirty="0" smtClean="0"/>
              <a:t>سيرَ ذي رَشَدٍ</a:t>
            </a:r>
            <a:r>
              <a:rPr lang="ar-SA" sz="2400" dirty="0" smtClean="0"/>
              <a:t> ، </a:t>
            </a:r>
            <a:r>
              <a:rPr lang="ar-SA" sz="2400" dirty="0" err="1" smtClean="0"/>
              <a:t>و</a:t>
            </a:r>
            <a:r>
              <a:rPr lang="ar-SA" sz="2400" dirty="0" smtClean="0"/>
              <a:t> فهمت الدرسَ </a:t>
            </a:r>
            <a:r>
              <a:rPr lang="ar-SA" sz="2400" u="sng" dirty="0" smtClean="0"/>
              <a:t>فهماً جيِّداً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dirty="0" smtClean="0"/>
              <a:t>3- </a:t>
            </a:r>
            <a:r>
              <a:rPr lang="ar-SA" sz="2400" b="1" dirty="0" smtClean="0"/>
              <a:t>أن يكون مُبَيِّناً للعدد</a:t>
            </a:r>
            <a:r>
              <a:rPr lang="ar-SA" sz="2400" dirty="0" smtClean="0"/>
              <a:t> ، نحو : سِرْت </a:t>
            </a:r>
            <a:r>
              <a:rPr lang="ar-SA" sz="2400" u="sng" dirty="0" smtClean="0"/>
              <a:t>سَيْرَتَيْنِ</a:t>
            </a:r>
            <a:r>
              <a:rPr lang="ar-SA" sz="2400" dirty="0" smtClean="0"/>
              <a:t> ، </a:t>
            </a:r>
            <a:r>
              <a:rPr lang="ar-SA" sz="2400" dirty="0" err="1" smtClean="0"/>
              <a:t>و</a:t>
            </a:r>
            <a:r>
              <a:rPr lang="ar-SA" sz="2400" dirty="0" smtClean="0"/>
              <a:t> طبعتُ الكتابَ </a:t>
            </a:r>
            <a:r>
              <a:rPr lang="ar-SA" sz="2400" u="sng" dirty="0" smtClean="0"/>
              <a:t>طَبْعَةً</a:t>
            </a:r>
            <a:r>
              <a:rPr lang="ar-SA" sz="2400" dirty="0" smtClean="0"/>
              <a:t> </a:t>
            </a:r>
            <a:r>
              <a:rPr lang="ar-SA" sz="2400" u="sng" dirty="0" smtClean="0"/>
              <a:t>وطبعتين</a:t>
            </a:r>
            <a:r>
              <a:rPr lang="ar-SA" sz="2400" dirty="0" smtClean="0"/>
              <a:t>  و</a:t>
            </a:r>
            <a:r>
              <a:rPr lang="ar-SA" sz="2400" u="sng" dirty="0" smtClean="0"/>
              <a:t>طَبَعَاتٍ</a:t>
            </a:r>
            <a:r>
              <a:rPr lang="ar-SA" sz="2400" dirty="0" smtClean="0"/>
              <a:t> . ومنه قوله تعالى : </a:t>
            </a:r>
            <a:r>
              <a:rPr lang="en-US" sz="2400" dirty="0" smtClean="0"/>
              <a:t>        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dirty="0" smtClean="0"/>
              <a:t>وقد ذكرنا هذه الأنواع بأمثلتها في السؤال الثاني .</a:t>
            </a:r>
            <a:endParaRPr lang="en-US" sz="2400" dirty="0" smtClean="0"/>
          </a:p>
          <a:p>
            <a:r>
              <a:rPr lang="ar-SA" sz="2400" b="1" dirty="0" smtClean="0"/>
              <a:t> </a:t>
            </a:r>
            <a:endParaRPr lang="en-US" sz="2400" dirty="0" smtClean="0"/>
          </a:p>
          <a:p>
            <a:pPr algn="ctr"/>
            <a:endParaRPr lang="ar-IQ" sz="4000" dirty="0" smtClean="0">
              <a:solidFill>
                <a:srgbClr val="002060"/>
              </a:solidFill>
              <a:cs typeface="Ali-A-Samik" pitchFamily="2" charset="-78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8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14282" y="357166"/>
            <a:ext cx="8715436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 س9- اذكر أحوال المفعول المطلق المبيَّن لنوع عامله .</a:t>
            </a:r>
            <a:endParaRPr lang="en-US" sz="2400" dirty="0" smtClean="0"/>
          </a:p>
          <a:p>
            <a:r>
              <a:rPr lang="ar-SA" sz="2400" dirty="0" smtClean="0"/>
              <a:t>ج9- المفعول المطلق المبين للنوع ، ثلاثة أحوال ، هي :</a:t>
            </a:r>
            <a:endParaRPr lang="en-US" sz="2400" dirty="0" smtClean="0"/>
          </a:p>
          <a:p>
            <a:r>
              <a:rPr lang="ar-SA" sz="2400" dirty="0" smtClean="0"/>
              <a:t>1- أن يكون مضافا ، نحو : اعملْ </a:t>
            </a:r>
            <a:r>
              <a:rPr lang="ar-SA" sz="2400" u="sng" dirty="0" smtClean="0"/>
              <a:t>عملَ الصالحين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dirty="0" smtClean="0"/>
              <a:t>2- أن يكون موصوفا ، نحو : اعملْ </a:t>
            </a:r>
            <a:r>
              <a:rPr lang="ar-SA" sz="2400" u="sng" dirty="0" smtClean="0"/>
              <a:t>عملاً صالحاً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dirty="0" smtClean="0"/>
              <a:t>3- أن يكون مقرونا </a:t>
            </a:r>
            <a:r>
              <a:rPr lang="ar-SA" sz="2400" dirty="0" err="1" smtClean="0"/>
              <a:t>بـ</a:t>
            </a:r>
            <a:r>
              <a:rPr lang="ar-SA" sz="2400" dirty="0" smtClean="0"/>
              <a:t> (أل</a:t>
            </a:r>
            <a:r>
              <a:rPr lang="ar-IQ" sz="2400" dirty="0" smtClean="0"/>
              <a:t>ـ</a:t>
            </a:r>
            <a:r>
              <a:rPr lang="ar-SA" sz="2400" dirty="0" smtClean="0"/>
              <a:t>) </a:t>
            </a:r>
            <a:r>
              <a:rPr lang="ar-SA" sz="2400" dirty="0" err="1" smtClean="0"/>
              <a:t>العهدية</a:t>
            </a:r>
            <a:r>
              <a:rPr lang="ar-SA" sz="2400" dirty="0" smtClean="0"/>
              <a:t> ، نحو : اجتهدتُ </a:t>
            </a:r>
            <a:r>
              <a:rPr lang="ar-SA" sz="2400" u="sng" dirty="0" smtClean="0"/>
              <a:t>الاجتهاد</a:t>
            </a:r>
            <a:r>
              <a:rPr lang="ar-SA" sz="2400" dirty="0" smtClean="0"/>
              <a:t> ، فكأنّه يقول لصديقه : اجتهدْتُ ذلك الاجتهاد المعهود والمعلوم بيني وبينك .</a:t>
            </a:r>
            <a:endParaRPr lang="en-US" sz="2400" dirty="0" smtClean="0"/>
          </a:p>
          <a:p>
            <a:r>
              <a:rPr lang="ar-SA" sz="2400" b="1" dirty="0" smtClean="0"/>
              <a:t> </a:t>
            </a:r>
            <a:endParaRPr lang="en-US" sz="2400" dirty="0" smtClean="0"/>
          </a:p>
          <a:p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 س10- اذكر أحوال المفعول المطلق المبين للعدد ، وأحوال المفعول المطلق المؤكِّد لفعله . </a:t>
            </a:r>
            <a:endParaRPr lang="en-US" sz="2400" dirty="0" smtClean="0"/>
          </a:p>
          <a:p>
            <a:r>
              <a:rPr lang="ar-SA" sz="2400" dirty="0" smtClean="0"/>
              <a:t>ج10- للمفعول المطلق المبيَّن للعدد حالتان : </a:t>
            </a:r>
            <a:endParaRPr lang="en-US" sz="2400" dirty="0" smtClean="0"/>
          </a:p>
          <a:p>
            <a:r>
              <a:rPr lang="ar-SA" sz="2400" dirty="0" smtClean="0"/>
              <a:t>1- أن يكون مختوماً بتاء الواحدة ، نحو : ضربته </a:t>
            </a:r>
            <a:r>
              <a:rPr lang="ar-SA" sz="2400" u="sng" dirty="0" smtClean="0"/>
              <a:t>ضربة</a:t>
            </a:r>
            <a:r>
              <a:rPr lang="ar-SA" sz="2400" dirty="0" smtClean="0"/>
              <a:t>ً .</a:t>
            </a:r>
            <a:endParaRPr lang="en-US" sz="2400" dirty="0" smtClean="0"/>
          </a:p>
          <a:p>
            <a:r>
              <a:rPr lang="ar-SA" sz="2400" dirty="0" smtClean="0"/>
              <a:t>2- أن يكون مختوماً بعلامة تثنية ، أو علامة جمع ، نحو : ضربته </a:t>
            </a:r>
            <a:r>
              <a:rPr lang="ar-SA" sz="2400" u="sng" dirty="0" smtClean="0"/>
              <a:t>ضربتين</a:t>
            </a:r>
            <a:r>
              <a:rPr lang="ar-SA" sz="2400" dirty="0" smtClean="0"/>
              <a:t> ، وضربته </a:t>
            </a:r>
            <a:r>
              <a:rPr lang="ar-SA" sz="2400" u="sng" dirty="0" smtClean="0"/>
              <a:t>ضرباتٍ</a:t>
            </a:r>
            <a:r>
              <a:rPr lang="ar-SA" sz="2400" dirty="0" smtClean="0"/>
              <a:t> . أما المفعول المطلق المؤكِّد لفعله فلا يكون إلاّ مصدراً نكرة غير مضاف ، ولا موصوف ، نحو : ضربته </a:t>
            </a:r>
            <a:r>
              <a:rPr lang="ar-SA" sz="2400" u="sng" dirty="0" smtClean="0"/>
              <a:t>ضرباً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pPr algn="just"/>
            <a:endParaRPr lang="en-US" sz="24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9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سق Office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1127</TotalTime>
  <Words>1442</Words>
  <Application>Microsoft Office PowerPoint</Application>
  <PresentationFormat>On-screen Show (4:3)</PresentationFormat>
  <Paragraphs>209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نسق Office</vt:lpstr>
      <vt:lpstr>PowerPoint Presentation</vt:lpstr>
      <vt:lpstr>الْمَصْدَرُ اسْمُ مَا سِوَى الزَّمَانِ مِنْ          مَدْلُولَي الفِعْـلِ كَأَمْنٍ مِنْ أَمِنْ   س1- عَلاَمَ يدلُّ المصدر؟ وما تعريفه ؟ ج1- المصدر يدلّ على أحد مدلولي الفعل، وهما : الحَدَثُ، والزَّمان . فالفعل قامَ (مثلاً) يدل على الحدث، وهو ( القيامُ ) ويدلّ على الزمن الذي حَدَث فيه القيام، وهو : الزمان الماضي، وكذلك الفعل المضارع ( يقومُ ) يدل على القيام في الحال، أو الاستقبال، وكذلك فعل الأمر ( قُمْ ) يدلّ على القيام في الاستقبال، والمصدر يدلّ على ( الحدث ) فقط، وهو أحد مدلولي الفعل . وهذا هو مراد الناظم بالبيت السابق، وقد مثَّل لذلك بالمصدر ( أَمْنٍ ) فإنَّه أحد مدلولي الفعل ( أَمِنَ ) . فتعريف المصدر إذا : هو ما دلّ على الحدث مُجرَّداً من الزَّمن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* س13- وضِّح الفرق بين اسم المصدر ، والمصدر . ج13- المصدر ، هو : ما دلّ على الحدث مجرداً من الزمن ، ولا بدّ أن يشتمل على كل حروف فعله الماضي لفظاً ، أو تقديراً .  فاللفظي ، نحو : أَخَذْت أخذاً ، وتعلَّمَ الطالبُ تعلُّماً . فجميع الحروف في الماضي منطوق بها في المصدر . والتقديري ، نحو : وَعَدَ عِدَةً ، وسَلَّم تسليماً . فبعض الحروف محذوفة ، وعُوِّض عنها بحروف أخرى ، كحذف الواو في المصدر من الفعل ( وعد ) وعوَّض عنه بالتاء ( عِدَة ) وكحذف التضعيف في المصدر من الفعل ( سلَّم ) وعوض عنه بالتاء ( تسليماً ) . وقد تكون حروف المصدر أكثر من حروف فعله ، نحو : أسلمَ إِسْلام ، ونحو : عاونَ مُعَاونة .    أما اسم المصدر : فهو مقصور على السَّماع ، وهو : ما ساوى المصدر في الدلالة على معناه (الْحَدَث ) وخالفه في كونه خاليا من بعض حروف الفعل دون تعويض ، نحو : وُضُوء من الفعل تَوَضَّأ ، وصَلاَة من الفعل صَلَّى .  أضف إلى ذلك أنّ اسم المصدر يُذكر على وزن المصدر الثلاثي مع أن ّالفعل المذكور معه غير ثلاثي ،وتأمَّل ذلك في أمثلة اسم المصدر تجدها واضحةً جَلِيَّةً .    .  </vt:lpstr>
      <vt:lpstr>PowerPoint Presentation</vt:lpstr>
      <vt:lpstr>PowerPoint Presentation</vt:lpstr>
      <vt:lpstr>الحذف الجائز : يجوز حذف عامل المفعول المطلق المبيَّن للنوع ، والمبيَّن للعدد إذا دَّل عليه دليل .  فمثال حذف عامل المبيّن للنوع جوازاً ، قولك : قدوماً مُباركاً ، لِمَنْ قَدِم من السَّفرِ ، والتقدير : قَدِمْتَ قدوماً مباركاً ، وكقولك : سَيْرَ زَيْدٍ ، لمن قال لك : أيَّ سَيْرٍ سِرْتَ ؟ والتقدير : سِرْتُ سَيْرَ زيدٍ ، ونحو : حَجّاً مبروراً . ومثال حذف عامل المبيَّن للعدد جوازاً ، قولك : ضربتين ، لمن قال : كم ضربتَ زيداً ؟ وكقولك : حَجَّاتٍ ، لمن قال لك : كم حجَّةً حججتَ ؟ فالعامل في هذه الأمثلة جميعا محذوف جوازاً ؛ لوجود ما يدلّ عليه في الكلام ، أو السؤال .  </vt:lpstr>
      <vt:lpstr>س16- ما موضع الإجماع ، والخلاف في نحو : ضرباً زيداً ؟ وضَّح ذلك . ج16- أجمع النحاة على أنَّ العامل محذوف وجوباً، في نحو قولك: ضرباً زيداً ؛ لأنه قائم مقامه ( أي : إنه مصدر نائب عن عامله ) . </vt:lpstr>
      <vt:lpstr>واختلفوا في: هل هو مصدر مؤكِّد لعامله، أو لا ؟ وتوضيح الخلاف في هذا السؤال، كما يلي : 1- يرى بعض النّحاة، ومنهم ابن الناظم : أنّ قولك ( ضرباً زيداً ) مصدر مؤكِّد لعامله . وهذا الرأي مخالف لرأي النَّاظم ابن مالك . 2- يرى آخرون منهم ابن عقيل : أنَّه ليس مصدراً مؤكِّداً لعامله .  - يقول ابن عقيل ردًّاً على ابن الناظم : إنّ نحو: ( ضرباً زيداً ) ليس من التأكيد    في شيء، فهو بمثابة : اضْرِبْ زيداً؛ لأنَّ المصدر ( ضرباً ) واقع موقع الفعل  (اضربْ) فهو نائب عنه، وعِوَضٌ عنه؛ ولأن قولك: اضربْ زيداً، لا تأكيد فيه، كذلك قولك : ضرباً، لا تأكيد فيه؛ لأنه نائب عنه ودالٌّ عليه، وعِوَضٌ عنه؛ ويدلّ على ذلك أمران :  الأول : أنه لا يجوز الجمع بينه وبين عامله؛ لأنه مصدر نائب عن عامله، وعِوَضٌ عنه، ولا يجوز الجمع بين العِوَضِ، والمعوَّض . والثاني : أنّ المصدر المؤكِّد لعامله لا خلاف في أنَّه لا يعمل، كما في قولك : ضربته ضرباً . فالمصدر ( ضرباً ) مؤكِّد لعامله ويمتنع عمله بالإجماع .  أما المصدر النائب عن عامله، نحو : ضرباً زيداً، ففي عمله خلاف :  أ- أنَّه يعمل - وهو الصحيح - وعلى ذلك فإنَّ ( زيداً ) منصوب به، وعلى هذا القول فإن المصدر ( ضرباً ) ناب عن عامله ( اضربْ ) في عمله، وفي معناه . ب- أنه لا يعمل، وعلى ذلك فإنّ ( زيدا ) منصوب بالفعل المحذوف، وعلى هذا القول فإنّ المصدر (ضرباً) نائب عن (اضربْ) في معناه فقط لا في عمله . </vt:lpstr>
      <vt:lpstr>حذف عامل المفعول المطلق وجوباً   وَالْحَـذْفُ حَـتْمٌ مَعَ آتٍ بَدَلاَ          مِنْ فِعْـلِهِ كَنَدْلاً اللَّذْ كَانْـدُلاَ   س17- متى يحذف عامل المفعول المطلق وجوباً ؟ مَثَّل لما تقول . ج17- يحذف عامل المفعول المطلق وجوباً : إذا كان المصدر بدلاً من فعله ؛ لأنه لا يجمع بين البَدَلِ والْمُبْدَلِ منه ، والمصدر الواقع بدلاً من فعله نوعان : 1- بدل من فعله الطَّلَبيّ ، ويُسمى : المصدر الطلبي . 2- بدل من فعله الْخَبَرِيّ ، ويُسمى : المصدر الخبري . </vt:lpstr>
      <vt:lpstr>وفيما يلي أنواع كلِّ نوع ، وأمثلتها التي يجب فيها حذف عامل المفعول المطلق :  أولاً : المصدر الطَّلبي ، حذف العامل فيه قياسيّ  في أربعة أنواع ، هي :  أ- الأمر ، نحو : ضرباً زيداً . فضرباً : مفعول مطلق منصوب نائب عن فعله الطلبي ، وهو فعل الأمر (اضربْ ) ونحو قولك : قياماً لا قعودا . فقياماً : مفعول مطلق نائب عن فعل الأمر (قُمْ) ومنه قوله تعالى:       . ب- النَّهي ، نحو : قياماً لا قعوداً . فقعوداً : مفعول مطلق نائب عن فعله الطلبي ، وهو المضارع المجزوم بِلا الناهية (لا تَقْعُدْ) ونحو قولك :    سكوتاً لا تكلُّماً ، فالأول للأمر ( اسْكُتْ ) والثاني للنّهي ( لا تتكلَّم ) . ج- الدعاء ، نحو : سُقياً ( أي : سَقَاك الله ) ونحو : يا ربَّ نَصْراً عبادَك المؤمنين وهَلاَكا للمعتدين ( أي: يارب انصر عبادك المؤمنين،وأهلك المعتدين) . د- الاستفهام المقصود به التَّوبيخ ، نحو : أَتَوَانِياً وقد جَدَّ الجِدُّ ؟ وقع المصدر (توانيا) بعد استفهام مقصود به التَّوبيخ ( والمعنى : أتَتَوَانَى وَقَدْ جدَّ الجِدُّ )  ونحو : أبُخْلاً وأنت غنيٌّ ؟ </vt:lpstr>
      <vt:lpstr> ثانياً : المصدر الخبري ، وحذف العامل فيه على نوعين : حَذْف سَمَاعيٌّ ، وحذف قِيَاسيّ . أ- الحذف السَّماعي ، نحو : حمداً وشكراً لا كفراً ( أي : أَحمدُ اللهَ حَمْداً ، وأَشكرُه شكْراً ، ولا أَكفُرُه كُفْراً ) ونحو : أَفْعَلُ وكَرَامَةً ( أي : أفعلُ وأُكْرِمُك  كرامةً ) ونحو : سَمْعاً وطَاعَةً ، ونحو : صبراً لا جَزَعاً . ومنه : سُبْحَانَ اللهِ ، ومَعَاذَ اللهِ ، ولَبَيَّكَ ، وسَعْدَيْكَ ، وحَنَانَيك .  ب- الحذف القياسي ، ويقع في أربعة مواضع ، سيأتي ذكرها فيما بقي من الأبيات . </vt:lpstr>
      <vt:lpstr>س18- إِلاَمَ يُشِيرُ الناظم بقوله : " كَنَدْلاً اللَّذْ كانْدُلا " ؟ ج18- يُشير بذلك إلى ما أَنْشَده سيبويه ، وهو قول الشاعر : عَلَى حِينَ أَلْهَى النَّاسَ جُلُّ أُمُورِهِمْ           فَنَدْلاً زُرَيْقُ الْمَـالَ نَدْلَ الثَّعَالِبِ فقوله : نَدْلاً ، مفعول مطلق منصوب نائب عن فعله ، وفعله محذوف وجوباً ،    وهو فعل الأمر ( انْدُلْ ) فهذا شاهد على وجوب حذف العامل إذا ناب المصدر منابه ، وأغنى عن التَّلَفُّظ به .    </vt:lpstr>
      <vt:lpstr>س19- ما الذي أجازه ابن مالك في البيت السابق ؟ وما رأي ابن عقيل فيما أجازه ابن مالك ؟ ج19- أجاز ابن مالك أن يكون ( زُرَيقُ ) فاعلا مرفوعاً بِنَدْلاً ( زريقُ : اسم رجل ) . واعترض ابن عقيل على ما أجازه النَّاظم بقوله : وفيه نظر ؛ لأنه إنْ جعل ( ندلاً ) نائبا مناب فعل الأمر للمخاطب ( انْدُلْ ) لم يصحّ أن يكون مرفوعاً به ؛ لأنّ فعل الأمر إذا كان للمخاطب لا يرفع ظاهراً ، فكذلك ما ناب عنه ، وإنْ جعل ( نَدْلا ) نائبا مناب فعل الأمر للغائب ( لِيَنْدُل ) صَحَّ أن يكون مرفوعاً به ، لكنَّ المنقول أنّ المصدر لا ينوب مناب فعل الأمر للغائب ، وإنّما ينوب مناب فعل الأمر للمخاطب ، نحو : ضرباً زيداً ؛ ولهذا كان الأصحّ في  ( زريق ) أن يكون منادى بحرف نداء محذوف . معنى البيت : هؤلاء لصوص يَسْتَغِلُّونَ انشغال الناس بأمورهم فيُنَادِي بعضهم بعضا اخطفوا المال خطفا سريعا كالثعلب (النّدل : خَطْف الشيء بسرعة ) .   </vt:lpstr>
      <vt:lpstr>الموضع الأول من وجوب حذف العامل قياساً   وَمَـا لِتَفْصِـيلٍ كَإِمَّـا مَنَّـا          عَامِلُهُ يُحْـذَفُ حَيْثُ عَنَّـا   س20- ما الموضع الأول من مواضع وجوب حذف العامل قياساً ؟ ج20- عرفنا في السؤال السابع عشر أنّ حذف عامل المصدر الخبري وجوباً على نوعين : سماعي ، وقياسي ، وقد شرحنا الحذف السَّماعي ، وأَحَلْنا الحذف القياسي إلى ما بقي من الأبيات ، وهذا البيت يُبَيِّنُ الموضع الأول من الحذف القياسي ، وهو : أن يكون المصدر تَفصيلا لِعَاقِبَةِ ما قبله ،كما في قوله تعالى :                  فمنّا ، وفِدَاءً : مصدران منصوبان بفعل محذوف وجوباً ، والتقدير : فإمَّا تَمُّنونَ مَنّاً ، وإمَّا تفدون فِدَاءً . وهذا هو معنى قول الناظم : " وما لتفصيل .... إلى آخر البيت " (أي : يُحذف عامل المصدر إذا وقع تفصيلا لعاقبة ما تقدَّمه) فَمَا قبل المصدر ،وهو طلب شدّ الوثاق تَرتَّب عليه التفصيل " فإمَّا مَنَّا وإمَّا فداءً " .  وإمَّا : حرف تفصيل ، كما هو معلوم . ومن أمثلة ذلك قولك : إن أساءَ إليك أحد فانْهَجْ نهجَ العُقلاء فإمَّا عِتَاباً كريماً، وإمّا صَفْحاً جميلاً . ومعنى قوله : " حيث عَنَّا " ( أي : حيث عَرَض ) .   </vt:lpstr>
      <vt:lpstr>( م ) س21- اُشترط لوجوب حذف عامل المصدر الواقع تفصيلا لعاقبة ما تقدّمه ثلاثة شروط ، اذكرها . ج21- الشرط الأول : أن يكون المقصود بالمصدر تفصيل عاقبة ( أي : بيان الفائدة الْمُتَرَتِّبَة على ما قبله والحاصلة بعده ) فالذي قبله ، هو ( الطلب ) وذلك كما في قوله تعالى :        وهذا الطلب يحتاج إلى تفصيل وإيضاح فجاء بعده التفصيل والبيان من المصدرين ( منَّا ، وفداءً ) .  الشرط الثاني : أن يكون ما يُراد تفصيله جملة سواء أكانت طلبية ، كما في الآية الكريمة السابقة ، أم كانت الجملة خبريّة ، كقول الشاعر : لأَجْهَـدَنَّ فـإمَّـا رَدَّ وَاقِعَـةٍ            تُخْشَى وَإِمَّا بُلُوغَ السُّؤْلِ وَالأَمَلِ  فقوله : لأجهدَنّ : جواب قسم دلّ عليه اللام ، وهو : جملة خبرية . الشرط الثالث : أن تكون الجملة المراد بيان عاقبتها متقدِّمة على المصدر ،كما سبق في الأمثلة ، فإن تأخَّرَتْ ، نحو : إمَّا إهلاكاً وإما تأديباً فاضربْ زيداً ،  لم يجب حذف العامل .    </vt:lpstr>
      <vt:lpstr>الموضع الثاني من وجوب حذف العامل قِياساً   كَذَا مُكَـرَّرٌ وَذُو حَصْرٍ وَرَدْ          نَائِبَ فِعْلٍ لاِسْمِ عَيْنٍ اسْتَنَدْ   س22- ما الموضع الثاني من مواضع وجوب حذف العامل قياساً ؟ ج22- الموضع الثاني، هو : أن يكون المصدر مُكَرَّرا ، أو مَحْصُوراً ، وعامله وقع خبراً  عن اسم عَيْن . فمثال المكرَّر : زيدٌ سيراً سيراً ، والتقدير: زيدٌ يسيرُ سيراً ، فَحُذِفَ الفعل ( يسير ) وجوباً ؛ لأنَّ المصدر تكرّر فقام مقامه فهو عِوَض عن اللفظ بالعامل ، والعامل ( يسير ) واقع خبراً عن اسم العين ( زيدٌ ) ، ( أي : اسم الذَّات زيد ) . ومثال المحصور : ما زيدٌ إلا سيراً ، ونحو : إنَّما زيدٌ سيراً ، والتقدير: ما زيدٌ إلاَّ يسير سيراً ، وإنّما زيدٌ يسير سيراً ، فحُذف الفعل ( يسير ) وجوباً لِمَا في الحصر من التأكيد القائم مقام التكرير ، والعامل ( يسير ) كما ترى واقع خبراً عن اسم العين ( زيد ) فإن لم يُكرّر ، ولم يُحْصَر لم يجب الحذف ، نحو : زيدٌ سيراً ، والتقدير : زيدٌ يسير سيراً ؛ فإن شئت حذفت الفعل ( يسير ) وإن شئت ذكرته . </vt:lpstr>
      <vt:lpstr>( م ) س23- اُشترط لوجوب حذف عامل المصدر المكرَّر أو المحصور أربعة شروط ، اذكرها . ج23- الشرط الأول : أن يكون العامل خبراً لمبتدأ ، كما في أمثلة س22 ، أو  خبراً لِما أصله المبتدأ ، نحو : إنّ زيداً سيراً سيراً . الشرط الثاني : أن يكون المخبر عنه اسم عين .  أما إذا كان المخبر عنه اسم معنى ، نحو : أمرُك سيرٌ سيرٌ ، فيجب رفع المصدر ( سيرٌ ) على أنه خبر لاسم المعنى ( أمرُك ) لعدم الحاجة إلى إضمارِ فعل هنا . الشرط الثالث : أن يكون الفعل متصلا إلى وقت التكلّم ( أي : مستمراً إلى الحال ، لا مُنقطِعا ، ولا مُستقبلا ) . الشرط الرابع ، وهو نوعان :  أ- أن يكون المصدر مكرراً ، أو محصوراً ، كما تقدم ، أو يكون معطوفاً عليه ، نحو : أنت أكلاً وشُرْباً . ب- أن يكون المخبر عنه مقترنا بهمزة الاستفهام ، نحو : أأنت سيراً ؟ </vt:lpstr>
      <vt:lpstr>الموضع الثالث من وجوب حذف العامل قياساً   وَمِنْهُ مَـا يَدْعُـونَهُ مُؤَكِّـداً                   لِنَفْـِسهِ أَوْ غَــيْرِهِ  فَا لْمُبْتَدَا  نَحْـوُ لَهُ عَلَىَّ أَلْفٌ عُـرْفَـا    وَالثَّانِ كَـ ابْنِي أَنْتَ حَقًّا صِرْفَا   س24- ما الموضع الثالث من مواضع وجوب حذف العامل قياساً ؟ ج24- الموضع الثالث ، هو : أن يكون المصدر مُؤكِّداً لنفسه ، أو لغيره . فالمؤكِّد لنفسه ، هو : الواقع بعد جملة لا تحتمل غيرَه ، نحو : له عليَّ ألفٌ اعْترافاً . فاعترافا : مصدر منصوب بفعل محذوف وجوبا ، والتقدير: أَعْتَرِفُ اعترافاً .  وسُمِّي مؤكِّداً لنفسه ؛ لأنه مؤكِّد للجملة التي قبله وهي نَفْسُ المصدر ، بمعنى أنها نَصٌّ في معناه فمضمونها كمضمونه ، ومعناها الحقيقي كمعناه ، فالمراد من جملة ( له علي ألف ) هو نفس المراد من ( اعترافا ) فالمضمون واحد . ومثل ذلك قولك : أعرف لوالديَّ فضلهما يقيناً ، والتقدير: أُوقِنُ يقيناً . وهذا النوع المؤكِّد لنفسه هو المراد من قول الناظم : " فا لمبتدا " ( أي : فالأول من القسمين المذكورين ) ثمَّ ذكر مثاله : نَحْـوُ لَهُ عَلَىَّ أَلْفٌ عُـرْفَـا . </vt:lpstr>
      <vt:lpstr>والمؤكِّد لغيره ، هو: الواقع بعد جملة تحتمله ، وتحتمل غيره ، فإذا ذُكر المصدر كانت هي نفس المصدر في معناه الحقيقي ، نحو : أنت ابني حَقّاً . فحقّاً: مصدر منصوب بفعل محذوف وجوباً ، والتقدير : أَحُقُّه حَقّاً .    وسُمِّي مؤكِّداً لغيره ؛ لأن الجملة التي قبله تصلح له ، ولغيره ؛ لأنّ قولك : أنت ابني ، يَحْتَمِلُ أن يكون ابنك حقيقة ، ويحتمل أن يكون مجازاً ( أي : أنت عندي بمنزلة ابني في الْعَطْفِ والْحُنُوِّ ) فلما ذكر المصدر ، وقال : حقّاً ، صارت الجملة نصّاً في كونه ابنك حقيقة لا مجازاً . ومثل ذلك قولك : هذا بيتي قَطْعاً ، والتقدير : أَقْطَعُ بِرَأْيِي قَطْعاً . وهذا النوع هو مراده بقوله : " والثانِ "، ثمَّ ذكر مثاله : كَـ ابْنِي أَنْتَ حَقًّا صِرْفَا . </vt:lpstr>
      <vt:lpstr>الموضع الرابع من وجوب حذف العامل قياساً   كَذَاكَ ذُو التَّشْبِيهِ بَعْـدَ جُمْلَهْ           كَـ لِي بُكاً بُكَاءَ ذَاتِ عُضْلَهْ   س25- ما الموضع الرابع من مواضع وجوب حذف العامل قياساً ؟ ج25- الموضع الرابع ، هو : أن يكون المصدر مقصوداً به التشبيه بعد جملة مُشتملة على فاعل المصدر في المعنى ، نحو : لِزيدٍ صوتٌ صوتَ بُلْبُلٍ . فالمصدر ( صوتَ بُلبلٍ ) مصدر تَشْبِيهِي منصوب بفعل محذوف وجوباً ، والتقدير : يُصَوِّتُ صوتَ بلبلٍ ، وقبله جملة هي ( لزيدٍ صوتٌ ) مشتملة على فاعل المصدر في المعنى ، وهو ( زيد ) فزيد : فاعل في المعنى ؛ لأنه هو الذي صَوَّتَ حقيقة .    ( وليس فاعلا نحويا ؛لأنه لا تنطبق عليه شروط الفاعل فهو مسبوق بحرف جر، وليس مسبوقاً بفعل ، أو شبهه ) ومثل ذلك قولك : لي بُكَاءٌ بُكاءَ ذَاتِ عُضْلَةٍ ( أي : ممنوعة من النِّكاح ) والتقدير : يبكى بكاءَ ذاتِ عضلة . فإن كان ما قبل المصدر مفرداً - ليس بجملة – نحو: صوتُ زيدٍ صوتُ بُلبل، وجب الرَّفع على اعتبار أن المصدر خبر لما قبله . وكذلك يجب الرفع إذا كان ما قبله جملة ولكنها لم تشتمل على فاعل المصدر ، نحو : هذا صوتٌ صوتُ حِمَارٍ ، ونحو : دخلت الدارَ فإذا فيها نَوْحٌ نَوْحُ حَمَامٍ ، والرَّفع في هذين المثالين على اعتبار أن المصدر بدلٌ مما قبله ، أو خبر لمبتدأ محذوف ، تقديره ( هو ) . </vt:lpstr>
      <vt:lpstr>( م ) س26- اُشترط لحذف عامل المصدر التشبيهي سبعة شروط،اذكرها . ج26- الشروط الثلاثة الأولى الآتية تُشترط في المفعول المطلق نفسه ، وهي : 1- أن يكون مصدراً                 2- أن يكون مُشعِراً بالحدوث . فإن لم يكن مشعراً بالحدوث وجب الرفع ، نحو: لزيدٍ ذَكَاءٌ ذَكَاءُ الحكماءِ. فالذكاءُ معنويّ ثابت لا يُشْعِرُ بالحدوث ، كالتَّصويت ، والبكاء .  3- أن يكون المراد به التشبيه . أما الشروط الأربعة المتَبَقِّيَة فتشترط فيما قبله ، وهي :  1- أن يكون ما قبل المصدر جملة . 2- أن تكون الجملة مشتملة على فاعل المصدر . 3- أن تشتمل الجملة على معنى المصدر . 4- ألاَّ يكون في الجملة ما يصلحُ للعمل في المصدر إلاَّ الفعل المحذوف .  فإنْ كان فيها ما يصلح للعمل في المصدر تَعيَّن النّصب به ، نحو: زيدٌ يَضْرِبُ ضَرْبَ الملوك . فالفعل يضربُ الملفوظ به في المثال صالِحٌ للعمل في المصدر  ( ضربَ ) ولذا تعيَّن النّصب به .   </vt:lpstr>
      <vt:lpstr>ولِمزيدٍ مِن المعلومات بالإمكان الاطلاع على المصادر والمراجع الآتية:</vt:lpstr>
    </vt:vector>
  </TitlesOfParts>
  <Company>Dween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Ahmady</dc:creator>
  <cp:lastModifiedBy>DR.Ahmed Saker</cp:lastModifiedBy>
  <cp:revision>211</cp:revision>
  <cp:lastPrinted>2011-10-02T18:14:13Z</cp:lastPrinted>
  <dcterms:created xsi:type="dcterms:W3CDTF">2011-10-02T17:23:24Z</dcterms:created>
  <dcterms:modified xsi:type="dcterms:W3CDTF">2023-05-24T20:18:34Z</dcterms:modified>
</cp:coreProperties>
</file>