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0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1" r:id="rId17"/>
    <p:sldId id="282" r:id="rId18"/>
  </p:sldIdLst>
  <p:sldSz cx="9144000" cy="6858000" type="screen4x3"/>
  <p:notesSz cx="6834188" cy="9979025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1" d="100"/>
          <a:sy n="71" d="100"/>
        </p:scale>
        <p:origin x="-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2707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72707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3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E220A4-16D9-4620-BFE8-548214226FFD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205513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2707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72707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3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7E62E9-B6EE-4FD0-8375-DE17F6C0FCC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74876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E62E9-B6EE-4FD0-8375-DE17F6C0FCCF}" type="slidenum">
              <a:rPr lang="ar-IQ" smtClean="0"/>
              <a:pPr/>
              <a:t>1</a:t>
            </a:fld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ar-IQ" smtClean="0"/>
              <a:t>3/10/2011 الإثنين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181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7E62E9-B6EE-4FD0-8375-DE17F6C0FCCF}" type="slidenum">
              <a:rPr lang="ar-IQ" smtClean="0"/>
              <a:pPr/>
              <a:t>11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1994221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9367612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510015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0667619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5942509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2428860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8839963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4922703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777811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5599029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841005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119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39552" y="980728"/>
            <a:ext cx="7848872" cy="30931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1500" dirty="0" smtClean="0">
                <a:cs typeface="Ali-A-Jiddah" pitchFamily="2" charset="-78"/>
              </a:rPr>
              <a:t>المفعول لهُ</a:t>
            </a:r>
          </a:p>
          <a:p>
            <a:pPr algn="ctr"/>
            <a:r>
              <a:rPr lang="ar-IQ" sz="8000" dirty="0" smtClean="0">
                <a:cs typeface="Ali-A-Jiddah" pitchFamily="2" charset="-78"/>
              </a:rPr>
              <a:t>أو </a:t>
            </a:r>
            <a:r>
              <a:rPr lang="ar-IQ" sz="8000" dirty="0" smtClean="0">
                <a:solidFill>
                  <a:srgbClr val="C00000"/>
                </a:solidFill>
                <a:cs typeface="Ali-A-Jiddah" pitchFamily="2" charset="-78"/>
              </a:rPr>
              <a:t>(لأجلِهِ)</a:t>
            </a:r>
            <a:endParaRPr lang="en-US" sz="8000" dirty="0">
              <a:solidFill>
                <a:srgbClr val="C00000"/>
              </a:solidFill>
              <a:cs typeface="Ali-A-Jiddah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39552" y="4071943"/>
            <a:ext cx="784887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>
                <a:solidFill>
                  <a:srgbClr val="0070C0"/>
                </a:solidFill>
                <a:cs typeface="Ali-A-Samik" pitchFamily="2" charset="-78"/>
              </a:rPr>
              <a:t>إعداد</a:t>
            </a:r>
          </a:p>
          <a:p>
            <a:pPr algn="ctr"/>
            <a:r>
              <a:rPr lang="ar-IQ" sz="4000" dirty="0">
                <a:solidFill>
                  <a:srgbClr val="0070C0"/>
                </a:solidFill>
                <a:cs typeface="Ali-A-Samik" pitchFamily="2" charset="-78"/>
              </a:rPr>
              <a:t>د.سردار أحمد قادر</a:t>
            </a:r>
          </a:p>
          <a:p>
            <a:pPr algn="ctr"/>
            <a:r>
              <a:rPr lang="en-US" sz="4000" dirty="0" err="1">
                <a:solidFill>
                  <a:srgbClr val="0070C0"/>
                </a:solidFill>
                <a:cs typeface="Ali-A-Samik" pitchFamily="2" charset="-78"/>
              </a:rPr>
              <a:t>Sardar.qader@su.edu.krd</a:t>
            </a:r>
            <a:endParaRPr lang="en-US" sz="4000" dirty="0">
              <a:solidFill>
                <a:srgbClr val="0070C0"/>
              </a:solidFill>
              <a:cs typeface="Ali-A-Samik" pitchFamily="2" charset="-78"/>
            </a:endParaRPr>
          </a:p>
          <a:p>
            <a:pPr algn="ctr"/>
            <a:r>
              <a:rPr lang="ar-IQ" sz="4000" dirty="0">
                <a:solidFill>
                  <a:srgbClr val="0070C0"/>
                </a:solidFill>
                <a:cs typeface="Ali-A-Samik" pitchFamily="2" charset="-78"/>
              </a:rPr>
              <a:t>العام الجامعي 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2022ــ 2023</a:t>
            </a:r>
            <a:endParaRPr lang="ar-IQ" sz="40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1000100" y="6356350"/>
            <a:ext cx="7715304" cy="501650"/>
          </a:xfrm>
        </p:spPr>
        <p:txBody>
          <a:bodyPr/>
          <a:lstStyle/>
          <a:p>
            <a:pPr algn="ctr"/>
            <a:endParaRPr lang="ar-IQ" sz="2800" dirty="0">
              <a:solidFill>
                <a:schemeClr val="tx1"/>
              </a:solidFill>
              <a:cs typeface="Ali_K_Samik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31902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14282" y="1428736"/>
            <a:ext cx="871543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بعض النحاة منهم سيبويه لا يشترط في المفعولِ لهُ إلاَّ كونهُ مصدراً مُبيِّناً للعلةِِ، ولا يشترط اتحادهُ مع عامِلهِ في الوقتِ، ولا في الفاعل، واستدلوا على ذلِكَ</a:t>
            </a:r>
            <a:r>
              <a:rPr lang="ar-IQ" sz="4000" dirty="0" smtClean="0">
                <a:cs typeface="Ali-A-Samik" pitchFamily="2" charset="-78"/>
              </a:rPr>
              <a:t> 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بِقولِهِِ تعالى: [ ومنْ آياتِهِ يُريكمُ البرقَ خوفاً وطمعاً].</a:t>
            </a:r>
          </a:p>
          <a:p>
            <a:pPr algn="just"/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ففاعِلُ الفعلِ (يُريكم) هو </a:t>
            </a:r>
            <a:r>
              <a:rPr lang="ar-IQ" sz="4000" dirty="0" smtClean="0">
                <a:solidFill>
                  <a:srgbClr val="00B050"/>
                </a:solidFill>
                <a:cs typeface="Ali-A-Samik" pitchFamily="2" charset="-78"/>
              </a:rPr>
              <a:t>اللهُ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، والخوف والطمع مِن </a:t>
            </a:r>
            <a:r>
              <a:rPr lang="ar-IQ" sz="4000" dirty="0" smtClean="0">
                <a:cs typeface="Ali-A-Samik" pitchFamily="2" charset="-78"/>
              </a:rPr>
              <a:t>الخلقُ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.</a:t>
            </a:r>
          </a:p>
          <a:p>
            <a:pPr algn="just"/>
            <a:endParaRPr lang="en-US" sz="40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11560" y="548680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solidFill>
                  <a:srgbClr val="FF0000"/>
                </a:solidFill>
                <a:cs typeface="Ali-A-Jiddah" pitchFamily="2" charset="-78"/>
              </a:rPr>
              <a:t>ملاحـــــظة:</a:t>
            </a:r>
            <a:endParaRPr lang="en-US" sz="4000" dirty="0">
              <a:solidFill>
                <a:srgbClr val="FF000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10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548680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solidFill>
                  <a:schemeClr val="accent3">
                    <a:lumMod val="50000"/>
                  </a:schemeClr>
                </a:solidFill>
                <a:cs typeface="Ali-A-Jiddah" pitchFamily="2" charset="-78"/>
              </a:rPr>
              <a:t>أحوالُ المفعولِ لهُ:</a:t>
            </a:r>
            <a:endParaRPr lang="en-US" sz="4000" dirty="0">
              <a:solidFill>
                <a:schemeClr val="accent3">
                  <a:lumMod val="50000"/>
                </a:schemeClr>
              </a:solidFill>
              <a:cs typeface="Ali-A-Jiddah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85720" y="1643050"/>
            <a:ext cx="8572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يقولُ ابنُ مالِك:</a:t>
            </a:r>
          </a:p>
          <a:p>
            <a:pPr algn="ctr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وقــــــلَّ أنْ </a:t>
            </a:r>
            <a:r>
              <a:rPr lang="ar-IQ" sz="4000" dirty="0" err="1" smtClean="0">
                <a:solidFill>
                  <a:srgbClr val="0070C0"/>
                </a:solidFill>
                <a:cs typeface="Ali-A-Samik" pitchFamily="2" charset="-78"/>
              </a:rPr>
              <a:t>يصحبَها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 المجــــــــردُّ</a:t>
            </a:r>
          </a:p>
          <a:p>
            <a:pPr algn="ctr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                                      والعكسُ في مصحوبِ (</a:t>
            </a:r>
            <a:r>
              <a:rPr lang="ar-IQ" sz="4000" dirty="0" err="1" smtClean="0">
                <a:solidFill>
                  <a:srgbClr val="0070C0"/>
                </a:solidFill>
                <a:cs typeface="Ali-A-Samik" pitchFamily="2" charset="-78"/>
              </a:rPr>
              <a:t>الـ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) وأنشدوا</a:t>
            </a:r>
          </a:p>
          <a:p>
            <a:pPr algn="ctr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لا أقعدوا الجُبنَ عنِ الهيجاءِ</a:t>
            </a:r>
          </a:p>
          <a:p>
            <a:pPr algn="ctr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                        ولـــــو تـــــوالتْ زمــــــرُ الأعداءِ</a:t>
            </a:r>
            <a:endParaRPr lang="en-US" sz="40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solidFill>
            <a:schemeClr val="bg1"/>
          </a:solidFill>
        </p:spPr>
        <p:txBody>
          <a:bodyPr/>
          <a:lstStyle/>
          <a:p>
            <a:endParaRPr lang="ar-IQ" sz="3600" b="1" dirty="0">
              <a:solidFill>
                <a:schemeClr val="tx1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11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26634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611560" y="2786058"/>
            <a:ext cx="784887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1- المجرَّد عن (</a:t>
            </a:r>
            <a:r>
              <a:rPr lang="ar-IQ" sz="4000" dirty="0" err="1" smtClean="0">
                <a:solidFill>
                  <a:srgbClr val="0070C0"/>
                </a:solidFill>
                <a:cs typeface="Ali-A-Samik" pitchFamily="2" charset="-78"/>
              </a:rPr>
              <a:t>الـ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)، والإضافة، فالنصبُ في هذهِ الحالة أكثرُ مِن الجرِّ،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نحو: جئتُ رغبةً في العلمِ، 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ويجوز فيهِ الجرُّ، 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فنقولُ: جِئتُ </a:t>
            </a:r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لــِـ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رغبةٍ في العِلمِ.</a:t>
            </a:r>
          </a:p>
          <a:p>
            <a:pPr algn="just"/>
            <a:endParaRPr lang="en-US" sz="4000" dirty="0">
              <a:solidFill>
                <a:srgbClr val="C00000"/>
              </a:solidFill>
              <a:cs typeface="Ali-A-Samik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4282" y="548680"/>
            <a:ext cx="878687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002060"/>
                </a:solidFill>
                <a:cs typeface="Ali-A-Jiddah" pitchFamily="2" charset="-78"/>
              </a:rPr>
              <a:t>يتبَّينُ مِن قول ابن مالِك أنَّ المفعول لَهُ المُستكمل للشروطِ المتقدِمة، لَهُ ثلاثةُ أحوال هي:</a:t>
            </a:r>
            <a:endParaRPr lang="en-US" sz="4000" b="1" dirty="0">
              <a:solidFill>
                <a:srgbClr val="00206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12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26634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214290"/>
            <a:ext cx="78488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cs typeface="Ali-A-Samik" pitchFamily="2" charset="-78"/>
              </a:rPr>
              <a:t>2- المُعرَّف </a:t>
            </a:r>
            <a:r>
              <a:rPr lang="ar-IQ" sz="4000" dirty="0" err="1" smtClean="0">
                <a:cs typeface="Ali-A-Samik" pitchFamily="2" charset="-78"/>
              </a:rPr>
              <a:t>بـ</a:t>
            </a:r>
            <a:r>
              <a:rPr lang="ar-IQ" sz="4000" dirty="0" smtClean="0">
                <a:cs typeface="Ali-A-Samik" pitchFamily="2" charset="-78"/>
              </a:rPr>
              <a:t> (</a:t>
            </a:r>
            <a:r>
              <a:rPr lang="ar-IQ" sz="4000" dirty="0" err="1" smtClean="0">
                <a:cs typeface="Ali-A-Samik" pitchFamily="2" charset="-78"/>
              </a:rPr>
              <a:t>الـ</a:t>
            </a:r>
            <a:r>
              <a:rPr lang="ar-IQ" sz="4000" dirty="0" smtClean="0">
                <a:cs typeface="Ali-A-Samik" pitchFamily="2" charset="-78"/>
              </a:rPr>
              <a:t>) الجرُّ في هذهِ الحالةِ أكثرُ مِن النصبِ، 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نحو: ضربتُ ابني </a:t>
            </a:r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لِـ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لتأديب</a:t>
            </a:r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ِ، ويجوزُ 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النصبُ، فنقولُ: ضربتُ ابني </a:t>
            </a:r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التأديبَ.</a:t>
            </a:r>
          </a:p>
          <a:p>
            <a:pPr algn="ctr"/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ومما جاءَ منصوباً وهو قليلٌ والكثيرُ جرّهُ، قولُ الشاعِر:</a:t>
            </a:r>
          </a:p>
          <a:p>
            <a:pPr algn="ctr"/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لا أقعدُ </a:t>
            </a:r>
            <a:r>
              <a:rPr lang="ar-IQ" sz="4000" dirty="0" smtClean="0">
                <a:cs typeface="Ali-A-Samik" pitchFamily="2" charset="-78"/>
              </a:rPr>
              <a:t>الجُبنَ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 عن الهيجاءِ</a:t>
            </a:r>
          </a:p>
          <a:p>
            <a:pPr algn="ctr"/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                             ولو توالتْ زُمَرُ الأعداءِ</a:t>
            </a:r>
          </a:p>
          <a:p>
            <a:pPr algn="ctr"/>
            <a:endParaRPr lang="ar-IQ" sz="4000" dirty="0" smtClean="0">
              <a:solidFill>
                <a:srgbClr val="002060"/>
              </a:solidFill>
              <a:cs typeface="Ali-A-Samik" pitchFamily="2" charset="-78"/>
            </a:endParaRPr>
          </a:p>
          <a:p>
            <a:pPr algn="ctr"/>
            <a:endParaRPr lang="en-US" sz="4000" dirty="0">
              <a:solidFill>
                <a:srgbClr val="002060"/>
              </a:solidFill>
              <a:cs typeface="Ali-A-Jiddah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13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26634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548680"/>
            <a:ext cx="7848872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cs typeface="Ali-A-Samik" pitchFamily="2" charset="-78"/>
              </a:rPr>
              <a:t>3- المُضاف، وفي هذهِ الحالةِ يتساوى النصبُ والجرُّ، فنقولُ: 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جِئتُ طل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بَ 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العِلمِ، و</a:t>
            </a:r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جئتُ 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لِــ</a:t>
            </a:r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طلبِ العلمِ، </a:t>
            </a:r>
          </a:p>
          <a:p>
            <a:pPr algn="ctr"/>
            <a:r>
              <a:rPr lang="ar-IQ" sz="4000" dirty="0" smtClean="0">
                <a:cs typeface="Ali-A-Samik" pitchFamily="2" charset="-78"/>
              </a:rPr>
              <a:t>بالنصبِ والجرِّ على السواءِ.</a:t>
            </a:r>
          </a:p>
          <a:p>
            <a:pPr algn="ctr"/>
            <a:endParaRPr lang="ar-IQ" sz="4000" dirty="0" smtClean="0">
              <a:cs typeface="Ali-A-Samik" pitchFamily="2" charset="-78"/>
            </a:endParaRPr>
          </a:p>
          <a:p>
            <a:pPr algn="ctr"/>
            <a:r>
              <a:rPr lang="ar-IQ" sz="4000" dirty="0" smtClean="0">
                <a:cs typeface="Ali-A-Samik" pitchFamily="2" charset="-78"/>
              </a:rPr>
              <a:t>ومن ذلكَ قولُهُ تعالى:[يجعلونَ أصابِعهُم في آذانِهم من الصواعقِ 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حذرَ الموتِ </a:t>
            </a:r>
            <a:r>
              <a:rPr lang="ar-IQ" sz="4000" dirty="0" smtClean="0">
                <a:cs typeface="Ali-A-Samik" pitchFamily="2" charset="-78"/>
              </a:rPr>
              <a:t>].</a:t>
            </a:r>
          </a:p>
          <a:p>
            <a:pPr algn="ctr"/>
            <a:endParaRPr lang="en-US" sz="4000" dirty="0"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14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580146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85720" y="1071546"/>
            <a:ext cx="8643998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4000" b="1" dirty="0" smtClean="0">
                <a:solidFill>
                  <a:srgbClr val="0070C0"/>
                </a:solidFill>
                <a:cs typeface="Ali-A-Samik" pitchFamily="2" charset="-78"/>
              </a:rPr>
              <a:t>مِن أحكام المفعولِ لهُ هي:</a:t>
            </a:r>
          </a:p>
          <a:p>
            <a:pPr algn="just"/>
            <a:r>
              <a:rPr lang="ar-IQ" sz="3200" b="1" dirty="0" smtClean="0">
                <a:solidFill>
                  <a:srgbClr val="C00000"/>
                </a:solidFill>
                <a:cs typeface="Ali-A-Samik" pitchFamily="2" charset="-78"/>
              </a:rPr>
              <a:t>1- حذفُهُ: </a:t>
            </a:r>
          </a:p>
          <a:p>
            <a:pPr algn="just"/>
            <a:r>
              <a:rPr lang="ar-IQ" sz="4000" b="1" dirty="0" smtClean="0">
                <a:solidFill>
                  <a:srgbClr val="0070C0"/>
                </a:solidFill>
                <a:cs typeface="Ali-A-Samik" pitchFamily="2" charset="-78"/>
              </a:rPr>
              <a:t>أ- يجوزُ حذفُ المفعولِ لهُ، إذا دلَّ عليهِ دليلٌ، وهذا ما يشيرُ إليهِ قولُ الناظمِ: </a:t>
            </a:r>
            <a:r>
              <a:rPr lang="ar-IQ" sz="4000" b="1" dirty="0" err="1" smtClean="0">
                <a:solidFill>
                  <a:srgbClr val="0070C0"/>
                </a:solidFill>
                <a:cs typeface="Ali-A-Samik" pitchFamily="2" charset="-78"/>
              </a:rPr>
              <a:t>كـ</a:t>
            </a:r>
            <a:r>
              <a:rPr lang="ar-IQ" sz="4000" b="1" dirty="0" smtClean="0">
                <a:solidFill>
                  <a:srgbClr val="0070C0"/>
                </a:solidFill>
                <a:cs typeface="Ali-A-Samik" pitchFamily="2" charset="-78"/>
              </a:rPr>
              <a:t> </a:t>
            </a:r>
            <a:r>
              <a:rPr lang="ar-IQ" sz="4000" b="1" dirty="0" smtClean="0">
                <a:solidFill>
                  <a:srgbClr val="C00000"/>
                </a:solidFill>
                <a:cs typeface="Ali-A-Samik" pitchFamily="2" charset="-78"/>
              </a:rPr>
              <a:t>(جُدْ شُكراً، ودِنْ)،التقدير: </a:t>
            </a:r>
            <a:r>
              <a:rPr lang="ar-IQ" sz="4000" b="1" dirty="0" smtClean="0">
                <a:solidFill>
                  <a:srgbClr val="002060"/>
                </a:solidFill>
                <a:cs typeface="Ali-A-Samik" pitchFamily="2" charset="-78"/>
              </a:rPr>
              <a:t>جُدْ شُكراً ودِنْ شُكراً. فحُذِفَ </a:t>
            </a:r>
            <a:r>
              <a:rPr lang="ar-IQ" sz="4000" b="1" dirty="0" smtClean="0">
                <a:solidFill>
                  <a:srgbClr val="C00000"/>
                </a:solidFill>
                <a:cs typeface="Ali-A-Samik" pitchFamily="2" charset="-78"/>
              </a:rPr>
              <a:t>(شُكراً) </a:t>
            </a:r>
            <a:r>
              <a:rPr lang="ar-IQ" sz="4000" b="1" dirty="0" smtClean="0">
                <a:solidFill>
                  <a:srgbClr val="002060"/>
                </a:solidFill>
                <a:cs typeface="Ali-A-Samik" pitchFamily="2" charset="-78"/>
              </a:rPr>
              <a:t>الثاني لِدلالةِ الأولِ عليهِ.</a:t>
            </a:r>
          </a:p>
          <a:p>
            <a:pPr algn="just"/>
            <a:endParaRPr lang="ar-IQ" sz="3200" b="1" dirty="0" smtClean="0">
              <a:cs typeface="Ali-A-Samik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11560" y="142852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0070C0"/>
                </a:solidFill>
                <a:cs typeface="Ali-A-Jiddah" pitchFamily="2" charset="-78"/>
              </a:rPr>
              <a:t>أحكام المفعولِ لَهُ</a:t>
            </a:r>
            <a:endParaRPr lang="en-US" sz="4000" b="1" dirty="0">
              <a:solidFill>
                <a:srgbClr val="0070C0"/>
              </a:solidFill>
              <a:cs typeface="Ali-A-Jiddah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00034" y="4214818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0070C0"/>
                </a:solidFill>
                <a:cs typeface="Ali-A-Samik" pitchFamily="2" charset="-78"/>
              </a:rPr>
              <a:t>ب- </a:t>
            </a:r>
            <a:r>
              <a:rPr lang="ar-IQ" sz="4000" b="1" dirty="0" smtClean="0">
                <a:solidFill>
                  <a:srgbClr val="C00000"/>
                </a:solidFill>
                <a:cs typeface="Ali-A-Samik" pitchFamily="2" charset="-78"/>
              </a:rPr>
              <a:t>وقد يُحذفُ المصدرُ (المفعول لَهُ)، ويكتفي بِدَلالةِ (اللام) على العلةِ، فنقولُ: قصدتُكَ لِخالِدٍ، </a:t>
            </a:r>
            <a:r>
              <a:rPr lang="ar-IQ" sz="4000" b="1" dirty="0" smtClean="0">
                <a:solidFill>
                  <a:srgbClr val="002060"/>
                </a:solidFill>
                <a:cs typeface="Ali-A-Samik" pitchFamily="2" charset="-78"/>
              </a:rPr>
              <a:t>التقدير: </a:t>
            </a:r>
            <a:r>
              <a:rPr lang="ar-IQ" sz="4000" b="1" dirty="0" smtClean="0">
                <a:solidFill>
                  <a:srgbClr val="C00000"/>
                </a:solidFill>
                <a:cs typeface="Ali-A-Samik" pitchFamily="2" charset="-78"/>
              </a:rPr>
              <a:t>قصدتُكَ لإكرامِ خالِدٍ. ولا يجوزُ حذفُ (اللام) والمصدرِ معاً، نحو: </a:t>
            </a:r>
            <a:r>
              <a:rPr lang="ar-IQ" sz="4000" b="1" dirty="0" smtClean="0">
                <a:solidFill>
                  <a:srgbClr val="002060"/>
                </a:solidFill>
                <a:cs typeface="Ali-A-Samik" pitchFamily="2" charset="-78"/>
              </a:rPr>
              <a:t>قصدتُكَ خالِداً.</a:t>
            </a:r>
          </a:p>
          <a:p>
            <a:pPr algn="ctr"/>
            <a:endParaRPr lang="ar-IQ" sz="3200" b="1" dirty="0" smtClean="0">
              <a:solidFill>
                <a:srgbClr val="002060"/>
              </a:solidFill>
              <a:cs typeface="Ali-A-Samik" pitchFamily="2" charset="-78"/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15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695720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229600" cy="4071966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>2- جواز تقديمهِ على عامِلهِ: وهذا ما يشيرُ إليهِ قولُ الناظمِ: 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(</a:t>
            </a:r>
            <a:r>
              <a:rPr lang="ar-IQ" dirty="0" err="1" smtClean="0">
                <a:solidFill>
                  <a:srgbClr val="C00000"/>
                </a:solidFill>
                <a:cs typeface="Ali-A-Samik" pitchFamily="2" charset="-78"/>
              </a:rPr>
              <a:t>كلِزُهدِ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 ذا قنِعْ)، والأصلُ: </a:t>
            </a:r>
            <a:r>
              <a:rPr lang="ar-IQ" dirty="0" smtClean="0">
                <a:cs typeface="Ali-A-Samik" pitchFamily="2" charset="-78"/>
              </a:rPr>
              <a:t>هذا قَنِعٌ لِزهدٍ.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C0000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ونحو: </a:t>
            </a:r>
            <a:r>
              <a:rPr lang="ar-IQ" dirty="0" smtClean="0">
                <a:solidFill>
                  <a:srgbClr val="002060"/>
                </a:solidFill>
                <a:cs typeface="Ali-A-Samik" pitchFamily="2" charset="-78"/>
              </a:rPr>
              <a:t>طلَباً للنزهةِ ركِبتُ الباخرةَ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، والأصلُ: </a:t>
            </a:r>
            <a:r>
              <a:rPr lang="ar-IQ" dirty="0" smtClean="0">
                <a:cs typeface="Ali-A-Samik" pitchFamily="2" charset="-78"/>
              </a:rPr>
              <a:t>ركِبتُ الباخرة طلباً للنُزهَةِ.</a:t>
            </a:r>
            <a:br>
              <a:rPr lang="ar-IQ" dirty="0" smtClean="0">
                <a:cs typeface="Ali-A-Samik" pitchFamily="2" charset="-78"/>
              </a:rPr>
            </a:b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C0000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.</a:t>
            </a:r>
            <a:br>
              <a:rPr lang="ar-IQ" dirty="0" smtClean="0">
                <a:solidFill>
                  <a:srgbClr val="C0000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C00000"/>
                </a:solidFill>
                <a:cs typeface="Ali-A-Samik" pitchFamily="2" charset="-78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857891"/>
            <a:ext cx="8229600" cy="26827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ar-IQ" dirty="0" smtClean="0"/>
              <a:t>ا</a:t>
            </a:r>
            <a:endParaRPr lang="ar-IQ" dirty="0"/>
          </a:p>
        </p:txBody>
      </p:sp>
      <p:sp>
        <p:nvSpPr>
          <p:cNvPr id="5" name="مستطيل 4"/>
          <p:cNvSpPr/>
          <p:nvPr/>
        </p:nvSpPr>
        <p:spPr>
          <a:xfrm>
            <a:off x="285720" y="428604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000" dirty="0" smtClean="0">
              <a:solidFill>
                <a:srgbClr val="C00000"/>
              </a:solidFill>
              <a:cs typeface="Ali-A-Jiddah" pitchFamily="2" charset="-78"/>
            </a:endParaRPr>
          </a:p>
          <a:p>
            <a:r>
              <a:rPr lang="ar-IQ" sz="4000" dirty="0" smtClean="0">
                <a:solidFill>
                  <a:srgbClr val="C00000"/>
                </a:solidFill>
                <a:cs typeface="Ali-A-Jiddah" pitchFamily="2" charset="-78"/>
              </a:rPr>
              <a:t>س/ </a:t>
            </a:r>
            <a:r>
              <a:rPr lang="ar-IQ" sz="4000" dirty="0" smtClean="0">
                <a:cs typeface="Ali-A-Jiddah" pitchFamily="2" charset="-78"/>
              </a:rPr>
              <a:t>لِماذا  لا يجوز حذف (اللام) والمصدرِ معاً </a:t>
            </a:r>
            <a:r>
              <a:rPr lang="ar-IQ" sz="4000" dirty="0" smtClean="0">
                <a:solidFill>
                  <a:srgbClr val="C00000"/>
                </a:solidFill>
                <a:cs typeface="Ali-A-Jiddah" pitchFamily="2" charset="-78"/>
              </a:rPr>
              <a:t>؟</a:t>
            </a:r>
            <a:endParaRPr lang="ar-IQ" sz="4000" dirty="0">
              <a:solidFill>
                <a:srgbClr val="C0000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16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dirty="0" smtClean="0">
                <a:solidFill>
                  <a:srgbClr val="0070C0"/>
                </a:solidFill>
                <a:cs typeface="Ali-A-Samik" pitchFamily="2" charset="-78"/>
              </a:rPr>
              <a:t>ولِمزيدٍ مِن المعلومات بالإمكان الإطلاع على المصادر والمراجع الآتية:</a:t>
            </a:r>
            <a:endParaRPr lang="ar-IQ" sz="32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شرح ابن </a:t>
            </a:r>
            <a:r>
              <a:rPr lang="ar-IQ" dirty="0" err="1" smtClean="0">
                <a:solidFill>
                  <a:srgbClr val="C00000"/>
                </a:solidFill>
                <a:cs typeface="Ali-A-Samik" pitchFamily="2" charset="-78"/>
              </a:rPr>
              <a:t>عقيل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 (ت 796هـ).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شرح المفصل: ابن يعيش (ت643هـ).</a:t>
            </a:r>
          </a:p>
          <a:p>
            <a:r>
              <a:rPr lang="ar-IQ" dirty="0" err="1" smtClean="0">
                <a:solidFill>
                  <a:srgbClr val="C00000"/>
                </a:solidFill>
                <a:cs typeface="Ali-A-Samik" pitchFamily="2" charset="-78"/>
              </a:rPr>
              <a:t>همع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-A-Samik" pitchFamily="2" charset="-78"/>
              </a:rPr>
              <a:t>الهوامع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 في شرح جمع الجوامع: السيوطي: (ت 911هـ).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النحو الوافي: عباس حسن.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النحو الكافي: أيمن أمين عبد الغني.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معاني النحو: فاضل صالح السامرائي.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جامع الدروس العربية: الشيخ مصطفى </a:t>
            </a:r>
            <a:r>
              <a:rPr lang="ar-IQ" dirty="0" err="1" smtClean="0">
                <a:solidFill>
                  <a:srgbClr val="C00000"/>
                </a:solidFill>
                <a:cs typeface="Ali-A-Samik" pitchFamily="2" charset="-78"/>
              </a:rPr>
              <a:t>الغلاييني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.</a:t>
            </a:r>
            <a:endParaRPr lang="ar-IQ" dirty="0">
              <a:solidFill>
                <a:srgbClr val="C00000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b="1" smtClean="0">
                <a:solidFill>
                  <a:schemeClr val="tx1"/>
                </a:solidFill>
                <a:cs typeface="Ali-A-Samik" pitchFamily="2" charset="-78"/>
              </a:rPr>
              <a:pPr/>
              <a:t>17</a:t>
            </a:fld>
            <a:endParaRPr lang="ar-IQ" sz="36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dirty="0" smtClean="0">
                <a:cs typeface="Ali-A-Jiddah" pitchFamily="2" charset="-78"/>
              </a:rPr>
              <a:t/>
            </a:r>
            <a:br>
              <a:rPr lang="ar-IQ" dirty="0" smtClean="0">
                <a:cs typeface="Ali-A-Jiddah" pitchFamily="2" charset="-78"/>
              </a:rPr>
            </a:br>
            <a:r>
              <a:rPr lang="ar-IQ" dirty="0" smtClean="0">
                <a:cs typeface="Ali-A-Jiddah" pitchFamily="2" charset="-78"/>
              </a:rPr>
              <a:t/>
            </a:r>
            <a:br>
              <a:rPr lang="ar-IQ" dirty="0" smtClean="0">
                <a:cs typeface="Ali-A-Jiddah" pitchFamily="2" charset="-78"/>
              </a:rPr>
            </a:br>
            <a:r>
              <a:rPr lang="ar-IQ" b="1" dirty="0" smtClean="0">
                <a:solidFill>
                  <a:srgbClr val="0070C0"/>
                </a:solidFill>
                <a:cs typeface="Ali-A-Jiddah" pitchFamily="2" charset="-78"/>
              </a:rPr>
              <a:t>أهم محاور المحاضرة:</a:t>
            </a:r>
            <a:r>
              <a:rPr lang="ar-IQ" b="1" dirty="0" smtClean="0">
                <a:cs typeface="Ali-A-Jiddah" pitchFamily="2" charset="-78"/>
              </a:rPr>
              <a:t/>
            </a:r>
            <a:br>
              <a:rPr lang="ar-IQ" b="1" dirty="0" smtClean="0">
                <a:cs typeface="Ali-A-Jiddah" pitchFamily="2" charset="-78"/>
              </a:rPr>
            </a:br>
            <a:endParaRPr lang="ar-IQ" b="1" dirty="0">
              <a:cs typeface="Ali-A-Jiddah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rgbClr val="00B050"/>
                </a:solidFill>
                <a:cs typeface="Ali-A-Samik" pitchFamily="2" charset="-78"/>
              </a:rPr>
              <a:t>المفعول لَهُ: تعريفهُ.</a:t>
            </a:r>
          </a:p>
          <a:p>
            <a:r>
              <a:rPr lang="ar-IQ" sz="4800" dirty="0" smtClean="0">
                <a:solidFill>
                  <a:srgbClr val="00B050"/>
                </a:solidFill>
                <a:cs typeface="Ali-A-Samik" pitchFamily="2" charset="-78"/>
              </a:rPr>
              <a:t> شروطهُ.</a:t>
            </a:r>
            <a:endParaRPr lang="en-US" sz="4800" dirty="0" smtClean="0">
              <a:solidFill>
                <a:srgbClr val="00B050"/>
              </a:solidFill>
              <a:cs typeface="Ali-A-Samik" pitchFamily="2" charset="-78"/>
            </a:endParaRPr>
          </a:p>
          <a:p>
            <a:r>
              <a:rPr lang="ar-IQ" sz="4800" dirty="0" smtClean="0">
                <a:solidFill>
                  <a:srgbClr val="00B050"/>
                </a:solidFill>
                <a:cs typeface="Ali-A-Samik" pitchFamily="2" charset="-78"/>
              </a:rPr>
              <a:t>أحوالهُ.</a:t>
            </a:r>
          </a:p>
          <a:p>
            <a:r>
              <a:rPr lang="ar-IQ" sz="4800" dirty="0" smtClean="0">
                <a:solidFill>
                  <a:srgbClr val="00B050"/>
                </a:solidFill>
                <a:cs typeface="Ali-A-Samik" pitchFamily="2" charset="-78"/>
              </a:rPr>
              <a:t>أحكامهُ.</a:t>
            </a:r>
            <a:endParaRPr lang="ar-IQ" sz="4800" dirty="0">
              <a:solidFill>
                <a:srgbClr val="00B050"/>
              </a:solidFill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2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39552" y="214290"/>
            <a:ext cx="7848872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4400" dirty="0" smtClean="0">
              <a:solidFill>
                <a:srgbClr val="C00000"/>
              </a:solidFill>
              <a:cs typeface="Ali-A-Samik" pitchFamily="2" charset="-78"/>
            </a:endParaRPr>
          </a:p>
          <a:p>
            <a:pPr algn="ctr"/>
            <a:r>
              <a:rPr lang="ar-IQ" sz="4400" dirty="0" smtClean="0">
                <a:solidFill>
                  <a:srgbClr val="C00000"/>
                </a:solidFill>
                <a:cs typeface="Ali-A-Samik" pitchFamily="2" charset="-78"/>
              </a:rPr>
              <a:t>يقولُ ابنُ مالِك بِشأن المفعولِ لهُ:</a:t>
            </a:r>
          </a:p>
          <a:p>
            <a:pPr algn="ctr"/>
            <a:r>
              <a:rPr lang="ar-IQ" sz="4400" dirty="0" smtClean="0">
                <a:solidFill>
                  <a:srgbClr val="0070C0"/>
                </a:solidFill>
                <a:cs typeface="Ali-A-Samik" pitchFamily="2" charset="-78"/>
              </a:rPr>
              <a:t>يُنصَبُ مفعولاً لَهٌ المصدرُ، إنْ</a:t>
            </a:r>
          </a:p>
          <a:p>
            <a:pPr algn="ctr"/>
            <a:r>
              <a:rPr lang="ar-IQ" sz="4400" dirty="0" smtClean="0">
                <a:solidFill>
                  <a:srgbClr val="0070C0"/>
                </a:solidFill>
                <a:cs typeface="Ali-A-Samik" pitchFamily="2" charset="-78"/>
              </a:rPr>
              <a:t>                        أبانَ تعليلاً، </a:t>
            </a:r>
            <a:r>
              <a:rPr lang="ar-IQ" sz="4400" dirty="0" err="1" smtClean="0">
                <a:solidFill>
                  <a:srgbClr val="0070C0"/>
                </a:solidFill>
                <a:cs typeface="Ali-A-Samik" pitchFamily="2" charset="-78"/>
              </a:rPr>
              <a:t>كـ</a:t>
            </a:r>
            <a:r>
              <a:rPr lang="ar-IQ" sz="4400" dirty="0" smtClean="0">
                <a:solidFill>
                  <a:srgbClr val="0070C0"/>
                </a:solidFill>
                <a:cs typeface="Ali-A-Samik" pitchFamily="2" charset="-78"/>
              </a:rPr>
              <a:t> (جُدْ شكراً، وَدِنْ)</a:t>
            </a:r>
          </a:p>
          <a:p>
            <a:pPr algn="ctr"/>
            <a:r>
              <a:rPr lang="ar-IQ" sz="4400" dirty="0" smtClean="0">
                <a:solidFill>
                  <a:srgbClr val="0070C0"/>
                </a:solidFill>
                <a:cs typeface="Ali-A-Samik" pitchFamily="2" charset="-78"/>
              </a:rPr>
              <a:t>وهو بِما يعملُ فيهِ مُتحدٌ</a:t>
            </a:r>
          </a:p>
          <a:p>
            <a:pPr algn="ctr"/>
            <a:r>
              <a:rPr lang="ar-IQ" sz="4400" dirty="0" smtClean="0">
                <a:solidFill>
                  <a:srgbClr val="0070C0"/>
                </a:solidFill>
                <a:cs typeface="Ali-A-Samik" pitchFamily="2" charset="-78"/>
              </a:rPr>
              <a:t>                                وقتاً وفاعِلاً، وإنْ شرطٌ فقِد</a:t>
            </a:r>
          </a:p>
          <a:p>
            <a:pPr algn="ctr"/>
            <a:r>
              <a:rPr lang="ar-IQ" sz="4400" dirty="0" smtClean="0">
                <a:solidFill>
                  <a:srgbClr val="0070C0"/>
                </a:solidFill>
                <a:cs typeface="Ali-A-Samik" pitchFamily="2" charset="-78"/>
              </a:rPr>
              <a:t>فاجرُرهُ بالحرفِ، وليسَ يمتنِعْ</a:t>
            </a:r>
          </a:p>
          <a:p>
            <a:pPr algn="ctr"/>
            <a:r>
              <a:rPr lang="ar-IQ" sz="4400" dirty="0" smtClean="0">
                <a:solidFill>
                  <a:srgbClr val="0070C0"/>
                </a:solidFill>
                <a:cs typeface="Ali-A-Samik" pitchFamily="2" charset="-78"/>
              </a:rPr>
              <a:t>                                معَ الشروطِ </a:t>
            </a:r>
            <a:r>
              <a:rPr lang="ar-IQ" sz="4400" dirty="0" err="1" smtClean="0">
                <a:solidFill>
                  <a:srgbClr val="0070C0"/>
                </a:solidFill>
                <a:cs typeface="Ali-A-Samik" pitchFamily="2" charset="-78"/>
              </a:rPr>
              <a:t>كلِزهدٍ</a:t>
            </a:r>
            <a:r>
              <a:rPr lang="ar-IQ" sz="4400" dirty="0" smtClean="0">
                <a:solidFill>
                  <a:srgbClr val="0070C0"/>
                </a:solidFill>
                <a:cs typeface="Ali-A-Samik" pitchFamily="2" charset="-78"/>
              </a:rPr>
              <a:t> ذا قنعْ</a:t>
            </a:r>
          </a:p>
          <a:p>
            <a:pPr algn="ctr"/>
            <a:endParaRPr lang="en-US" sz="44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3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54356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42910" y="500042"/>
            <a:ext cx="7848872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 algn="ctr"/>
            <a:endParaRPr lang="ar-IQ" sz="4000" dirty="0" smtClean="0">
              <a:cs typeface="Ali-A-Samik" pitchFamily="2" charset="-78"/>
            </a:endParaRPr>
          </a:p>
          <a:p>
            <a:pPr marL="571500" indent="-571500" algn="ctr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تعريف المفعولِ لهُ أو 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(لأجلِهِ):</a:t>
            </a:r>
          </a:p>
          <a:p>
            <a:pPr marL="571500" indent="-571500" algn="ctr"/>
            <a:endParaRPr lang="ar-IQ" sz="4000" dirty="0" smtClean="0">
              <a:cs typeface="Ali-A-Samik" pitchFamily="2" charset="-78"/>
            </a:endParaRPr>
          </a:p>
          <a:p>
            <a:pPr marL="571500" indent="-571500" algn="ctr"/>
            <a:r>
              <a:rPr lang="ar-IQ" sz="4000" dirty="0" smtClean="0">
                <a:cs typeface="Ali-A-Samik" pitchFamily="2" charset="-78"/>
              </a:rPr>
              <a:t>هو المصدرُ المنصوبُ المُبيِّنُ لِعلةِ الفعلِ (سبب الفعلِ)، فهو صالحٌ لِجواب السؤالِ: لِماذا فعلتَ؟ أو لأي شيءٍ تفعلُ؟</a:t>
            </a:r>
          </a:p>
          <a:p>
            <a:pPr marL="571500" indent="-571500" algn="ctr"/>
            <a:endParaRPr lang="ar-IQ" sz="4000" dirty="0" smtClean="0">
              <a:cs typeface="Ali-A-Samik" pitchFamily="2" charset="-78"/>
            </a:endParaRPr>
          </a:p>
          <a:p>
            <a:pPr marL="571500" indent="-571500" algn="ctr"/>
            <a:r>
              <a:rPr lang="ar-IQ" sz="4000" dirty="0" smtClean="0">
                <a:solidFill>
                  <a:srgbClr val="FF0000"/>
                </a:solidFill>
                <a:cs typeface="Ali-A-Samik" pitchFamily="2" charset="-78"/>
              </a:rPr>
              <a:t>نحو: قُمْتُ إجلالاً </a:t>
            </a:r>
            <a:r>
              <a:rPr lang="ar-IQ" sz="4000" dirty="0" err="1" smtClean="0">
                <a:solidFill>
                  <a:srgbClr val="FF0000"/>
                </a:solidFill>
                <a:cs typeface="Ali-A-Samik" pitchFamily="2" charset="-78"/>
              </a:rPr>
              <a:t>لَكَ</a:t>
            </a:r>
            <a:r>
              <a:rPr lang="ar-IQ" sz="4000" dirty="0" smtClean="0">
                <a:solidFill>
                  <a:srgbClr val="FF0000"/>
                </a:solidFill>
                <a:cs typeface="Ali-A-Samik" pitchFamily="2" charset="-78"/>
              </a:rPr>
              <a:t>.</a:t>
            </a:r>
          </a:p>
          <a:p>
            <a:pPr marL="2857500" lvl="5" indent="-571500" algn="ctr">
              <a:buFontTx/>
              <a:buChar char="-"/>
            </a:pPr>
            <a:endParaRPr lang="ar-IQ" sz="4000" dirty="0">
              <a:cs typeface="Ali-A-Samik" pitchFamily="2" charset="-78"/>
            </a:endParaRPr>
          </a:p>
          <a:p>
            <a:pPr algn="ctr"/>
            <a:endParaRPr lang="ar-IQ" sz="4000" dirty="0" smtClean="0"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4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644015" y="1484784"/>
            <a:ext cx="7848872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1- أنْ يكونَ مصدراً، فالمصدرُ هذا ليسَ مِن لفظِ عامِلِهِ.</a:t>
            </a:r>
          </a:p>
          <a:p>
            <a:pPr marL="571500" indent="-571500"/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س؟</a:t>
            </a:r>
          </a:p>
          <a:p>
            <a:pPr marL="571500" indent="-571500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2- أنْ يًفهِمَ عِلَّةً (أي: يُفيد التعليل).</a:t>
            </a:r>
          </a:p>
          <a:p>
            <a:pPr marL="571500" indent="-571500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3- أنْ يكونَ قلبيَّاً.</a:t>
            </a:r>
          </a:p>
          <a:p>
            <a:pPr marL="571500" indent="-571500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*</a:t>
            </a:r>
            <a:r>
              <a:rPr lang="ar-IQ" sz="4000" dirty="0" smtClean="0">
                <a:cs typeface="Ali-A-Samik" pitchFamily="2" charset="-78"/>
              </a:rPr>
              <a:t> </a:t>
            </a:r>
            <a:r>
              <a:rPr lang="ar-IQ" sz="4000" dirty="0" smtClean="0">
                <a:solidFill>
                  <a:srgbClr val="FF0000"/>
                </a:solidFill>
                <a:cs typeface="Ali-A-Samik" pitchFamily="2" charset="-78"/>
              </a:rPr>
              <a:t>(اشترط هذا الشرط بعض المتأخرين)</a:t>
            </a:r>
          </a:p>
          <a:p>
            <a:pPr marL="571500" indent="-571500"/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س؟</a:t>
            </a:r>
          </a:p>
          <a:p>
            <a:pPr marL="571500" indent="-571500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4- أنْ يكونَ مُتحِداً معَ عامِلِهِ في الزمَن.</a:t>
            </a:r>
          </a:p>
          <a:p>
            <a:pPr marL="571500" indent="-571500"/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5- أنْ يكونَ مُتحِداً معَ عامِلِهِ في الفاعلِ.</a:t>
            </a:r>
            <a:endParaRPr lang="en-US" sz="40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11560" y="548680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cs typeface="Ali-A-Jiddah" pitchFamily="2" charset="-78"/>
              </a:rPr>
              <a:t>  </a:t>
            </a:r>
            <a:r>
              <a:rPr lang="ar-IQ" sz="4000" dirty="0" smtClean="0">
                <a:solidFill>
                  <a:srgbClr val="00B050"/>
                </a:solidFill>
                <a:cs typeface="Ali-A-Jiddah" pitchFamily="2" charset="-78"/>
              </a:rPr>
              <a:t>شروطُ المفعولِ لهُ: </a:t>
            </a:r>
            <a:endParaRPr lang="en-US" sz="4000" dirty="0">
              <a:solidFill>
                <a:srgbClr val="00B05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5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548680"/>
            <a:ext cx="784887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cs typeface="Ali-A-Jiddah" pitchFamily="2" charset="-78"/>
              </a:rPr>
              <a:t>مثال على المفعولِ لهُ المُستوفي للشروطِ الخمسة السابقة:</a:t>
            </a:r>
          </a:p>
          <a:p>
            <a:pPr algn="ctr"/>
            <a:endParaRPr lang="ar-IQ" sz="4000" dirty="0" smtClean="0">
              <a:solidFill>
                <a:srgbClr val="FF0000"/>
              </a:solidFill>
              <a:cs typeface="Ali-A-Jiddah" pitchFamily="2" charset="-78"/>
            </a:endParaRPr>
          </a:p>
          <a:p>
            <a:pPr algn="ctr"/>
            <a:endParaRPr lang="en-US" sz="4000" dirty="0">
              <a:cs typeface="Ali-A-Jiddah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71472" y="1928802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400" dirty="0" smtClean="0">
                <a:solidFill>
                  <a:srgbClr val="FF0000"/>
                </a:solidFill>
                <a:cs typeface="Ali-A-Samik" pitchFamily="2" charset="-78"/>
              </a:rPr>
              <a:t>                      أسجُدُ للهِ شُكراً.</a:t>
            </a:r>
            <a:endParaRPr lang="ar-IQ" sz="4400" dirty="0">
              <a:cs typeface="Ali-A-Samik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283" y="2857496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س/ ما حكم المفعولِ لهُ المُستوفي للشروط الخمسة؟</a:t>
            </a:r>
          </a:p>
          <a:p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ج/ إذا استوفى المفعول لهُ الشروط الخمسة السابقة جاز نصبُهُ، وجاز جرُّهُ بحرف جرٍ يفيدُ التعليل مثل: (اللام، ومِنْ، والباء، وفي). </a:t>
            </a:r>
          </a:p>
          <a:p>
            <a:r>
              <a:rPr lang="ar-IQ" sz="4000" dirty="0" smtClean="0">
                <a:cs typeface="Ali-A-Samik" pitchFamily="2" charset="-78"/>
              </a:rPr>
              <a:t>كما هو واضِحٌ في قولِ الناظمِ: </a:t>
            </a:r>
            <a:r>
              <a:rPr lang="ar-IQ" sz="4000" dirty="0" err="1" smtClean="0">
                <a:cs typeface="Ali-A-Samik" pitchFamily="2" charset="-78"/>
              </a:rPr>
              <a:t>كـ</a:t>
            </a:r>
            <a:r>
              <a:rPr lang="ar-IQ" sz="4000" dirty="0" smtClean="0">
                <a:cs typeface="Ali-A-Samik" pitchFamily="2" charset="-78"/>
              </a:rPr>
              <a:t> 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( لِزُهدٍ ذا قَنع) </a:t>
            </a:r>
            <a:r>
              <a:rPr lang="ar-IQ" sz="4000" dirty="0" smtClean="0">
                <a:cs typeface="Ali-A-Samik" pitchFamily="2" charset="-78"/>
              </a:rPr>
              <a:t>الأصلُ: 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هذا قَََََََنِعَ لِزُهدٍ. </a:t>
            </a:r>
            <a:endParaRPr lang="ar-IQ" sz="40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6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601621" y="1714488"/>
            <a:ext cx="784887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4000" b="1" dirty="0" smtClean="0">
                <a:solidFill>
                  <a:srgbClr val="002060"/>
                </a:solidFill>
                <a:cs typeface="Ali-A-Samik" pitchFamily="2" charset="-78"/>
              </a:rPr>
              <a:t>ج/ في حالةِ الجرِّ لا يُعرَبُ – في الاصطلاح – مفعولاً لهُ، وإنما يُعربُ جاراً ومجروراً مُتعلِقاً بِعامِلهِ في محل النصب.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611560" y="357166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solidFill>
                  <a:srgbClr val="C00000"/>
                </a:solidFill>
                <a:cs typeface="Ali-A-Jiddah" pitchFamily="2" charset="-78"/>
              </a:rPr>
              <a:t>س/ كيف يُعربُ المفعولُ لَهُ في حالةِ الجرِّ؟</a:t>
            </a:r>
            <a:endParaRPr lang="en-US" sz="4000" dirty="0">
              <a:solidFill>
                <a:srgbClr val="C0000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7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214282" y="1340768"/>
            <a:ext cx="86439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C00000"/>
                </a:solidFill>
                <a:cs typeface="Ali-A-Jiddah" pitchFamily="2" charset="-78"/>
              </a:rPr>
              <a:t>س/ ما حكمُ المفعولِ لَهُ الفاقد للشروط السابقة؟ </a:t>
            </a:r>
            <a:endParaRPr lang="en-US" sz="4000" b="1" dirty="0">
              <a:solidFill>
                <a:srgbClr val="C00000"/>
              </a:solidFill>
              <a:cs typeface="Ali-A-Jidda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71473" y="3244334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ج/ </a:t>
            </a:r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فإنْ فقد شرطاً مِن الشروط السابقة وجبَ جرُّهُ بحرفٍ مِن حروف الجرِّ المفيدِ للتعليلِ، وهي: اللام، والباء، ومن، وفي.</a:t>
            </a:r>
          </a:p>
          <a:p>
            <a:pPr algn="ctr"/>
            <a:endParaRPr lang="ar-IQ" sz="4000" dirty="0" smtClean="0">
              <a:solidFill>
                <a:srgbClr val="002060"/>
              </a:solidFill>
              <a:cs typeface="Ali-A-Samik" pitchFamily="2" charset="-78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8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214282" y="5143512"/>
            <a:ext cx="87868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cs typeface="Ali-A-Samik" pitchFamily="2" charset="-78"/>
              </a:rPr>
              <a:t>4- وما فقد الاتحاد مع عامله في الفاعلِِ: </a:t>
            </a:r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أحببتُكَ، لِتعظيمِكَ العِلمَ،</a:t>
            </a:r>
            <a:r>
              <a:rPr lang="ar-IQ" sz="4000" dirty="0" smtClean="0">
                <a:cs typeface="Ali-A-Samik" pitchFamily="2" charset="-78"/>
              </a:rPr>
              <a:t> و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أجبتُ الصارِخَ، لاستغاثتِهِ.</a:t>
            </a:r>
            <a:endParaRPr lang="en-US" sz="4000" dirty="0">
              <a:solidFill>
                <a:srgbClr val="C00000"/>
              </a:solidFill>
              <a:cs typeface="Ali-A-Samik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57158" y="1571612"/>
            <a:ext cx="86439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4000" dirty="0" smtClean="0">
                <a:cs typeface="Ali-A-Samik" pitchFamily="2" charset="-78"/>
              </a:rPr>
              <a:t>1- ما فقد المصدرية: </a:t>
            </a:r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جِئتُكَ للعسلِ.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395536" y="62068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solidFill>
                  <a:srgbClr val="0070C0"/>
                </a:solidFill>
                <a:cs typeface="Ali-A-Jiddah" pitchFamily="2" charset="-78"/>
              </a:rPr>
              <a:t>مِن الأمثلةِ على ذلِكَ:</a:t>
            </a:r>
            <a:endParaRPr lang="en-US" sz="4000" dirty="0" smtClean="0">
              <a:solidFill>
                <a:srgbClr val="0070C0"/>
              </a:solidFill>
              <a:cs typeface="Ali-A-Jiddah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85720" y="2428868"/>
            <a:ext cx="87154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2- وما فقد القلبية: </a:t>
            </a:r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قال تعالى:[ ولا تقتلوا أولادكُم مِن إملاقٍ].</a:t>
            </a:r>
            <a:endParaRPr lang="en-US" sz="4000" dirty="0">
              <a:solidFill>
                <a:srgbClr val="002060"/>
              </a:solidFill>
              <a:cs typeface="Ali-A-Samik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85720" y="3714752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3- وما فقد الاتحاد مع عاملهِ في الوقت: </a:t>
            </a:r>
          </a:p>
          <a:p>
            <a:pPr algn="ctr"/>
            <a:r>
              <a:rPr lang="ar-IQ" sz="4000" dirty="0" smtClean="0">
                <a:solidFill>
                  <a:srgbClr val="C00000"/>
                </a:solidFill>
                <a:cs typeface="Ali-A-Samik" pitchFamily="2" charset="-78"/>
              </a:rPr>
              <a:t>سافرتُ للعلمِ.</a:t>
            </a:r>
            <a:endParaRPr lang="en-US" sz="4000" dirty="0">
              <a:solidFill>
                <a:srgbClr val="C00000"/>
              </a:solidFill>
              <a:cs typeface="Ali-A-Samik" pitchFamily="2" charset="-78"/>
            </a:endParaRPr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9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871</TotalTime>
  <Words>794</Words>
  <Application>Microsoft Office PowerPoint</Application>
  <PresentationFormat>On-screen Show (4:3)</PresentationFormat>
  <Paragraphs>106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نسق Office</vt:lpstr>
      <vt:lpstr>PowerPoint Presentation</vt:lpstr>
      <vt:lpstr>  أهم محاور المحاضرة: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2- جواز تقديمهِ على عامِلهِ: وهذا ما يشيرُ إليهِ قولُ الناظمِ: (كلِزُهدِ ذا قنِعْ)، والأصلُ: هذا قَنِعٌ لِزهدٍ. ونحو: طلَباً للنزهةِ ركِبتُ الباخرةَ، والأصلُ: ركِبتُ الباخرة طلباً للنُزهَةِ.  .  </vt:lpstr>
      <vt:lpstr>ولِمزيدٍ مِن المعلومات بالإمكان الإطلاع على المصادر والمراجع الآتية:</vt:lpstr>
    </vt:vector>
  </TitlesOfParts>
  <Company>Dween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Ahmady</dc:creator>
  <cp:lastModifiedBy>DR.Ahmed Saker</cp:lastModifiedBy>
  <cp:revision>161</cp:revision>
  <cp:lastPrinted>2011-10-02T18:14:13Z</cp:lastPrinted>
  <dcterms:created xsi:type="dcterms:W3CDTF">2011-10-02T17:23:24Z</dcterms:created>
  <dcterms:modified xsi:type="dcterms:W3CDTF">2023-05-24T20:18:59Z</dcterms:modified>
</cp:coreProperties>
</file>