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</p:sldIdLst>
  <p:sldSz cx="9144000" cy="6858000" type="screen4x3"/>
  <p:notesSz cx="6834188" cy="9979025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E220A4-16D9-4620-BFE8-548214226FF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0551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2707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72707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3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7E62E9-B6EE-4FD0-8375-DE17F6C0FCC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74876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8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IQ" smtClean="0"/>
              <a:t>3/10/2011 الإثنين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E62E9-B6EE-4FD0-8375-DE17F6C0FCCF}" type="slidenum">
              <a:rPr lang="ar-IQ" smtClean="0"/>
              <a:pPr/>
              <a:t>16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994221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9367612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510015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667619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5942509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428860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8839963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4922703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777811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59902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41005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0E13-EC72-4576-9575-B64C4D43AAE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1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d"/>
  </p:transition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39552" y="980728"/>
            <a:ext cx="78488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dirty="0" smtClean="0">
                <a:cs typeface="Ali-A-kanaqen" pitchFamily="2" charset="-78"/>
              </a:rPr>
              <a:t>حروفُ الْجَرَّ</a:t>
            </a:r>
            <a:endParaRPr lang="en-US" sz="8000" dirty="0">
              <a:solidFill>
                <a:srgbClr val="C00000"/>
              </a:solidFill>
              <a:cs typeface="Ali-A-kanaqen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39552" y="2786059"/>
            <a:ext cx="784887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400" dirty="0">
                <a:solidFill>
                  <a:srgbClr val="002060"/>
                </a:solidFill>
                <a:cs typeface="Ali-A-Samik" pitchFamily="2" charset="-78"/>
              </a:rPr>
              <a:t>إعداد</a:t>
            </a:r>
          </a:p>
          <a:p>
            <a:pPr algn="ctr"/>
            <a:r>
              <a:rPr lang="ar-IQ" sz="4400" dirty="0">
                <a:solidFill>
                  <a:srgbClr val="002060"/>
                </a:solidFill>
                <a:cs typeface="Ali-A-Samik" pitchFamily="2" charset="-78"/>
              </a:rPr>
              <a:t>د.سردار أحمد قادر</a:t>
            </a:r>
          </a:p>
          <a:p>
            <a:pPr algn="ctr"/>
            <a:r>
              <a:rPr lang="en-US" sz="4400" dirty="0" err="1">
                <a:solidFill>
                  <a:srgbClr val="002060"/>
                </a:solidFill>
                <a:cs typeface="Ali-A-Samik" pitchFamily="2" charset="-78"/>
              </a:rPr>
              <a:t>Sardar.qader@su.edu.krd</a:t>
            </a:r>
            <a:endParaRPr lang="en-US" sz="4400" dirty="0">
              <a:solidFill>
                <a:srgbClr val="002060"/>
              </a:solidFill>
              <a:cs typeface="Ali-A-Samik" pitchFamily="2" charset="-78"/>
            </a:endParaRPr>
          </a:p>
          <a:p>
            <a:pPr algn="ctr"/>
            <a:r>
              <a:rPr lang="ar-IQ" sz="4400" dirty="0">
                <a:solidFill>
                  <a:srgbClr val="002060"/>
                </a:solidFill>
                <a:cs typeface="Ali-A-Samik" pitchFamily="2" charset="-78"/>
              </a:rPr>
              <a:t>العام الجامعي </a:t>
            </a:r>
            <a:r>
              <a:rPr lang="ar-IQ" sz="4400" dirty="0" smtClean="0">
                <a:solidFill>
                  <a:srgbClr val="002060"/>
                </a:solidFill>
                <a:cs typeface="Ali-A-Samik" pitchFamily="2" charset="-78"/>
              </a:rPr>
              <a:t>2022ــ 2023</a:t>
            </a:r>
            <a:endParaRPr lang="ar-IQ" sz="4400" dirty="0">
              <a:solidFill>
                <a:srgbClr val="002060"/>
              </a:solidFill>
              <a:cs typeface="Ali-A-Samik" pitchFamily="2" charset="-78"/>
            </a:endParaRPr>
          </a:p>
          <a:p>
            <a:pPr algn="ctr"/>
            <a:endParaRPr lang="en-US" sz="40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1000100" y="6072206"/>
            <a:ext cx="7715304" cy="649269"/>
          </a:xfrm>
        </p:spPr>
        <p:txBody>
          <a:bodyPr/>
          <a:lstStyle/>
          <a:p>
            <a:pPr algn="ctr"/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31902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س5-  هل لولا مِنْ حروف الجر ؟ وضِّح ذلك .</a:t>
            </a:r>
            <a:endParaRPr lang="en-US" sz="2400" dirty="0" smtClean="0"/>
          </a:p>
          <a:p>
            <a:r>
              <a:rPr lang="ar-SA" sz="2400" dirty="0" smtClean="0"/>
              <a:t>ج5- </a:t>
            </a:r>
            <a:r>
              <a:rPr lang="ar-SA" sz="2400" b="1" dirty="0" smtClean="0"/>
              <a:t>مذهب سيبويه</a:t>
            </a:r>
            <a:r>
              <a:rPr lang="ar-SA" sz="2400" dirty="0" smtClean="0"/>
              <a:t> : أنها من حروف الجر , لكنْ لا تَجرُّ إلا الضمير؛ فتقول: لولاي , ولولاك ، ولولاه ( فالياء ، والكاف ، والهاء ) عند سيبويه مجرورات </a:t>
            </a:r>
            <a:r>
              <a:rPr lang="ar-SA" sz="2400" dirty="0" err="1" smtClean="0"/>
              <a:t>بـ</a:t>
            </a:r>
            <a:r>
              <a:rPr lang="ar-SA" sz="2400" dirty="0" smtClean="0"/>
              <a:t> ( لولا ) وبذلك يكون لهذه الضمائر على مذهب سيبويه محلان :</a:t>
            </a:r>
            <a:endParaRPr lang="en-US" sz="2400" dirty="0" smtClean="0"/>
          </a:p>
          <a:p>
            <a:r>
              <a:rPr lang="ar-SA" sz="2400" dirty="0" smtClean="0"/>
              <a:t>أ- في محل جر  </a:t>
            </a:r>
            <a:r>
              <a:rPr lang="ar-SA" sz="2400" dirty="0" err="1" smtClean="0"/>
              <a:t>بـ</a:t>
            </a:r>
            <a:r>
              <a:rPr lang="ar-SA" sz="2400" dirty="0" smtClean="0"/>
              <a:t> ( لولا )       </a:t>
            </a:r>
            <a:r>
              <a:rPr lang="ar-SA" sz="2400" dirty="0" err="1" smtClean="0"/>
              <a:t>ب</a:t>
            </a:r>
            <a:r>
              <a:rPr lang="ar-SA" sz="2400" dirty="0" smtClean="0"/>
              <a:t>- في محل رفع بالابتداء ، والخبر محذوف .</a:t>
            </a:r>
            <a:endParaRPr lang="en-US" sz="2400" dirty="0" smtClean="0"/>
          </a:p>
          <a:p>
            <a:r>
              <a:rPr lang="ar-SA" sz="2400" dirty="0" smtClean="0"/>
              <a:t>ولم يعدَّ الناظم في هذا الكتاب ( لولا ) من حروف الجر , وذكرها في غيره .</a:t>
            </a:r>
            <a:endParaRPr lang="ar-IQ" sz="2400" dirty="0" smtClean="0"/>
          </a:p>
          <a:p>
            <a:endParaRPr lang="en-US" sz="2400" dirty="0" smtClean="0"/>
          </a:p>
          <a:p>
            <a:r>
              <a:rPr lang="ar-SA" sz="2400" b="1" dirty="0" smtClean="0"/>
              <a:t>وزعم </a:t>
            </a:r>
            <a:r>
              <a:rPr lang="ar-SA" sz="2400" b="1" dirty="0" err="1" smtClean="0"/>
              <a:t>الأخفش</a:t>
            </a:r>
            <a:r>
              <a:rPr lang="ar-SA" sz="2400" b="1" dirty="0" smtClean="0"/>
              <a:t> والكوفيون</a:t>
            </a:r>
            <a:r>
              <a:rPr lang="ar-SA" sz="2400" dirty="0" smtClean="0"/>
              <a:t> : أنها ليست من حروف الجر ,وأنَّ الضمائر المتصلة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في نحو ( لولاي , ولولاك , ولولاه ) في محل رفع مبتدأ , ووُضِعَ ضمير الجر المتصل ( الياء ، والكاف ، والهاء ) موضع ضمير الرفع ؛ لأن الأصل أن يقال : </a:t>
            </a:r>
            <a:endParaRPr lang="en-US" sz="2400" dirty="0" smtClean="0"/>
          </a:p>
          <a:p>
            <a:r>
              <a:rPr lang="ar-SA" sz="2400" dirty="0" smtClean="0"/>
              <a:t>لولا أنا , ولولا أنت , ولولا هو ، ولم تعمل لولا في الضمائر المتصلة شيئا , كما أنها لم تعمل في الاسم الظاهر , نحو : لولا زيدٌ لأتيتُك , برفع ( زيد ) على أنه مبتدأ ، وبذلك يكون لهذه الضمائر على مذهب </a:t>
            </a:r>
            <a:r>
              <a:rPr lang="ar-SA" sz="2400" dirty="0" err="1" smtClean="0"/>
              <a:t>الأخفش</a:t>
            </a:r>
            <a:r>
              <a:rPr lang="ar-SA" sz="2400" dirty="0" smtClean="0"/>
              <a:t> ، والكوفيين محل واحد ، هو : الرفع بالابتداء . </a:t>
            </a:r>
            <a:endParaRPr lang="en-US" sz="2400" dirty="0" smtClean="0"/>
          </a:p>
          <a:p>
            <a:pPr algn="ctr"/>
            <a:endParaRPr lang="en-US" sz="2400" dirty="0">
              <a:solidFill>
                <a:srgbClr val="FF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10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400" b="1" dirty="0" smtClean="0"/>
          </a:p>
          <a:p>
            <a:endParaRPr lang="ar-IQ" sz="2400" b="1" dirty="0" smtClean="0"/>
          </a:p>
          <a:p>
            <a:r>
              <a:rPr lang="ar-SA" sz="2400" b="1" dirty="0" smtClean="0"/>
              <a:t>وزعم المبرِّد</a:t>
            </a:r>
            <a:r>
              <a:rPr lang="ar-SA" sz="2400" dirty="0" smtClean="0"/>
              <a:t> : أن هذا التركيب ( لولاي , ولولاك , ولولاه )لم يَرِدْ مِن لسان </a:t>
            </a:r>
            <a:endParaRPr lang="en-US" sz="2400" dirty="0" smtClean="0"/>
          </a:p>
          <a:p>
            <a:r>
              <a:rPr lang="ar-SA" sz="2400" dirty="0" smtClean="0"/>
              <a:t>العرب , وكلامه </a:t>
            </a:r>
            <a:r>
              <a:rPr lang="ar-SA" sz="2400" dirty="0" err="1" smtClean="0"/>
              <a:t>محجوجٌ</a:t>
            </a:r>
            <a:r>
              <a:rPr lang="ar-SA" sz="2400" dirty="0" smtClean="0"/>
              <a:t> بثُبوت ذلك عن العرب ، كما في قول الشاعر :</a:t>
            </a:r>
            <a:endParaRPr lang="en-US" sz="2400" dirty="0" smtClean="0"/>
          </a:p>
          <a:p>
            <a:r>
              <a:rPr lang="ar-SA" sz="2400" b="1" dirty="0" smtClean="0"/>
              <a:t>أَتُطْمِـعُ فِينا مَنْ  أَرَاقَ دِِمَـاءَنَـا        </a:t>
            </a:r>
            <a:r>
              <a:rPr lang="ar-SA" sz="2400" b="1" u="sng" dirty="0" smtClean="0"/>
              <a:t>وَلَوْلاَكَ</a:t>
            </a:r>
            <a:r>
              <a:rPr lang="ar-SA" sz="2400" b="1" dirty="0" smtClean="0"/>
              <a:t> لم يَعْرِضْ </a:t>
            </a:r>
            <a:r>
              <a:rPr lang="ar-SA" sz="2400" b="1" dirty="0" err="1" smtClean="0"/>
              <a:t>لأَحْسَابِنَا</a:t>
            </a:r>
            <a:r>
              <a:rPr lang="ar-SA" sz="2400" b="1" dirty="0" smtClean="0"/>
              <a:t> حَسَنْ</a:t>
            </a:r>
            <a:endParaRPr lang="ar-IQ" sz="2400" b="1" dirty="0" smtClean="0"/>
          </a:p>
          <a:p>
            <a:endParaRPr lang="en-US" sz="2400" dirty="0" smtClean="0"/>
          </a:p>
          <a:p>
            <a:r>
              <a:rPr lang="ar-SA" sz="2400" dirty="0" smtClean="0"/>
              <a:t>وقول الآخر :</a:t>
            </a:r>
            <a:endParaRPr lang="en-US" sz="2400" dirty="0" smtClean="0"/>
          </a:p>
          <a:p>
            <a:r>
              <a:rPr lang="ar-SA" sz="2400" b="1" dirty="0" smtClean="0"/>
              <a:t>وكم مَوْطِنٍ</a:t>
            </a:r>
            <a:r>
              <a:rPr lang="ar-SA" sz="2400" b="1" u="sng" dirty="0" smtClean="0"/>
              <a:t> لَوْلاَيَ</a:t>
            </a:r>
            <a:r>
              <a:rPr lang="ar-SA" sz="2400" b="1" dirty="0" smtClean="0"/>
              <a:t> طِحْتَ كما هَوَى        بِأَجْرَامِـهِ مِنْ </a:t>
            </a:r>
            <a:r>
              <a:rPr lang="ar-SA" sz="2400" b="1" dirty="0" err="1" smtClean="0"/>
              <a:t>قُنَّةِ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النِّيقِ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مُنْهَـوِى</a:t>
            </a:r>
            <a:endParaRPr lang="en-US" sz="2400" dirty="0" smtClean="0"/>
          </a:p>
          <a:p>
            <a:r>
              <a:rPr lang="ar-SA" sz="2400" dirty="0" smtClean="0"/>
              <a:t>فهذان البيتان رَدّ على أبي العبَّاس المبرَّد الذي زعم أنّ ( لولا )لم تردْ عن العرب متصلة</a:t>
            </a:r>
            <a:r>
              <a:rPr lang="ar-SA" sz="2400" b="1" dirty="0" smtClean="0"/>
              <a:t> </a:t>
            </a:r>
            <a:r>
              <a:rPr lang="ar-SA" sz="2400" dirty="0" smtClean="0"/>
              <a:t>بضمائر الجر , كالياء ، والكاف , والهاء . 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pPr algn="ctr"/>
            <a:endParaRPr lang="en-US" sz="4000" dirty="0">
              <a:solidFill>
                <a:schemeClr val="accent3">
                  <a:lumMod val="50000"/>
                </a:schemeClr>
              </a:solidFill>
              <a:cs typeface="Ali-A-Jiddah" pitchFamily="2" charset="-78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ar-IQ" sz="3600" b="1" dirty="0" smtClean="0">
                <a:solidFill>
                  <a:schemeClr val="tx1"/>
                </a:solidFill>
                <a:cs typeface="Ali-A-Jiddah" pitchFamily="2" charset="-78"/>
              </a:rPr>
              <a:t> </a:t>
            </a:r>
            <a:endParaRPr lang="ar-IQ" sz="3600" b="1" dirty="0">
              <a:solidFill>
                <a:schemeClr val="tx1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11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4282" y="548680"/>
            <a:ext cx="878687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* س6- لم سُمِّيَتْ حروف الجر بهذا الاسم ؟</a:t>
            </a:r>
            <a:endParaRPr lang="en-US" sz="3600" dirty="0" smtClean="0"/>
          </a:p>
          <a:p>
            <a:r>
              <a:rPr lang="ar-SA" sz="3600" dirty="0" smtClean="0"/>
              <a:t>ج6- قال البصريون : سُمَّيت بذلك ؛ لأنها تجرُّ ما بعدها . </a:t>
            </a:r>
            <a:endParaRPr lang="en-US" sz="3600" dirty="0" smtClean="0"/>
          </a:p>
          <a:p>
            <a:r>
              <a:rPr lang="ar-SA" sz="3600" dirty="0" smtClean="0"/>
              <a:t>وقال الكوفيون : سُمِّيت بذلك ؛ لأنها تجـرّ معنى الفعل إلى الاسم ( أي : تضيف معنى الفعل إلى الاسم ) فإذا قلت : ذهبت إلى المسجدِ , كان حرف الجرّ ( إلى ) قد جرَّ معنى الفعل ( الذِّهاب ) وأضافه إلى الاسم ( المسجد ) ولذلك يُسمونها حروف الإضافة .</a:t>
            </a:r>
            <a:endParaRPr lang="en-US" sz="3600" dirty="0" smtClean="0"/>
          </a:p>
          <a:p>
            <a:pPr algn="ctr"/>
            <a:endParaRPr lang="en-US" sz="3600" b="1" dirty="0">
              <a:solidFill>
                <a:srgbClr val="00206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12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214290"/>
            <a:ext cx="831815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2800" dirty="0" smtClean="0"/>
          </a:p>
          <a:p>
            <a:pPr algn="ctr"/>
            <a:endParaRPr lang="ar-IQ" sz="2800" dirty="0" smtClean="0"/>
          </a:p>
          <a:p>
            <a:pPr algn="ctr"/>
            <a:r>
              <a:rPr lang="ar-SA" sz="2800" dirty="0" smtClean="0">
                <a:cs typeface="Ali-A-kanaqen" pitchFamily="2" charset="-78"/>
              </a:rPr>
              <a:t>الحروف التي تَجُرُّ الاسم الظاهر فقط</a:t>
            </a:r>
            <a:r>
              <a:rPr lang="ar-IQ" sz="2800" dirty="0" smtClean="0">
                <a:cs typeface="Ali-A-kanaqen" pitchFamily="2" charset="-78"/>
              </a:rPr>
              <a:t> </a:t>
            </a:r>
            <a:r>
              <a:rPr lang="ar-SA" sz="2800" dirty="0" smtClean="0">
                <a:cs typeface="Ali-A-kanaqen" pitchFamily="2" charset="-78"/>
              </a:rPr>
              <a:t>وما تختصّ </a:t>
            </a:r>
            <a:r>
              <a:rPr lang="ar-SA" sz="2800" dirty="0" err="1" smtClean="0">
                <a:cs typeface="Ali-A-kanaqen" pitchFamily="2" charset="-78"/>
              </a:rPr>
              <a:t>به</a:t>
            </a:r>
            <a:r>
              <a:rPr lang="ar-SA" sz="2800" dirty="0" smtClean="0">
                <a:cs typeface="Ali-A-kanaqen" pitchFamily="2" charset="-78"/>
              </a:rPr>
              <a:t> من الاسم الظاهر</a:t>
            </a:r>
            <a:endParaRPr lang="en-US" sz="2800" dirty="0" smtClean="0">
              <a:cs typeface="Ali-A-kanaqen" pitchFamily="2" charset="-78"/>
            </a:endParaRPr>
          </a:p>
          <a:p>
            <a:pPr algn="ctr"/>
            <a:endParaRPr lang="ar-IQ" sz="4000" dirty="0" smtClean="0">
              <a:solidFill>
                <a:srgbClr val="002060"/>
              </a:solidFill>
              <a:cs typeface="Ali-A-kanaqen" pitchFamily="2" charset="-78"/>
            </a:endParaRPr>
          </a:p>
          <a:p>
            <a:pPr algn="ctr"/>
            <a:endParaRPr lang="en-US" sz="4000" dirty="0">
              <a:solidFill>
                <a:srgbClr val="002060"/>
              </a:solidFill>
              <a:cs typeface="Ali-A-kanaqen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5720" y="2357430"/>
            <a:ext cx="85725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smtClean="0">
                <a:solidFill>
                  <a:srgbClr val="C00000"/>
                </a:solidFill>
                <a:cs typeface="Ali-A-Samik" pitchFamily="2" charset="-78"/>
              </a:rPr>
              <a:t>       </a:t>
            </a:r>
          </a:p>
          <a:p>
            <a:r>
              <a:rPr lang="ar-IQ" sz="2800" dirty="0" smtClean="0">
                <a:solidFill>
                  <a:srgbClr val="C00000"/>
                </a:solidFill>
                <a:cs typeface="Ali-A-Samik" pitchFamily="2" charset="-78"/>
              </a:rPr>
              <a:t>         يقولُ ابنُ مالِك :</a:t>
            </a:r>
            <a:endParaRPr lang="ar-IQ" sz="2800" b="1" dirty="0" smtClean="0"/>
          </a:p>
          <a:p>
            <a:pPr algn="ctr"/>
            <a:r>
              <a:rPr lang="ar-SA" sz="2800" b="1" dirty="0" smtClean="0"/>
              <a:t>بِالظَّاهِرِ اخْصُصْ مُنْذُ  مُذْ  وَحَتَّى        وَالكَافَ  وَالـوَاوَ  وَرُبَّ  وَالتَّـا</a:t>
            </a:r>
            <a:endParaRPr lang="en-US" sz="2800" dirty="0" smtClean="0"/>
          </a:p>
          <a:p>
            <a:pPr algn="ctr"/>
            <a:r>
              <a:rPr lang="ar-SA" sz="2800" b="1" dirty="0" smtClean="0"/>
              <a:t>وَاخْصُصْ </a:t>
            </a:r>
            <a:r>
              <a:rPr lang="ar-SA" sz="2800" b="1" dirty="0" err="1" smtClean="0"/>
              <a:t>بِمُـذْ</a:t>
            </a:r>
            <a:r>
              <a:rPr lang="ar-SA" sz="2800" b="1" dirty="0" smtClean="0"/>
              <a:t> وَمُنْذُ وَقْتاً وَبِرُبّْ        مُنَكَّـــرًا  وَالتَّـاءُ لِلَّهِ  وَرَبّْ</a:t>
            </a:r>
            <a:endParaRPr lang="en-US" sz="2800" dirty="0" smtClean="0"/>
          </a:p>
          <a:p>
            <a:pPr algn="ctr"/>
            <a:r>
              <a:rPr lang="ar-SA" sz="2800" b="1" dirty="0" smtClean="0"/>
              <a:t>وَمَـا رَوَوْا مِنْ  نَحْـوِ رُبَّـهُ  فَتَى        نَـزْرٌ كَـذَا  </a:t>
            </a:r>
            <a:r>
              <a:rPr lang="ar-SA" sz="2800" b="1" dirty="0" err="1" smtClean="0"/>
              <a:t>كَهَا</a:t>
            </a:r>
            <a:r>
              <a:rPr lang="ar-SA" sz="2800" b="1" dirty="0" smtClean="0"/>
              <a:t> وَنَحْـوُهُ أَتَى</a:t>
            </a:r>
            <a:endParaRPr lang="en-US" sz="2800" dirty="0" smtClean="0"/>
          </a:p>
          <a:p>
            <a:pPr algn="ctr"/>
            <a:endParaRPr lang="ar-IQ" sz="2800" dirty="0" smtClean="0">
              <a:solidFill>
                <a:srgbClr val="C00000"/>
              </a:solidFill>
              <a:cs typeface="Ali-A-Samik" pitchFamily="2" charset="-78"/>
            </a:endParaRPr>
          </a:p>
          <a:p>
            <a:pPr algn="ctr"/>
            <a:endParaRPr lang="ar-IQ" sz="2800" dirty="0" smtClean="0">
              <a:solidFill>
                <a:srgbClr val="002060"/>
              </a:solidFill>
              <a:cs typeface="Ali-A-Samik" pitchFamily="2" charset="-78"/>
            </a:endParaRPr>
          </a:p>
          <a:p>
            <a:pPr algn="ctr"/>
            <a:endParaRPr lang="en-US" dirty="0">
              <a:solidFill>
                <a:srgbClr val="002060"/>
              </a:solidFill>
              <a:cs typeface="Ali-A-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266343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548680"/>
            <a:ext cx="78488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س7- اذكر حروف الجر التي لا تجرُّ إلاَّ الاسم الظاهر , وبم تختصُّ ؟</a:t>
            </a:r>
            <a:endParaRPr lang="en-US" sz="2400" dirty="0" smtClean="0"/>
          </a:p>
          <a:p>
            <a:r>
              <a:rPr lang="ar-SA" sz="2400" dirty="0" smtClean="0"/>
              <a:t>ج7- حروف الجرّ التي لا تجرّ إلاَّ الاسم الظاهر سبعة حروف مذكورة في البيت الأول , وهي : </a:t>
            </a:r>
            <a:endParaRPr lang="en-US" sz="2400" dirty="0" smtClean="0"/>
          </a:p>
          <a:p>
            <a:r>
              <a:rPr lang="ar-SA" sz="2400" dirty="0" smtClean="0"/>
              <a:t>1- 2 </a:t>
            </a:r>
            <a:r>
              <a:rPr lang="ar-SA" sz="2400" b="1" dirty="0" smtClean="0"/>
              <a:t>مُنْذُ , ومُذْ</a:t>
            </a:r>
            <a:r>
              <a:rPr lang="ar-SA" sz="2400" dirty="0" smtClean="0"/>
              <a:t> : يُستعملان حرفي جر فيجرّان الاسم الظاهر فقط , ويَختَّصان بجرِّ أسماء الزمان فقط , فإن كان الزمان دالاً على الحاضر كانتا بمعنى ( في ) نحو: ما رأيته مُنْذُ يومنِا ( أي : في يومنا ) وإن كان الزمان دالاً على الماضي كانتا بمعنى ( مِنْ ) ، نحو : ما رأيته مُذْ يومِ الجمعةِ ( أي : مِنْ يومِ الجمعةِ ) وأما دخولها في الظاهر على غير الزمان , نحو : ما رأيته مُنْذُ حَدَثَ كذا , وما رأيته منذ أنَّ اللهَ خَلَقَه ؛ فإنّ الزمان مقدَّر ، والأصل: منذ زمان حَدَث كذا , ومنذ زمان خَلْقِ الله إياه .</a:t>
            </a:r>
            <a:endParaRPr lang="en-US" sz="2400" dirty="0" smtClean="0"/>
          </a:p>
          <a:p>
            <a:r>
              <a:rPr lang="ar-SA" sz="2400" dirty="0" smtClean="0"/>
              <a:t>ولا يصحّ أن يكون </a:t>
            </a:r>
            <a:r>
              <a:rPr lang="ar-SA" sz="2400" dirty="0" err="1" smtClean="0"/>
              <a:t>مجرورهما</a:t>
            </a:r>
            <a:r>
              <a:rPr lang="ar-SA" sz="2400" dirty="0" smtClean="0"/>
              <a:t> ضميراً ، ولا اسماً لا يدلّ على الزمان , ولا يكون </a:t>
            </a:r>
            <a:r>
              <a:rPr lang="ar-SA" sz="2400" dirty="0" err="1" smtClean="0"/>
              <a:t>مجرورهما</a:t>
            </a:r>
            <a:r>
              <a:rPr lang="ar-SA" sz="2400" dirty="0" smtClean="0"/>
              <a:t> دالاً على الزمان المستقبل ؛</a:t>
            </a:r>
            <a:r>
              <a:rPr lang="ar-SA" sz="2400" dirty="0" err="1" smtClean="0"/>
              <a:t>فلاتقول</a:t>
            </a:r>
            <a:r>
              <a:rPr lang="ar-SA" sz="2400" dirty="0" smtClean="0"/>
              <a:t>: </a:t>
            </a:r>
            <a:r>
              <a:rPr lang="ar-SA" sz="2400" dirty="0" err="1" smtClean="0"/>
              <a:t>مُنْذُه</a:t>
            </a:r>
            <a:r>
              <a:rPr lang="ar-SA" sz="2400" dirty="0" smtClean="0"/>
              <a:t> ,ولا: </a:t>
            </a:r>
            <a:r>
              <a:rPr lang="ar-SA" sz="2400" dirty="0" err="1" smtClean="0"/>
              <a:t>مُذْهُ</a:t>
            </a:r>
            <a:r>
              <a:rPr lang="ar-SA" sz="2400" dirty="0" smtClean="0"/>
              <a:t> ,ولا: منذ البيت، 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ولا: منذ غَدٍ ،أو : منذ زمنٍ . ويمكن استعمالهما اسمين ,وهما حينئذ ظرفا زمان.</a:t>
            </a:r>
            <a:endParaRPr lang="ar-IQ" sz="2400" dirty="0" smtClean="0">
              <a:cs typeface="Ali-A-Samik" pitchFamily="2" charset="-78"/>
            </a:endParaRPr>
          </a:p>
          <a:p>
            <a:pPr algn="ctr"/>
            <a:endParaRPr lang="en-US" sz="2400" dirty="0"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5801468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142852"/>
            <a:ext cx="7848872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3- </a:t>
            </a:r>
            <a:r>
              <a:rPr lang="ar-SA" sz="2800" b="1" dirty="0" smtClean="0"/>
              <a:t>حتَّى </a:t>
            </a:r>
            <a:r>
              <a:rPr lang="ar-SA" sz="2800" dirty="0" smtClean="0"/>
              <a:t>: تجرّ الاسم الظاهر , ولا تختصُّ بشيء معيَّن منه , وقد شَذَّ جرّها الضمير , كما في قول الشاعر </a:t>
            </a:r>
            <a:r>
              <a:rPr lang="ar-SA" sz="2800" b="1" dirty="0" smtClean="0"/>
              <a:t>: </a:t>
            </a:r>
            <a:endParaRPr lang="en-US" sz="2800" dirty="0" smtClean="0"/>
          </a:p>
          <a:p>
            <a:r>
              <a:rPr lang="ar-SA" sz="2800" b="1" dirty="0" smtClean="0"/>
              <a:t>   فَــلاَ واللهِ لا يُلْفِـى أُنَـاسٌ          فَتَـى </a:t>
            </a:r>
            <a:r>
              <a:rPr lang="ar-SA" sz="2800" b="1" u="sng" dirty="0" err="1" smtClean="0"/>
              <a:t>حَتَّاك</a:t>
            </a:r>
            <a:r>
              <a:rPr lang="ar-SA" sz="2800" b="1" dirty="0" err="1" smtClean="0"/>
              <a:t>َ</a:t>
            </a:r>
            <a:r>
              <a:rPr lang="ar-SA" sz="2800" b="1" dirty="0" smtClean="0"/>
              <a:t>  </a:t>
            </a:r>
            <a:r>
              <a:rPr lang="ar-SA" sz="2800" b="1" dirty="0" err="1" smtClean="0"/>
              <a:t>يـابْنَ</a:t>
            </a:r>
            <a:r>
              <a:rPr lang="ar-SA" sz="2800" b="1" dirty="0" smtClean="0"/>
              <a:t> أَبي زِيَـادِ</a:t>
            </a:r>
            <a:r>
              <a:rPr lang="ar-SA" sz="2800" dirty="0" smtClean="0"/>
              <a:t> .</a:t>
            </a:r>
            <a:endParaRPr lang="en-US" sz="2800" dirty="0" smtClean="0"/>
          </a:p>
          <a:p>
            <a:r>
              <a:rPr lang="ar-SA" sz="2800" dirty="0" smtClean="0"/>
              <a:t>وهذا شاذّ لا يُقاس عليه , خلافاً لبعضهم . </a:t>
            </a:r>
            <a:endParaRPr lang="en-US" sz="2800" dirty="0" smtClean="0"/>
          </a:p>
          <a:p>
            <a:r>
              <a:rPr lang="ar-SA" sz="2800" dirty="0" smtClean="0"/>
              <a:t>وهُذَيل يُبْدِلون (حَاءَها) ( عَيْنا ) في لغتهم ؛ فيقولون : </a:t>
            </a:r>
            <a:r>
              <a:rPr lang="ar-SA" sz="2800" dirty="0" err="1" smtClean="0"/>
              <a:t>عَتَّى</a:t>
            </a:r>
            <a:r>
              <a:rPr lang="ar-SA" sz="2800" dirty="0" smtClean="0"/>
              <a:t> , وعلى لغتهم قرأ ابن مسعود قوله تعالى : </a:t>
            </a:r>
            <a:r>
              <a:rPr lang="en-US" sz="2800" dirty="0" smtClean="0"/>
              <a:t>        </a:t>
            </a:r>
            <a:r>
              <a:rPr lang="ar-SA" sz="2800" dirty="0" smtClean="0"/>
              <a:t> بإبدال الحاءِ عَيْناً . </a:t>
            </a:r>
            <a:endParaRPr lang="en-US" sz="2800" dirty="0" smtClean="0"/>
          </a:p>
          <a:p>
            <a:r>
              <a:rPr lang="ar-SA" sz="2800" dirty="0" smtClean="0"/>
              <a:t>وسيأتي الكلام على </a:t>
            </a:r>
            <a:r>
              <a:rPr lang="ar-SA" sz="2800" dirty="0" err="1" smtClean="0"/>
              <a:t>مجرورها</a:t>
            </a:r>
            <a:r>
              <a:rPr lang="ar-SA" sz="2800" dirty="0" smtClean="0"/>
              <a:t> عند ذكر الناظم له فيما يأتي من الأبيات .</a:t>
            </a:r>
            <a:endParaRPr lang="en-US" sz="2800" dirty="0" smtClean="0"/>
          </a:p>
          <a:p>
            <a:pPr algn="ctr"/>
            <a:endParaRPr lang="ar-IQ" sz="2800" b="1" dirty="0" smtClean="0">
              <a:solidFill>
                <a:srgbClr val="0070C0"/>
              </a:solidFill>
              <a:cs typeface="Ali-A-Jiddah" pitchFamily="2" charset="-78"/>
            </a:endParaRPr>
          </a:p>
          <a:p>
            <a:pPr algn="ctr"/>
            <a:endParaRPr lang="ar-IQ" sz="2800" b="1" dirty="0" smtClean="0">
              <a:solidFill>
                <a:srgbClr val="0070C0"/>
              </a:solidFill>
              <a:cs typeface="Ali-A-Jiddah" pitchFamily="2" charset="-78"/>
            </a:endParaRPr>
          </a:p>
          <a:p>
            <a:pPr algn="ctr"/>
            <a:endParaRPr lang="en-US" sz="2800" b="1" dirty="0">
              <a:solidFill>
                <a:srgbClr val="0070C0"/>
              </a:solidFill>
              <a:cs typeface="Ali-A-Jiddah" pitchFamily="2" charset="-78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9572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407196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/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285720" y="811486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2800" dirty="0" smtClean="0">
              <a:solidFill>
                <a:srgbClr val="C00000"/>
              </a:solidFill>
              <a:cs typeface="Ali-A-Jiddah" pitchFamily="2" charset="-78"/>
            </a:endParaRPr>
          </a:p>
          <a:p>
            <a:r>
              <a:rPr lang="ar-IQ" sz="2800" dirty="0" smtClean="0"/>
              <a:t>4</a:t>
            </a:r>
            <a:r>
              <a:rPr lang="ar-SA" sz="2800" dirty="0" smtClean="0"/>
              <a:t>- </a:t>
            </a:r>
            <a:r>
              <a:rPr lang="ar-SA" sz="2800" b="1" dirty="0" smtClean="0"/>
              <a:t>الكاف :</a:t>
            </a:r>
            <a:r>
              <a:rPr lang="ar-SA" sz="2800" dirty="0" smtClean="0"/>
              <a:t> تجرّ الاسم الظاهر فقط ، ولا تختصُّ بشيء معيَّن منه , وقَدْ شَذَّ جرُّها للضمير ، كما في قول الشاعر : </a:t>
            </a:r>
            <a:endParaRPr lang="en-US" sz="2800" dirty="0" smtClean="0"/>
          </a:p>
          <a:p>
            <a:r>
              <a:rPr lang="ar-SA" sz="2800" b="1" dirty="0" smtClean="0"/>
              <a:t>خَلَّى </a:t>
            </a:r>
            <a:r>
              <a:rPr lang="ar-SA" sz="2800" b="1" dirty="0" err="1" smtClean="0"/>
              <a:t>الذَّنَـابَـاتِ</a:t>
            </a:r>
            <a:r>
              <a:rPr lang="ar-SA" sz="2800" b="1" dirty="0" smtClean="0"/>
              <a:t> شَمَـالاً </a:t>
            </a:r>
            <a:r>
              <a:rPr lang="ar-SA" sz="2800" b="1" dirty="0" err="1" smtClean="0"/>
              <a:t>كَثَباَ</a:t>
            </a:r>
            <a:r>
              <a:rPr lang="ar-SA" sz="2800" b="1" dirty="0" smtClean="0"/>
              <a:t>          وأُمَّ </a:t>
            </a:r>
            <a:r>
              <a:rPr lang="ar-SA" sz="2800" b="1" dirty="0" err="1" smtClean="0"/>
              <a:t>أَوْعَـالٍ</a:t>
            </a:r>
            <a:r>
              <a:rPr lang="ar-SA" sz="2800" b="1" dirty="0" smtClean="0"/>
              <a:t> </a:t>
            </a:r>
            <a:r>
              <a:rPr lang="ar-SA" sz="2800" b="1" u="sng" dirty="0" err="1" smtClean="0"/>
              <a:t>كَهَا</a:t>
            </a:r>
            <a:r>
              <a:rPr lang="ar-SA" sz="2800" b="1" dirty="0" smtClean="0"/>
              <a:t> أَوْ أَقْـرَبَـا</a:t>
            </a:r>
            <a:endParaRPr lang="en-US" sz="2800" dirty="0" smtClean="0"/>
          </a:p>
          <a:p>
            <a:r>
              <a:rPr lang="ar-SA" sz="2800" dirty="0" smtClean="0"/>
              <a:t>وقول الآخر : </a:t>
            </a:r>
            <a:endParaRPr lang="en-US" sz="2800" dirty="0" smtClean="0"/>
          </a:p>
          <a:p>
            <a:r>
              <a:rPr lang="ar-SA" sz="2800" b="1" dirty="0" smtClean="0"/>
              <a:t>ولا تَـرَى بَعْـلاً ولا </a:t>
            </a:r>
            <a:r>
              <a:rPr lang="ar-SA" sz="2800" b="1" dirty="0" err="1" smtClean="0"/>
              <a:t>حَـلاَئِلاَ</a:t>
            </a:r>
            <a:r>
              <a:rPr lang="ar-SA" sz="2800" b="1" dirty="0" smtClean="0"/>
              <a:t>          </a:t>
            </a:r>
            <a:r>
              <a:rPr lang="ar-SA" sz="2800" b="1" u="sng" dirty="0" err="1" smtClean="0"/>
              <a:t>كَـهُ</a:t>
            </a:r>
            <a:r>
              <a:rPr lang="ar-SA" sz="2800" b="1" dirty="0" smtClean="0"/>
              <a:t>  ولا </a:t>
            </a:r>
            <a:r>
              <a:rPr lang="ar-SA" sz="2800" b="1" u="sng" dirty="0" smtClean="0"/>
              <a:t>كَهُـنَّ</a:t>
            </a:r>
            <a:r>
              <a:rPr lang="ar-SA" sz="2800" b="1" dirty="0" smtClean="0"/>
              <a:t> إلاَّ </a:t>
            </a:r>
            <a:r>
              <a:rPr lang="ar-SA" sz="2800" b="1" dirty="0" err="1" smtClean="0"/>
              <a:t>حَـاظِلا</a:t>
            </a:r>
            <a:endParaRPr lang="en-US" sz="2800" dirty="0" smtClean="0"/>
          </a:p>
          <a:p>
            <a:r>
              <a:rPr lang="ar-SA" sz="2800" dirty="0" smtClean="0"/>
              <a:t>وجرُّها للضمائر في البيتين شاذّ . وهذا هو معنى قول الناظم :</a:t>
            </a:r>
            <a:endParaRPr lang="en-US" sz="2800" dirty="0" smtClean="0"/>
          </a:p>
          <a:p>
            <a:r>
              <a:rPr lang="ar-SA" sz="2800" dirty="0" smtClean="0"/>
              <a:t> " وَما رَوَوْا ... إلى قوله :</a:t>
            </a:r>
            <a:r>
              <a:rPr lang="ar-SA" sz="2800" dirty="0" err="1" smtClean="0"/>
              <a:t>كَهَا</a:t>
            </a:r>
            <a:r>
              <a:rPr lang="ar-SA" sz="2800" dirty="0" smtClean="0"/>
              <a:t> ونحوه أَتَى " ( أي : والذي رُوِيَ من جَرَّ رُبَّ  للضمير ، نحو : رُبَّه فتى ، قليل ، وكذلك جرّ الكاف للضمير ، نحو : </a:t>
            </a:r>
            <a:r>
              <a:rPr lang="ar-SA" sz="2800" dirty="0" err="1" smtClean="0"/>
              <a:t>كَهَا</a:t>
            </a:r>
            <a:r>
              <a:rPr lang="ar-SA" sz="2800" dirty="0" smtClean="0"/>
              <a:t> قليلٌ أيضا ) .</a:t>
            </a:r>
            <a:endParaRPr lang="en-US" sz="2800" dirty="0" smtClean="0"/>
          </a:p>
          <a:p>
            <a:endParaRPr lang="ar-IQ" sz="2800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16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86478"/>
          </a:xfrm>
        </p:spPr>
        <p:txBody>
          <a:bodyPr>
            <a:noAutofit/>
          </a:bodyPr>
          <a:lstStyle/>
          <a:p>
            <a:r>
              <a:rPr lang="ar-SA" sz="2400" dirty="0" smtClean="0"/>
              <a:t>5- </a:t>
            </a:r>
            <a:r>
              <a:rPr lang="ar-SA" sz="2400" b="1" dirty="0" smtClean="0"/>
              <a:t>رُبَّ</a:t>
            </a:r>
            <a:r>
              <a:rPr lang="ar-SA" sz="2400" dirty="0" smtClean="0"/>
              <a:t> : تجر الاسم الظاهر فقط ، وهي حرف جر شبيه بالزَّائد ، وتختصّ بجرّ النّكرة فقط ، نحو: رُبَّ رجلٍ عالمٍ لقيتُ . وهذا معنى قوله :"وبِرُبَّ مُنكّراً"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ومنه قوله </a:t>
            </a:r>
            <a:r>
              <a:rPr lang="en-US" sz="2400" dirty="0" smtClean="0">
                <a:sym typeface="AGA Arabesque"/>
              </a:rPr>
              <a:t></a:t>
            </a:r>
            <a:r>
              <a:rPr lang="ar-SA" sz="2400" dirty="0" smtClean="0"/>
              <a:t> : " رُبَّ كَاسِيَةٍ في الدنيا عاريةٌ يومَ القيامةِ " 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وقد ورد جرُّها لضمير الغيبة - وهو شاذٌّ - كما في قول الشاعر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وَاهٍ رَأَبْتُ وَشِيكاً صَـدْعَ أَعْظُمِه          </a:t>
            </a:r>
            <a:r>
              <a:rPr lang="ar-SA" sz="2400" b="1" u="sng" dirty="0" smtClean="0"/>
              <a:t>وَرُبَّهُ</a:t>
            </a:r>
            <a:r>
              <a:rPr lang="ar-SA" sz="2400" b="1" dirty="0" smtClean="0"/>
              <a:t> عَطِباً أَنْقَـذْتُ مِنْ عَطَبِهْ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وهذا هو معنى قوله : " وما رووا من نحو </a:t>
            </a:r>
            <a:r>
              <a:rPr lang="ar-SA" sz="2400" u="sng" dirty="0" smtClean="0"/>
              <a:t>رُبَّه</a:t>
            </a:r>
            <a:r>
              <a:rPr lang="ar-SA" sz="2400" dirty="0" smtClean="0"/>
              <a:t> فتى نَزْرٌ " ،كما بيَّنا ذلك في حرف الجر ( الكاف )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* واعلم أنَّ مجرور ( رُبَّ ) يُعرب مبتدأ ، فهو مرفوع محلاً مجرورٌ لفظاً ، وأنَّه يمكن حذف (رُبَّ) بعد الواو التي تَسمى واو (رُبَّ) كما في قول الشاعر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    </a:t>
            </a:r>
            <a:r>
              <a:rPr lang="ar-SA" sz="2400" b="1" dirty="0" smtClean="0"/>
              <a:t>وَلَيْلٍ كَمَوْجِ البَحْرِ أَرْخَى </a:t>
            </a:r>
            <a:r>
              <a:rPr lang="ar-SA" sz="2400" b="1" dirty="0" err="1" smtClean="0"/>
              <a:t>سُدُولَهُ</a:t>
            </a:r>
            <a:r>
              <a:rPr lang="ar-SA" sz="2400" b="1" dirty="0" smtClean="0"/>
              <a:t>           عَلَيَّ بِأَنْوَاعِ الْهُمُومِ لِيَبْتَلِي</a:t>
            </a:r>
            <a:r>
              <a:rPr lang="ar-IQ" sz="2400" b="1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sz="2400" b="1" dirty="0" smtClean="0">
                <a:solidFill>
                  <a:srgbClr val="0070C0"/>
                </a:solidFill>
                <a:cs typeface="Ali-A-Samik" pitchFamily="2" charset="-78"/>
              </a:rPr>
            </a:br>
            <a:r>
              <a:rPr lang="ar-IQ" sz="2400" b="1" dirty="0" smtClean="0">
                <a:solidFill>
                  <a:srgbClr val="0070C0"/>
                </a:solidFill>
                <a:cs typeface="Ali-A-Samik" pitchFamily="2" charset="-78"/>
              </a:rPr>
              <a:t/>
            </a:r>
            <a:br>
              <a:rPr lang="ar-IQ" sz="2400" b="1" dirty="0" smtClean="0">
                <a:solidFill>
                  <a:srgbClr val="0070C0"/>
                </a:solidFill>
                <a:cs typeface="Ali-A-Samik" pitchFamily="2" charset="-78"/>
              </a:rPr>
            </a:br>
            <a:endParaRPr lang="ar-IQ" sz="24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b="1" smtClean="0">
                <a:solidFill>
                  <a:schemeClr val="tx1"/>
                </a:solidFill>
                <a:cs typeface="Ali-A-Samik" pitchFamily="2" charset="-78"/>
              </a:rPr>
              <a:pPr/>
              <a:t>17</a:t>
            </a:fld>
            <a:endParaRPr lang="ar-IQ" sz="3600" b="1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714908"/>
          </a:xfrm>
        </p:spPr>
        <p:txBody>
          <a:bodyPr>
            <a:noAutofit/>
          </a:bodyPr>
          <a:lstStyle/>
          <a:p>
            <a:r>
              <a:rPr lang="ar-SA" sz="3200" dirty="0" smtClean="0"/>
              <a:t>6- </a:t>
            </a:r>
            <a:r>
              <a:rPr lang="ar-SA" sz="3200" b="1" dirty="0" smtClean="0"/>
              <a:t>الواو </a:t>
            </a:r>
            <a:r>
              <a:rPr lang="ar-SA" sz="3200" dirty="0" smtClean="0"/>
              <a:t>: تجرّ الاسم الظاهر فقط،وتختصّ بالقَسَم ،</a:t>
            </a:r>
            <a:r>
              <a:rPr lang="ar-IQ" sz="3200" dirty="0" smtClean="0"/>
              <a:t> </a:t>
            </a:r>
            <a:r>
              <a:rPr lang="ar-SA" sz="3200" dirty="0" smtClean="0"/>
              <a:t>وتدخل على كلّ مُقْسَمٍ </a:t>
            </a:r>
            <a:r>
              <a:rPr lang="ar-SA" sz="3200" dirty="0" err="1" smtClean="0"/>
              <a:t>به</a:t>
            </a:r>
            <a:r>
              <a:rPr lang="ar-SA" sz="3200" dirty="0" smtClean="0"/>
              <a:t> ،</a:t>
            </a:r>
            <a:r>
              <a:rPr lang="ar-IQ" sz="3200" dirty="0" smtClean="0"/>
              <a:t> </a:t>
            </a:r>
            <a:r>
              <a:rPr lang="ar-SA" sz="3200" dirty="0" smtClean="0"/>
              <a:t>نحو : واللهِ </a:t>
            </a:r>
            <a:r>
              <a:rPr lang="ar-SA" sz="3200" dirty="0" err="1" smtClean="0"/>
              <a:t>لأَتَصَدَّقَنَّ</a:t>
            </a:r>
            <a:r>
              <a:rPr lang="ar-SA" sz="3200" dirty="0" smtClean="0"/>
              <a:t> ، وكما في قوله تعالى : </a:t>
            </a:r>
            <a:r>
              <a:rPr lang="en-US" sz="3200" dirty="0" smtClean="0"/>
              <a:t>       </a:t>
            </a:r>
            <a:r>
              <a:rPr lang="ar-SA" sz="3200" dirty="0" smtClean="0"/>
              <a:t>وقوله تعالى : </a:t>
            </a:r>
            <a:r>
              <a:rPr lang="en-US" sz="3200" dirty="0" smtClean="0"/>
              <a:t>       </a:t>
            </a:r>
            <a:r>
              <a:rPr lang="ar-SA" sz="3200" dirty="0" smtClean="0"/>
              <a:t>، وقوله تعالى : </a:t>
            </a:r>
            <a:r>
              <a:rPr lang="en-US" sz="3200" dirty="0" smtClean="0"/>
              <a:t>         </a:t>
            </a:r>
            <a:r>
              <a:rPr lang="ar-SA" sz="32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ولا يجوز ذِكر فعل القسم معها ؛ فلا تقول : أُقْسِمُ واللهِ 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18</a:t>
            </a:fld>
            <a:endParaRPr lang="ar-IQ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ar-SA" sz="3200" dirty="0" smtClean="0"/>
              <a:t>7</a:t>
            </a:r>
            <a:r>
              <a:rPr lang="ar-SA" sz="3200" b="1" dirty="0" smtClean="0"/>
              <a:t>- التَّاء : تجرّ الاسم الظاهر فقط ، وتختصَّ بجرَّ لفظ الجلالة ( الله ) كما في قوله تعالى : </a:t>
            </a:r>
            <a:r>
              <a:rPr lang="en-US" sz="3200" b="1" dirty="0" smtClean="0"/>
              <a:t>      </a:t>
            </a:r>
            <a:r>
              <a:rPr lang="ar-SA" sz="3200" b="1" dirty="0" smtClean="0"/>
              <a:t> وكقولك : تاللهِ </a:t>
            </a:r>
            <a:r>
              <a:rPr lang="ar-SA" sz="3200" b="1" dirty="0" err="1" smtClean="0"/>
              <a:t>لأتصدَّقَنّ</a:t>
            </a:r>
            <a:r>
              <a:rPr lang="ar-SA" sz="3200" b="1" dirty="0" smtClean="0"/>
              <a:t> 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b="1" dirty="0" smtClean="0"/>
              <a:t>وقد</a:t>
            </a:r>
            <a:r>
              <a:rPr lang="ar-SA" sz="3200" dirty="0" smtClean="0"/>
              <a:t> سمُِع جَرُّها لفظ ( رَبّ ) مضافاً إلى الكعبة ، قالوا : تَرَبَّ الكعبةِ . وهذا هو معنى قوله : " والتاءُ للهِ ورَبّْ ".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وسمُِع أيضاً قولهم : </a:t>
            </a:r>
            <a:r>
              <a:rPr lang="ar-SA" sz="3200" dirty="0" err="1" smtClean="0"/>
              <a:t>تَالرَّحمن</a:t>
            </a:r>
            <a:r>
              <a:rPr lang="ar-SA" sz="3200" dirty="0" smtClean="0"/>
              <a:t> . وذكر الخفَّاف في شرح الكتاب أنهَّم قالوا : تَحَيَاتِكَ ، يقصدون : وَحَيَاتِك ، فاستعملت التاء بدل الواو ، وهذا غريب 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 </a:t>
            </a:r>
            <a:endParaRPr lang="en-US" sz="32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19</a:t>
            </a:fld>
            <a:endParaRPr lang="ar-IQ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IQ" dirty="0" smtClean="0">
                <a:cs typeface="Ali-A-Jiddah" pitchFamily="2" charset="-78"/>
              </a:rPr>
              <a:t/>
            </a:r>
            <a:br>
              <a:rPr lang="ar-IQ" dirty="0" smtClean="0">
                <a:cs typeface="Ali-A-Jiddah" pitchFamily="2" charset="-78"/>
              </a:rPr>
            </a:br>
            <a:r>
              <a:rPr lang="ar-IQ" dirty="0" smtClean="0">
                <a:solidFill>
                  <a:srgbClr val="C00000"/>
                </a:solidFill>
                <a:cs typeface="Ali-A-Samik" pitchFamily="2" charset="-78"/>
              </a:rPr>
              <a:t>يقولُ ابنُ مالِك :</a:t>
            </a:r>
            <a:br>
              <a:rPr lang="ar-IQ" dirty="0" smtClean="0">
                <a:solidFill>
                  <a:srgbClr val="C00000"/>
                </a:solidFill>
                <a:cs typeface="Ali-A-Samik" pitchFamily="2" charset="-78"/>
              </a:rPr>
            </a:br>
            <a:r>
              <a:rPr lang="ar-IQ" dirty="0" smtClean="0">
                <a:cs typeface="Ali-A-Jiddah" pitchFamily="2" charset="-78"/>
              </a:rPr>
              <a:t/>
            </a:r>
            <a:br>
              <a:rPr lang="ar-IQ" dirty="0" smtClean="0">
                <a:cs typeface="Ali-A-Jiddah" pitchFamily="2" charset="-78"/>
              </a:rPr>
            </a:br>
            <a:r>
              <a:rPr lang="ar-SA" sz="2800" b="1" dirty="0" smtClean="0"/>
              <a:t> </a:t>
            </a:r>
            <a:r>
              <a:rPr lang="ar-SA" sz="2800" b="1" dirty="0" err="1" smtClean="0"/>
              <a:t>هَاكَ</a:t>
            </a:r>
            <a:r>
              <a:rPr lang="ar-SA" sz="2800" b="1" dirty="0" smtClean="0"/>
              <a:t> حُرُوفَ الْجَرَّ وَهْىَ مِنْ إِلَى      حَتىَّ خَلاَ حَاشَا عَدَا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عَنْ عَلَى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b="1" dirty="0" smtClean="0"/>
              <a:t>   مُذْ مُنْذُ رُبَّ اللاَّمُ كَيْ وَاوٌ </a:t>
            </a:r>
            <a:r>
              <a:rPr lang="ar-SA" sz="2800" b="1" dirty="0" err="1" smtClean="0"/>
              <a:t>وَتَا</a:t>
            </a:r>
            <a:r>
              <a:rPr lang="ar-SA" sz="2800" b="1" dirty="0" smtClean="0"/>
              <a:t>      وَالكَافُ وَالبَاءُ وَلَعَـلَّ وَمَتَـى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b="1" dirty="0" smtClean="0"/>
              <a:t> 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SA" sz="2800" b="1" dirty="0" smtClean="0"/>
              <a:t>س1- بم تختصُّ هذه الحروف ؟ وما عملها ؟</a:t>
            </a:r>
            <a:r>
              <a:rPr lang="ar-SA" sz="2800" dirty="0" smtClean="0"/>
              <a:t>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ج2- تختصُّ هذه الحروف العشرون كلّها بالأسماء . وهي تعمل في الأسماء الجـرّ ، وقد تقدَّم الكلام على ( خَلاَ ، وحَاشَا ، وعَدَا ) في الاستثناء ، وذكرنا هناك أنها تُستعمل أفعالاً فَيُنْصَب ما بعدها ، وتُستعمل حروف جر فَيُجَرّ ما بعدها ، نحو : جاء الطلابُ عدا طالبٍ منهم ، وخلا طالبٍ ، وحاشا طالبٍ 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b="1" dirty="0" smtClean="0"/>
              <a:t> </a:t>
            </a:r>
            <a:r>
              <a:rPr lang="ar-IQ" b="1" dirty="0" smtClean="0">
                <a:cs typeface="Ali-A-Jiddah" pitchFamily="2" charset="-78"/>
              </a:rPr>
              <a:t/>
            </a:r>
            <a:br>
              <a:rPr lang="ar-IQ" b="1" dirty="0" smtClean="0">
                <a:cs typeface="Ali-A-Jiddah" pitchFamily="2" charset="-78"/>
              </a:rPr>
            </a:br>
            <a:endParaRPr lang="ar-IQ" b="1" dirty="0">
              <a:cs typeface="Ali-A-Jiddah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2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716" cy="4500594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rgbClr val="C00000"/>
                </a:solidFill>
                <a:cs typeface="Ali-A-Jiddah" pitchFamily="2" charset="-78"/>
              </a:rPr>
              <a:t>                                     </a:t>
            </a:r>
            <a:r>
              <a:rPr lang="ar-SA" sz="2800" dirty="0" smtClean="0">
                <a:solidFill>
                  <a:srgbClr val="C00000"/>
                </a:solidFill>
                <a:cs typeface="Ali-A-Jiddah" pitchFamily="2" charset="-78"/>
              </a:rPr>
              <a:t>معاني مِنْ</a:t>
            </a:r>
            <a:r>
              <a:rPr lang="ar-IQ" sz="2800" dirty="0" smtClean="0">
                <a:solidFill>
                  <a:srgbClr val="C00000"/>
                </a:solidFill>
                <a:cs typeface="Ali-A-Jiddah" pitchFamily="2" charset="-78"/>
              </a:rPr>
              <a:t/>
            </a:r>
            <a:br>
              <a:rPr lang="ar-IQ" sz="2800" dirty="0" smtClean="0">
                <a:solidFill>
                  <a:srgbClr val="C00000"/>
                </a:solidFill>
                <a:cs typeface="Ali-A-Jiddah" pitchFamily="2" charset="-78"/>
              </a:rPr>
            </a:br>
            <a:r>
              <a:rPr lang="ar-IQ" sz="2800" dirty="0" smtClean="0">
                <a:solidFill>
                  <a:srgbClr val="C00000"/>
                </a:solidFill>
                <a:cs typeface="Ali-A-Jiddah" pitchFamily="2" charset="-78"/>
              </a:rPr>
              <a:t/>
            </a:r>
            <a:br>
              <a:rPr lang="ar-IQ" sz="2800" dirty="0" smtClean="0">
                <a:solidFill>
                  <a:srgbClr val="C00000"/>
                </a:solidFill>
                <a:cs typeface="Ali-A-Jiddah" pitchFamily="2" charset="-78"/>
              </a:rPr>
            </a:br>
            <a:r>
              <a:rPr lang="ar-IQ" sz="2800" dirty="0" smtClean="0">
                <a:solidFill>
                  <a:srgbClr val="C00000"/>
                </a:solidFill>
                <a:cs typeface="Ali-A-Samik" pitchFamily="2" charset="-78"/>
              </a:rPr>
              <a:t> يقولُ ابنُ مالِك 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b="1" dirty="0" smtClean="0"/>
              <a:t> بَعَّضْ وَبيَّنْ  وابْتَـدِئْ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الأَمْكِنَهْ</a:t>
            </a:r>
            <a:r>
              <a:rPr lang="ar-SA" sz="2800" b="1" dirty="0" smtClean="0"/>
              <a:t>          بِمِنْ وَقَـدْ تَـأْتِي لِبَدْءِ  </a:t>
            </a:r>
            <a:r>
              <a:rPr lang="ar-SA" sz="2800" b="1" dirty="0" err="1" smtClean="0"/>
              <a:t>الأَزْمِنَهْ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b="1" dirty="0" smtClean="0"/>
              <a:t> وَزِيـدَ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نَفْىٍ وَشِبْهِـهِ  فَجَـرّْ          </a:t>
            </a:r>
            <a:r>
              <a:rPr lang="ar-IQ" sz="2800" b="1" dirty="0" smtClean="0"/>
              <a:t>      </a:t>
            </a:r>
            <a:r>
              <a:rPr lang="ar-SA" sz="2800" b="1" dirty="0" smtClean="0"/>
              <a:t> نَكِـرَةًً </a:t>
            </a:r>
            <a:r>
              <a:rPr lang="ar-SA" sz="2800" b="1" dirty="0" err="1" smtClean="0"/>
              <a:t>كَـ</a:t>
            </a:r>
            <a:r>
              <a:rPr lang="ar-SA" sz="2800" b="1" dirty="0" smtClean="0"/>
              <a:t>  مَا لِبَاغٍ مِنْ مَفَـرّْ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 </a:t>
            </a:r>
            <a:endParaRPr lang="en-US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357818" y="5929330"/>
            <a:ext cx="3391961" cy="642942"/>
          </a:xfrm>
        </p:spPr>
        <p:txBody>
          <a:bodyPr/>
          <a:lstStyle/>
          <a:p>
            <a:r>
              <a:rPr lang="ar-IQ" sz="3200" dirty="0" smtClean="0"/>
              <a:t> </a:t>
            </a:r>
            <a:endParaRPr lang="ar-IQ" sz="32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375699" y="6000768"/>
            <a:ext cx="2278079" cy="571504"/>
          </a:xfrm>
        </p:spPr>
        <p:txBody>
          <a:bodyPr/>
          <a:lstStyle/>
          <a:p>
            <a:fld id="{33110E13-EC72-4576-9575-B64C4D43AAE7}" type="slidenum">
              <a:rPr lang="ar-IQ" sz="3200" smtClean="0"/>
              <a:pPr/>
              <a:t>20</a:t>
            </a:fld>
            <a:endParaRPr lang="ar-IQ" sz="32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Autofit/>
          </a:bodyPr>
          <a:lstStyle/>
          <a:p>
            <a:r>
              <a:rPr lang="ar-SA" sz="3200" b="1" dirty="0" smtClean="0"/>
              <a:t>س8- اذكر الحروف التي تجرّ الظاهر ، والمضمر 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ج8- الحروف التي تجرّ الظاهر ، والمضمر سبعة ، هي: مِنْ ، وإِلى ، وعَنْ ، وعلى ، وفِي،  والباء ، واللاَّم ؛ فتقول : اشتريت مِنْ خالدٍ ومِنْك ، وذهبت إلى خالدٍ وإليكَ ، وسألتُ عنك وعن محمدٍ ... وهكذا في البقيّة 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21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22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25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26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27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28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85720" y="214290"/>
            <a:ext cx="871543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IQ" sz="4400" dirty="0" smtClean="0">
              <a:solidFill>
                <a:srgbClr val="C00000"/>
              </a:solidFill>
              <a:cs typeface="Ali-A-Samik" pitchFamily="2" charset="-78"/>
            </a:endParaRPr>
          </a:p>
          <a:p>
            <a:r>
              <a:rPr lang="ar-SA" sz="2800" b="1" dirty="0" smtClean="0"/>
              <a:t>س2- ما المواضع التي تكون فيها كي حرف جر ؟</a:t>
            </a:r>
            <a:endParaRPr lang="en-US" sz="2800" dirty="0" smtClean="0"/>
          </a:p>
          <a:p>
            <a:r>
              <a:rPr lang="ar-SA" sz="2800" dirty="0" smtClean="0"/>
              <a:t>ج2- تكون كي حرف جر في ثلاثة مواضع ، هي :</a:t>
            </a:r>
            <a:endParaRPr lang="en-US" sz="2800" dirty="0" smtClean="0"/>
          </a:p>
          <a:p>
            <a:r>
              <a:rPr lang="ar-SA" sz="2800" dirty="0" smtClean="0"/>
              <a:t>1- إذا دخلت كي على ( ما ) الاستفهامية ، نحو : كَيْمَهْ ؟ ( أي : لِمَهْ ؟ ) فما الاستفهامية : مجرورة </a:t>
            </a:r>
            <a:r>
              <a:rPr lang="ar-SA" sz="2800" dirty="0" err="1" smtClean="0"/>
              <a:t>بـ</a:t>
            </a:r>
            <a:r>
              <a:rPr lang="ar-SA" sz="2800" dirty="0" smtClean="0"/>
              <a:t> (كي) وحُذِفت ألف ( ما ) الاستفهامية ؛ لدخول حرف الجرّ عليها ، </a:t>
            </a:r>
            <a:r>
              <a:rPr lang="ar-SA" sz="2800" dirty="0" err="1" smtClean="0"/>
              <a:t>وجىء</a:t>
            </a:r>
            <a:r>
              <a:rPr lang="ar-SA" sz="2800" dirty="0" smtClean="0"/>
              <a:t> بالهاء </a:t>
            </a:r>
            <a:r>
              <a:rPr lang="ar-SA" sz="2800" dirty="0" err="1" smtClean="0"/>
              <a:t>للسَّكْت</a:t>
            </a:r>
            <a:r>
              <a:rPr lang="ar-SA" sz="2800" dirty="0" smtClean="0"/>
              <a:t> .</a:t>
            </a:r>
            <a:endParaRPr lang="en-US" sz="2800" dirty="0" smtClean="0"/>
          </a:p>
          <a:p>
            <a:r>
              <a:rPr lang="ar-SA" sz="2800" dirty="0" smtClean="0"/>
              <a:t>2- إذا دَخَلَتْ على ( أَنْ ) المصدريَّة ، نحو : جئت كي أَنْ أتعلَّم . فالمصدر المؤوَّل ( أَنْ أتعلمَّ ) في محل جر بحرف الجر كي . </a:t>
            </a:r>
            <a:endParaRPr lang="ar-IQ" sz="2800" dirty="0" smtClean="0">
              <a:solidFill>
                <a:srgbClr val="0070C0"/>
              </a:solidFill>
              <a:cs typeface="Ali-A-Samik" pitchFamily="2" charset="-78"/>
            </a:endParaRPr>
          </a:p>
          <a:p>
            <a:pPr algn="ctr"/>
            <a:endParaRPr lang="en-US" sz="4400" dirty="0">
              <a:solidFill>
                <a:srgbClr val="0070C0"/>
              </a:solidFill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3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5435639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30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31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32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 12/8/2011الخميس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mtClean="0"/>
              <a:pPr/>
              <a:t>33</a:t>
            </a:fld>
            <a:endParaRPr lang="ar-IQ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4282" y="357167"/>
            <a:ext cx="8786874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ctr"/>
            <a:endParaRPr lang="ar-IQ" sz="4000" dirty="0" smtClean="0">
              <a:cs typeface="Ali-A-Samik" pitchFamily="2" charset="-78"/>
            </a:endParaRPr>
          </a:p>
          <a:p>
            <a:r>
              <a:rPr lang="ar-SA" sz="2800" b="1" dirty="0" smtClean="0"/>
              <a:t>( </a:t>
            </a:r>
            <a:r>
              <a:rPr lang="ar-SA" sz="2800" b="1" dirty="0" err="1" smtClean="0"/>
              <a:t>م</a:t>
            </a:r>
            <a:r>
              <a:rPr lang="ar-SA" sz="2800" b="1" dirty="0" smtClean="0"/>
              <a:t> )</a:t>
            </a:r>
            <a:r>
              <a:rPr lang="ar-SA" sz="2800" dirty="0" smtClean="0"/>
              <a:t> فإن لم تقع بعدها (أَنْ) المصدرية ، ولم تُسْبَق (كي) بحرف الجر (اللام) ، نحو : جئتُ كي أتعلمَ ، فلها وجهان :</a:t>
            </a:r>
            <a:endParaRPr lang="en-US" sz="2800" dirty="0" smtClean="0"/>
          </a:p>
          <a:p>
            <a:r>
              <a:rPr lang="ar-SA" sz="2800" dirty="0" smtClean="0"/>
              <a:t>أ- </a:t>
            </a:r>
            <a:r>
              <a:rPr lang="ar-SA" sz="2800" dirty="0" err="1" smtClean="0"/>
              <a:t>أ</a:t>
            </a:r>
            <a:r>
              <a:rPr lang="ar-SA" sz="2800" dirty="0" smtClean="0"/>
              <a:t>َنْ تكون مصدرية </a:t>
            </a:r>
            <a:r>
              <a:rPr lang="ar-SA" sz="2800" dirty="0" err="1" smtClean="0"/>
              <a:t>ناصبة</a:t>
            </a:r>
            <a:r>
              <a:rPr lang="ar-SA" sz="2800" dirty="0" smtClean="0"/>
              <a:t> للفعل المضارع بعدها ، واللام مقدّرة ، والتقدير : جئت لكي أتعلّمَ ، وحَمْلُها على هذا الوجه أَوْلى ؛ لأنّه الأكثر في الاستعمال ولذلك إذا سُبِقَت (كي) باللام كانت مصدريّة ، نحو جئت لكي أتعلَّمَ ، وهذا هو الأكثر استعمالاً .</a:t>
            </a:r>
            <a:endParaRPr lang="en-US" sz="2800" dirty="0" smtClean="0"/>
          </a:p>
          <a:p>
            <a:r>
              <a:rPr lang="ar-SA" sz="2800" dirty="0" smtClean="0"/>
              <a:t>ب- أن تكون حرف جر دالّ على التعليل ، ويكون الفعل بعدها منصوباً </a:t>
            </a:r>
            <a:r>
              <a:rPr lang="ar-SA" sz="2800" dirty="0" err="1" smtClean="0"/>
              <a:t>بـ</a:t>
            </a:r>
            <a:r>
              <a:rPr lang="ar-SA" sz="2800" dirty="0" smtClean="0"/>
              <a:t> </a:t>
            </a:r>
            <a:endParaRPr lang="en-US" sz="2800" dirty="0" smtClean="0"/>
          </a:p>
          <a:p>
            <a:r>
              <a:rPr lang="ar-SA" sz="2800" dirty="0" smtClean="0"/>
              <a:t>( أَنْ ) المصدريّة مُقَدّرة .</a:t>
            </a:r>
            <a:endParaRPr lang="en-US" sz="2800" dirty="0" smtClean="0"/>
          </a:p>
          <a:p>
            <a:r>
              <a:rPr lang="ar-SA" sz="2800" dirty="0" smtClean="0"/>
              <a:t>3- إذا دخلتْ على ( ما ) المصدريّة ، كما في قول الشاعر :</a:t>
            </a:r>
            <a:endParaRPr lang="en-US" sz="2800" dirty="0" smtClean="0"/>
          </a:p>
          <a:p>
            <a:r>
              <a:rPr lang="ar-SA" sz="2800" b="1" dirty="0" smtClean="0"/>
              <a:t>إذَا أَنْتَ لم تَنْفَـعْ فَضُـرَّ فَإنَّمَـا           يُـرَادُ الفَتَى </a:t>
            </a:r>
            <a:r>
              <a:rPr lang="ar-SA" sz="2800" b="1" u="sng" dirty="0" err="1" smtClean="0"/>
              <a:t>كَيْمَا</a:t>
            </a:r>
            <a:r>
              <a:rPr lang="ar-SA" sz="2800" b="1" u="sng" dirty="0" smtClean="0"/>
              <a:t> يَضُرُّ ويَنْفَـعُ</a:t>
            </a:r>
            <a:endParaRPr lang="en-US" sz="2800" dirty="0" smtClean="0"/>
          </a:p>
          <a:p>
            <a:r>
              <a:rPr lang="ar-SA" sz="2800" dirty="0" smtClean="0"/>
              <a:t>( أي : لِلضَّرَّ والنَّفْعِ ) .</a:t>
            </a:r>
            <a:r>
              <a:rPr lang="ar-SA" sz="2800" b="1" dirty="0" smtClean="0"/>
              <a:t> ( </a:t>
            </a:r>
            <a:r>
              <a:rPr lang="ar-SA" sz="2800" b="1" dirty="0" err="1" smtClean="0"/>
              <a:t>م</a:t>
            </a:r>
            <a:r>
              <a:rPr lang="ar-SA" sz="2800" b="1" dirty="0" smtClean="0"/>
              <a:t> )</a:t>
            </a:r>
            <a:endParaRPr lang="ar-IQ" sz="2800" dirty="0">
              <a:cs typeface="Ali-A-Samik" pitchFamily="2" charset="-78"/>
            </a:endParaRPr>
          </a:p>
          <a:p>
            <a:pPr algn="ctr"/>
            <a:endParaRPr lang="ar-IQ" sz="4000" dirty="0" smtClean="0">
              <a:cs typeface="Ali-A-Samik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4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44015" y="357166"/>
            <a:ext cx="784887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س3- في أيِّ لغة تكون لعلّ ، ومتى حرفي جر ؟</a:t>
            </a:r>
            <a:endParaRPr lang="en-US" sz="2400" dirty="0" smtClean="0"/>
          </a:p>
          <a:p>
            <a:r>
              <a:rPr lang="ar-SA" sz="2400" dirty="0" smtClean="0"/>
              <a:t>ج3- </a:t>
            </a:r>
            <a:r>
              <a:rPr lang="ar-SA" sz="2400" b="1" dirty="0" smtClean="0"/>
              <a:t>أمَّا لعلّ</a:t>
            </a:r>
            <a:r>
              <a:rPr lang="ar-SA" sz="2400" dirty="0" smtClean="0"/>
              <a:t> , فهي حرف جر في لغة </a:t>
            </a:r>
            <a:r>
              <a:rPr lang="ar-SA" sz="2400" dirty="0" err="1" smtClean="0"/>
              <a:t>عُقَيْل</a:t>
            </a:r>
            <a:r>
              <a:rPr lang="ar-SA" sz="2400" dirty="0" smtClean="0"/>
              <a:t> , ومنه قول الشاعر :</a:t>
            </a:r>
            <a:endParaRPr lang="en-US" sz="2400" dirty="0" smtClean="0"/>
          </a:p>
          <a:p>
            <a:r>
              <a:rPr lang="ar-SA" sz="2400" b="1" dirty="0" smtClean="0"/>
              <a:t>فَقُلْتُ ادْعُ أُخْرَى وارْفَعْ الصَّوْتَ جَهْرَةً    </a:t>
            </a:r>
            <a:r>
              <a:rPr lang="ar-SA" sz="2400" b="1" u="sng" dirty="0" smtClean="0"/>
              <a:t>لَعَـلَّ أبي المِغْـوَارِ</a:t>
            </a:r>
            <a:r>
              <a:rPr lang="ar-SA" sz="2400" b="1" dirty="0" smtClean="0"/>
              <a:t> مِنْكَ قَـرِيبُ</a:t>
            </a:r>
            <a:endParaRPr lang="en-US" sz="2400" dirty="0" smtClean="0"/>
          </a:p>
          <a:p>
            <a:r>
              <a:rPr lang="ar-SA" sz="2400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- الحرف </a:t>
            </a:r>
            <a:r>
              <a:rPr lang="ar-SA" sz="2400" b="1" dirty="0" smtClean="0"/>
              <a:t>( </a:t>
            </a:r>
            <a:r>
              <a:rPr lang="ar-SA" sz="2400" b="1" dirty="0" err="1" smtClean="0"/>
              <a:t>م</a:t>
            </a:r>
            <a:r>
              <a:rPr lang="ar-SA" sz="2400" b="1" dirty="0" smtClean="0"/>
              <a:t> )</a:t>
            </a:r>
            <a:r>
              <a:rPr lang="ar-SA" sz="2400" dirty="0" smtClean="0"/>
              <a:t> الموضوع أمام السؤال يدلُّ على أنّ الجواب كاملا من الحواشي ، وليس مِن مَتْنِ شرح ابن </a:t>
            </a:r>
            <a:r>
              <a:rPr lang="ar-SA" sz="2400" dirty="0" err="1" smtClean="0"/>
              <a:t>عقيل</a:t>
            </a:r>
            <a:r>
              <a:rPr lang="ar-SA" sz="2400" dirty="0" smtClean="0"/>
              <a:t> .</a:t>
            </a:r>
            <a:endParaRPr lang="en-US" sz="2400" dirty="0" smtClean="0"/>
          </a:p>
          <a:p>
            <a:r>
              <a:rPr lang="ar-SA" sz="2400" dirty="0" smtClean="0"/>
              <a:t>- وإذا وُضِعَ في الجواب مُكرَّراً دَلَّ على أنّ الجواب الذي بينهما فقط من الحواشي.</a:t>
            </a:r>
            <a:endParaRPr lang="en-US" sz="2400" dirty="0" smtClean="0"/>
          </a:p>
          <a:p>
            <a:r>
              <a:rPr lang="ar-SA" sz="2400" dirty="0" smtClean="0"/>
              <a:t>وقول الأخر : </a:t>
            </a:r>
            <a:r>
              <a:rPr lang="ar-SA" sz="2400" b="1" dirty="0" smtClean="0"/>
              <a:t> </a:t>
            </a:r>
            <a:r>
              <a:rPr lang="ar-SA" sz="2400" b="1" u="sng" dirty="0" smtClean="0"/>
              <a:t>لَعَلَّ اللهِ</a:t>
            </a:r>
            <a:r>
              <a:rPr lang="ar-SA" sz="2400" b="1" dirty="0" smtClean="0"/>
              <a:t> فََضَّـلَكُم علـينا       بِشَيءٍ أنَّ أُمَّكُــمُ </a:t>
            </a:r>
            <a:r>
              <a:rPr lang="ar-SA" sz="2400" b="1" dirty="0" err="1" smtClean="0"/>
              <a:t>شَـرِيمُ</a:t>
            </a:r>
            <a:endParaRPr lang="en-US" sz="2400" dirty="0" smtClean="0"/>
          </a:p>
          <a:p>
            <a:r>
              <a:rPr lang="ar-SA" sz="2400" dirty="0" smtClean="0"/>
              <a:t>فأبي المغوار ، ولفظ الجلالة ( اللهِ ) مبتدآن مرفوعان محلاًّ مجروران لفظاً بحرف الجرّ الشَّبيه بالزائد ، خبرهما : قريب , وفَضَّلكم .</a:t>
            </a:r>
            <a:endParaRPr lang="en-US" sz="2400" dirty="0" smtClean="0"/>
          </a:p>
          <a:p>
            <a:r>
              <a:rPr lang="ar-SA" sz="2400" dirty="0" smtClean="0"/>
              <a:t>وقد رُوِي على لغة </a:t>
            </a:r>
            <a:r>
              <a:rPr lang="ar-SA" sz="2400" dirty="0" err="1" smtClean="0"/>
              <a:t>عُقيل</a:t>
            </a:r>
            <a:r>
              <a:rPr lang="ar-SA" sz="2400" dirty="0" smtClean="0"/>
              <a:t> في ( لام ) لعلّ الأخيرة الفتح ، والكسر . </a:t>
            </a:r>
            <a:endParaRPr lang="en-US" sz="2400" dirty="0" smtClean="0"/>
          </a:p>
          <a:p>
            <a:r>
              <a:rPr lang="ar-SA" sz="2400" dirty="0" smtClean="0"/>
              <a:t>ورُوي أيضاً حذف اللام الأولى ؛ فتقول : عَلَِّ (بفتح اللام،وكسرها) ففي لَعَلَّ لغتان إجمالاً : 1- إثبات اللام الأولى مع فتح اللام الأخيرة , أو كسرها .</a:t>
            </a:r>
            <a:endParaRPr lang="en-US" sz="2400" dirty="0" smtClean="0"/>
          </a:p>
          <a:p>
            <a:r>
              <a:rPr lang="ar-SA" sz="2400" dirty="0" smtClean="0"/>
              <a:t>               2- حذف اللام الأولى مع فتح اللام الأخيرة , أو كسرها .</a:t>
            </a:r>
            <a:endParaRPr lang="ar-IQ" sz="2400" dirty="0" smtClean="0"/>
          </a:p>
          <a:p>
            <a:endParaRPr lang="en-US" sz="2400" dirty="0" smtClean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5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71472" y="357166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 smtClean="0"/>
          </a:p>
          <a:p>
            <a:r>
              <a:rPr lang="ar-SA" sz="3200" b="1" dirty="0" smtClean="0"/>
              <a:t>وأما متى</a:t>
            </a:r>
            <a:r>
              <a:rPr lang="ar-SA" sz="3200" dirty="0" smtClean="0"/>
              <a:t> فهي حرف جرّ في لغة هُذَيْل ، ومن كَلامهم : أَخْرَجَها متى كُمِّه , يُريدون : مِنْ كُمِّه . ومنه قول الشاعر: </a:t>
            </a:r>
            <a:endParaRPr lang="en-US" sz="3200" dirty="0" smtClean="0"/>
          </a:p>
          <a:p>
            <a:r>
              <a:rPr lang="ar-SA" sz="3200" b="1" dirty="0" smtClean="0"/>
              <a:t>شَـرِبْنَ بِمَاءِ البَحْـرِ ثُمَّ تَرَفَّعَتْ          </a:t>
            </a:r>
            <a:r>
              <a:rPr lang="ar-SA" sz="3200" b="1" u="sng" dirty="0" smtClean="0"/>
              <a:t>مَتَى </a:t>
            </a:r>
            <a:r>
              <a:rPr lang="ar-SA" sz="3200" b="1" u="sng" dirty="0" err="1" smtClean="0"/>
              <a:t>لُجَـجٍ</a:t>
            </a:r>
            <a:r>
              <a:rPr lang="ar-SA" sz="3200" b="1" dirty="0" smtClean="0"/>
              <a:t> خُفْـرٍ لَهُنَّ </a:t>
            </a:r>
            <a:r>
              <a:rPr lang="ar-SA" sz="3200" b="1" dirty="0" err="1" smtClean="0"/>
              <a:t>نَئِيجُ</a:t>
            </a:r>
            <a:endParaRPr lang="ar-IQ" sz="3200" b="1" dirty="0" smtClean="0"/>
          </a:p>
          <a:p>
            <a:endParaRPr lang="ar-IQ" sz="3200" b="1" dirty="0" smtClean="0"/>
          </a:p>
          <a:p>
            <a:endParaRPr lang="ar-IQ" sz="3200" b="1" dirty="0" smtClean="0"/>
          </a:p>
          <a:p>
            <a:endParaRPr lang="ar-IQ" sz="3200" b="1" dirty="0" smtClean="0"/>
          </a:p>
          <a:p>
            <a:endParaRPr lang="en-US" sz="3200" dirty="0" smtClean="0"/>
          </a:p>
          <a:p>
            <a:endParaRPr lang="ar-IQ" sz="4400" dirty="0">
              <a:cs typeface="Ali-A-Samik" pitchFamily="2" charset="-78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6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357166"/>
            <a:ext cx="7848872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( </a:t>
            </a:r>
            <a:r>
              <a:rPr lang="ar-SA" sz="3200" b="1" dirty="0" err="1" smtClean="0"/>
              <a:t>م</a:t>
            </a:r>
            <a:r>
              <a:rPr lang="ar-SA" sz="3200" b="1" dirty="0" smtClean="0"/>
              <a:t> ) س4- اذكر تعريف حرف الجرِّ الأصليِّ ، والزَّائِدِ ، والشَّبِيهِ بالزَّائدِ .</a:t>
            </a:r>
            <a:endParaRPr lang="en-US" sz="3200" dirty="0" smtClean="0"/>
          </a:p>
          <a:p>
            <a:r>
              <a:rPr lang="ar-SA" sz="3200" dirty="0" smtClean="0"/>
              <a:t>ج4</a:t>
            </a:r>
            <a:r>
              <a:rPr lang="ar-SA" sz="3200" b="1" dirty="0" smtClean="0"/>
              <a:t>- حرف الجر الأصلي</a:t>
            </a:r>
            <a:r>
              <a:rPr lang="ar-SA" sz="3200" dirty="0" smtClean="0"/>
              <a:t> : هو الذي يُفيد معنى خاصًّا ،وله متعلق , ولا يمكن حذفه ؛ لأنَّ معنى الجملة لا يتمُّ إلاَّ </a:t>
            </a:r>
            <a:r>
              <a:rPr lang="ar-SA" sz="3200" dirty="0" err="1" smtClean="0"/>
              <a:t>به</a:t>
            </a:r>
            <a:r>
              <a:rPr lang="ar-SA" sz="3200" dirty="0" smtClean="0"/>
              <a:t> ، نحو : سافرت مِنْ مكة إلى المدينة , فمعنى (مِنْ) الابتداء , ومعنى (إلى) الغاية , وكلاهما متعلق بالفعل ( سافر ) . </a:t>
            </a:r>
            <a:endParaRPr lang="en-US" sz="3200" dirty="0" smtClean="0"/>
          </a:p>
          <a:p>
            <a:pPr algn="ctr"/>
            <a:endParaRPr lang="en-US" sz="4000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7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4282" y="428604"/>
            <a:ext cx="8643998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4000" b="1" dirty="0" smtClean="0"/>
          </a:p>
          <a:p>
            <a:r>
              <a:rPr lang="ar-SA" sz="4000" b="1" dirty="0" smtClean="0"/>
              <a:t>وحرف الجرّ الزَّائد</a:t>
            </a:r>
            <a:r>
              <a:rPr lang="ar-SA" sz="4000" dirty="0" smtClean="0"/>
              <a:t> : هو الذي لا يُفيد معنى خاصًّا ، </a:t>
            </a:r>
            <a:r>
              <a:rPr lang="ar-SA" sz="4000" dirty="0" err="1" smtClean="0"/>
              <a:t>ولامتعلَّق</a:t>
            </a:r>
            <a:r>
              <a:rPr lang="ar-SA" sz="4000" dirty="0" smtClean="0"/>
              <a:t> له , ويمكن حذفه من الجملة ويبقى المعنى صحيحاً ،</a:t>
            </a:r>
            <a:r>
              <a:rPr lang="ar-SA" sz="4000" dirty="0" err="1" smtClean="0"/>
              <a:t>كـ</a:t>
            </a:r>
            <a:r>
              <a:rPr lang="ar-SA" sz="4000" dirty="0" smtClean="0"/>
              <a:t> (الباء) في قولك : بِحَسْبِكَ درهمٌ, </a:t>
            </a:r>
            <a:endParaRPr lang="en-US" sz="4000" dirty="0" smtClean="0"/>
          </a:p>
          <a:p>
            <a:r>
              <a:rPr lang="ar-SA" sz="4000" dirty="0" smtClean="0"/>
              <a:t>ولستُ بمريضٍ ، </a:t>
            </a:r>
            <a:r>
              <a:rPr lang="ar-SA" sz="4000" dirty="0" err="1" smtClean="0"/>
              <a:t>وكـ</a:t>
            </a:r>
            <a:r>
              <a:rPr lang="ar-SA" sz="4000" dirty="0" smtClean="0"/>
              <a:t> (مِنْ) في قولك : ما زارني مِنْ أحدٍ . فيمكن في هذه الأمثلة حذف حرف الجر ؛ فتقول : حسبُك درهمٌ ، وما زارني أحدٌ ، ولستُ مريضاً .</a:t>
            </a:r>
            <a:endParaRPr lang="en-US" sz="4000" dirty="0" smtClean="0"/>
          </a:p>
          <a:p>
            <a:pPr algn="ctr"/>
            <a:r>
              <a:rPr lang="ar-IQ" sz="4000" b="1" dirty="0" smtClean="0">
                <a:solidFill>
                  <a:srgbClr val="C00000"/>
                </a:solidFill>
                <a:cs typeface="Ali-A-Jiddah" pitchFamily="2" charset="-78"/>
              </a:rPr>
              <a:t> </a:t>
            </a:r>
            <a:endParaRPr lang="en-US" sz="4000" b="1" dirty="0">
              <a:solidFill>
                <a:srgbClr val="C00000"/>
              </a:solidFill>
              <a:cs typeface="Ali-A-Jiddah" pitchFamily="2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8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395536" y="620688"/>
            <a:ext cx="784887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والحرف الشَّبِيهِ بالزَّائد</a:t>
            </a:r>
            <a:r>
              <a:rPr lang="ar-SA" sz="3600" dirty="0" smtClean="0"/>
              <a:t> : هو الذي ليس له مُتعَلَّق ، ويُفيد معنى خاصًّا ، ولا يمكن حذفه ؛ لأنَّ معنى الجملة لا يتمُّ إلاَّ </a:t>
            </a:r>
            <a:r>
              <a:rPr lang="ar-SA" sz="3600" dirty="0" err="1" smtClean="0"/>
              <a:t>به</a:t>
            </a:r>
            <a:r>
              <a:rPr lang="ar-SA" sz="3600" dirty="0" smtClean="0"/>
              <a:t> ،كالتَّرجي في (لعلّ)، قال الشاعر : لعلَّ اللهِ فضَّلكم علينا ... ، وكالتَّقْلِيلِ في (رُبَّ)، نحو قولك : رُبَّ ضَارَّةٍ نافعةٌ، فهو بذلك أَشْبَهَ حرف الجر الأصلي في أنَّه يُفيد معنى خاصًّا ، </a:t>
            </a:r>
            <a:r>
              <a:rPr lang="ar-SA" sz="3600" dirty="0" err="1" smtClean="0"/>
              <a:t>و</a:t>
            </a:r>
            <a:r>
              <a:rPr lang="ar-SA" sz="3600" dirty="0" smtClean="0"/>
              <a:t> أشبه حرف الجرّ الزائد في أنَّه ليس له متعلَّق </a:t>
            </a:r>
            <a:r>
              <a:rPr lang="ar-SA" sz="4000" dirty="0" smtClean="0"/>
              <a:t>.  </a:t>
            </a:r>
            <a:endParaRPr lang="en-US" sz="4000" dirty="0" smtClean="0"/>
          </a:p>
          <a:p>
            <a:r>
              <a:rPr lang="ar-SA" sz="4000" b="1" dirty="0" smtClean="0"/>
              <a:t> </a:t>
            </a:r>
            <a:endParaRPr lang="en-US" sz="4000" dirty="0" smtClean="0"/>
          </a:p>
          <a:p>
            <a:pPr algn="ctr"/>
            <a:endParaRPr lang="en-US" sz="4000" dirty="0" smtClean="0">
              <a:solidFill>
                <a:srgbClr val="0070C0"/>
              </a:solidFill>
              <a:cs typeface="Ali-A-Jiddah" pitchFamily="2" charset="-78"/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0E13-EC72-4576-9575-B64C4D43AAE7}" type="slidenum">
              <a:rPr lang="ar-IQ" sz="3600" smtClean="0">
                <a:solidFill>
                  <a:schemeClr val="tx1"/>
                </a:solidFill>
                <a:cs typeface="Ali-A-Samik" pitchFamily="2" charset="-78"/>
              </a:rPr>
              <a:pPr/>
              <a:t>9</a:t>
            </a:fld>
            <a:endParaRPr lang="ar-IQ" sz="3600" dirty="0">
              <a:solidFill>
                <a:schemeClr val="tx1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63316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972</TotalTime>
  <Words>1455</Words>
  <Application>Microsoft Office PowerPoint</Application>
  <PresentationFormat>On-screen Show (4:3)</PresentationFormat>
  <Paragraphs>154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نسق Office</vt:lpstr>
      <vt:lpstr>PowerPoint Presentation</vt:lpstr>
      <vt:lpstr> يقولُ ابنُ مالِك :   هَاكَ حُرُوفَ الْجَرَّ وَهْىَ مِنْ إِلَى      حَتىَّ خَلاَ حَاشَا عَدَا فى عَنْ عَلَى    مُذْ مُنْذُ رُبَّ اللاَّمُ كَيْ وَاوٌ وَتَا      وَالكَافُ وَالبَاءُ وَلَعَـلَّ وَمَتَـى   س1- بم تختصُّ هذه الحروف ؟ وما عملها ؟        ج2- تختصُّ هذه الحروف العشرون كلّها بالأسماء . وهي تعمل في الأسماء الجـرّ ، وقد تقدَّم الكلام على ( خَلاَ ، وحَاشَا ، وعَدَا ) في الاستثناء ، وذكرنا هناك أنها تُستعمل أفعالاً فَيُنْصَب ما بعدها ، وتُستعمل حروف جر فَيُجَرّ ما بعدها ، نحو : جاء الطلابُ عدا طالبٍ منهم ، وخلا طالبٍ ، وحاشا طالبٍ .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</vt:lpstr>
      <vt:lpstr>5- رُبَّ : تجر الاسم الظاهر فقط ، وهي حرف جر شبيه بالزَّائد ، وتختصّ بجرّ النّكرة فقط ، نحو: رُبَّ رجلٍ عالمٍ لقيتُ . وهذا معنى قوله :"وبِرُبَّ مُنكّراً" . ومنه قوله  : " رُبَّ كَاسِيَةٍ في الدنيا عاريةٌ يومَ القيامةِ "  . وقد ورد جرُّها لضمير الغيبة - وهو شاذٌّ - كما في قول الشاعر : وَاهٍ رَأَبْتُ وَشِيكاً صَـدْعَ أَعْظُمِه          وَرُبَّهُ عَطِباً أَنْقَـذْتُ مِنْ عَطَبِهْ وهذا هو معنى قوله : " وما رووا من نحو رُبَّه فتى نَزْرٌ " ،كما بيَّنا ذلك في حرف الجر ( الكاف ) . * واعلم أنَّ مجرور ( رُبَّ ) يُعرب مبتدأ ، فهو مرفوع محلاً مجرورٌ لفظاً ، وأنَّه يمكن حذف (رُبَّ) بعد الواو التي تَسمى واو (رُبَّ) كما في قول الشاعر :     وَلَيْلٍ كَمَوْجِ البَحْرِ أَرْخَى سُدُولَهُ           عَلَيَّ بِأَنْوَاعِ الْهُمُومِ لِيَبْتَلِي  </vt:lpstr>
      <vt:lpstr>6- الواو : تجرّ الاسم الظاهر فقط،وتختصّ بالقَسَم ، وتدخل على كلّ مُقْسَمٍ به ، نحو : واللهِ لأَتَصَدَّقَنَّ ، وكما في قوله تعالى :        وقوله تعالى :        ، وقوله تعالى :          . ولا يجوز ذِكر فعل القسم معها ؛ فلا تقول : أُقْسِمُ واللهِ . </vt:lpstr>
      <vt:lpstr>7- التَّاء : تجرّ الاسم الظاهر فقط ، وتختصَّ بجرَّ لفظ الجلالة ( الله ) كما في قوله تعالى :        وكقولك : تاللهِ لأتصدَّقَنّ .  وقد سمُِع جَرُّها لفظ ( رَبّ ) مضافاً إلى الكعبة ، قالوا : تَرَبَّ الكعبةِ . وهذا هو معنى قوله : " والتاءُ للهِ ورَبّْ ".  وسمُِع أيضاً قولهم : تَالرَّحمن . وذكر الخفَّاف في شرح الكتاب أنهَّم قالوا : تَحَيَاتِكَ ، يقصدون : وَحَيَاتِك ، فاستعملت التاء بدل الواو ، وهذا غريب .  </vt:lpstr>
      <vt:lpstr>                                     معاني مِنْ   يقولُ ابنُ مالِك :     بَعَّضْ وَبيَّنْ  وابْتَـدِئْ فى الأَمْكِنَهْ          بِمِنْ وَقَـدْ تَـأْتِي لِبَدْءِ  الأَزْمِنَهْ  وَزِيـدَ فى نَفْىٍ وَشِبْهِـهِ  فَجَـرّْ                 نَكِـرَةًً كَـ  مَا لِبَاغٍ مِنْ مَفَـرّْ  </vt:lpstr>
      <vt:lpstr>س8- اذكر الحروف التي تجرّ الظاهر ، والمضمر . ج8- الحروف التي تجرّ الظاهر ، والمضمر سبعة ، هي: مِنْ ، وإِلى ، وعَنْ ، وعلى ، وفِي،  والباء ، واللاَّم ؛ فتقول : اشتريت مِنْ خالدٍ ومِنْك ، وذهبت إلى خالدٍ وإليكَ ، وسألتُ عنك وعن محمدٍ ... وهكذا في البقيّة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Dween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Ahmady</dc:creator>
  <cp:lastModifiedBy>DR.Ahmed Saker</cp:lastModifiedBy>
  <cp:revision>186</cp:revision>
  <cp:lastPrinted>2011-10-02T18:14:13Z</cp:lastPrinted>
  <dcterms:created xsi:type="dcterms:W3CDTF">2011-10-02T17:23:24Z</dcterms:created>
  <dcterms:modified xsi:type="dcterms:W3CDTF">2023-05-24T20:25:51Z</dcterms:modified>
</cp:coreProperties>
</file>