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0" r:id="rId2"/>
    <p:sldId id="263" r:id="rId3"/>
    <p:sldId id="256" r:id="rId4"/>
    <p:sldId id="264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E16D6AC-56F0-4424-9656-02077CA7C34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F6EED54-90EE-4BD5-9FF9-DE7525D2E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ar-IQ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الـوحـدة التـدريـبيـة</a:t>
            </a:r>
          </a:p>
          <a:p>
            <a:pPr algn="ctr"/>
            <a:endParaRPr lang="ar-IQ" sz="3600" b="1" dirty="0">
              <a:solidFill>
                <a:srgbClr val="FFC000"/>
              </a:solidFill>
            </a:endParaRPr>
          </a:p>
          <a:p>
            <a:pPr algn="ctr"/>
            <a:endParaRPr lang="ar-IQ" sz="3600" b="1" dirty="0">
              <a:solidFill>
                <a:srgbClr val="FFC000"/>
              </a:solidFill>
            </a:endParaRPr>
          </a:p>
          <a:p>
            <a:pPr algn="ctr"/>
            <a:endParaRPr lang="ar-IQ" sz="3600" b="1" dirty="0">
              <a:solidFill>
                <a:srgbClr val="FFC000"/>
              </a:solidFill>
            </a:endParaRPr>
          </a:p>
          <a:p>
            <a:pPr algn="ctr"/>
            <a:endParaRPr lang="ar-IQ" sz="3600" b="1" dirty="0">
              <a:solidFill>
                <a:srgbClr val="FFC000"/>
              </a:solidFill>
            </a:endParaRPr>
          </a:p>
          <a:p>
            <a:pPr algn="ctr"/>
            <a:endParaRPr lang="ar-IQ" sz="3600" b="1" dirty="0">
              <a:solidFill>
                <a:srgbClr val="FFC000"/>
              </a:solidFill>
            </a:endParaRPr>
          </a:p>
          <a:p>
            <a:pPr algn="ctr"/>
            <a:endParaRPr lang="ar-IQ" sz="3600" b="1" dirty="0">
              <a:solidFill>
                <a:srgbClr val="FFC000"/>
              </a:solidFill>
            </a:endParaRPr>
          </a:p>
          <a:p>
            <a:pPr algn="ctr"/>
            <a:endParaRPr lang="en-US" sz="3200" b="1" dirty="0">
              <a:solidFill>
                <a:srgbClr val="FFC000"/>
              </a:solidFill>
            </a:endParaRPr>
          </a:p>
          <a:p>
            <a:pPr algn="ctr"/>
            <a:endParaRPr lang="en-US" sz="3200" b="1" dirty="0">
              <a:solidFill>
                <a:srgbClr val="FFC000"/>
              </a:solidFill>
            </a:endParaRPr>
          </a:p>
          <a:p>
            <a:pPr algn="ctr"/>
            <a:r>
              <a:rPr lang="ar-IQ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أ.د. </a:t>
            </a:r>
            <a:r>
              <a:rPr lang="ar-IQ" sz="32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سـرهنـك</a:t>
            </a:r>
            <a:r>
              <a:rPr lang="ar-IQ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عبـدالـخالـق عبـدالـلـه</a:t>
            </a:r>
          </a:p>
          <a:p>
            <a:pPr algn="ctr"/>
            <a:r>
              <a:rPr lang="ar-IQ" sz="21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كليـة التربـية البـدنـية وعـلـوم الرياضـة </a:t>
            </a:r>
          </a:p>
          <a:p>
            <a:pPr algn="ctr"/>
            <a:r>
              <a:rPr lang="ar-IQ" sz="21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جامعة صلاح الدين - أربيل</a:t>
            </a:r>
            <a:endParaRPr lang="en-US" sz="21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m.m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8200"/>
            <a:ext cx="792088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.m\image (1)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791200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91600" cy="6705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ar-IQ" sz="9600" b="1" dirty="0">
                <a:solidFill>
                  <a:srgbClr val="FFC000"/>
                </a:solidFill>
                <a:latin typeface="Calibri" panose="020F0502020204030204" pitchFamily="34" charset="0"/>
                <a:cs typeface="Calibri" pitchFamily="34" charset="0"/>
              </a:rPr>
              <a:t>الـوحـدة التدريبـيـــة</a:t>
            </a:r>
            <a:endParaRPr lang="ar-IQ" sz="9600" b="1" dirty="0">
              <a:solidFill>
                <a:srgbClr val="C00000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algn="r" rtl="1">
              <a:lnSpc>
                <a:spcPct val="170000"/>
              </a:lnSpc>
            </a:pPr>
            <a:r>
              <a:rPr lang="ar-IQ" sz="53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تختلف الوح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دة التدري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بية الواحدة عن الأخرى تبعاً لاختلاف الوظا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ئـف 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والأه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داف وأنها ن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واة عملي</a:t>
            </a:r>
            <a:r>
              <a:rPr lang="ar-IQ" sz="88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ة التخ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طيط اليومي وينظر إليها على أنها أصغ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ر وح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دة في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السلم التنظيمي ، وأن مجموع الوح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دات التدريبي ت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شكل الدائ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رة التدريبية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الأس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بوع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ية وتحتوي الوح</a:t>
            </a:r>
            <a:r>
              <a:rPr lang="ar-IQ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دة التدريبية </a:t>
            </a:r>
            <a:r>
              <a:rPr lang="en-US" sz="8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ar-SA" sz="88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على ما ي</a:t>
            </a:r>
            <a:r>
              <a:rPr lang="ar-IQ" sz="88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ـــ</a:t>
            </a:r>
            <a:r>
              <a:rPr lang="ar-SA" sz="88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لي</a:t>
            </a:r>
            <a:r>
              <a:rPr lang="ar-IQ" sz="88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ar-SA" sz="88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ar-IQ" sz="88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-</a:t>
            </a:r>
          </a:p>
          <a:p>
            <a:pPr algn="r" rtl="1">
              <a:lnSpc>
                <a:spcPct val="170000"/>
              </a:lnSpc>
            </a:pPr>
            <a:br>
              <a:rPr lang="ar-SA" sz="4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 تح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ديد وس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يلة وجرع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ات الإع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داد </a:t>
            </a:r>
            <a:r>
              <a:rPr lang="en-US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.</a:t>
            </a:r>
            <a:b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 تس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لسل التمري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نات .</a:t>
            </a:r>
            <a:b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 تح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ديد حمل الت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دري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ب .</a:t>
            </a:r>
            <a:b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 تح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ديد أه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م النقاط التعليمية للمهارات الح</a:t>
            </a:r>
            <a:r>
              <a:rPr lang="ar-IQ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88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ركية . </a:t>
            </a:r>
            <a:endParaRPr lang="en-US" sz="88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endParaRPr lang="en-US" sz="80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إن الوح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دة الت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دري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بية هي الأس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اس التنظيمي للع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مل الرياضي من الج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وان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ب الفس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لج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ية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والت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ربوي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ة 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والن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ف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سية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والح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ركية.........الخ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ar-IQ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 </a:t>
            </a:r>
            <a:br>
              <a:rPr lang="ar-SA" sz="96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</a:br>
            <a:endParaRPr lang="en-US" sz="96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m.m\Desktop\_أثر التدريب على أداء المتدرب-600x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3733800" cy="3087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IQ" sz="2500" b="1" dirty="0">
                <a:latin typeface="Calibri" pitchFamily="34" charset="0"/>
                <a:cs typeface="Calibri" pitchFamily="34" charset="0"/>
              </a:rPr>
              <a:t>وهناك انواع رئيسية من الوحدات التدريبية نذكر منها :-</a:t>
            </a:r>
            <a:endParaRPr lang="en-US" sz="2500" b="1" dirty="0"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ar-IQ" sz="25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1ــ الوحدات التدريبية التي تهدف اساساً لتطوير الصفات البدنية المختلفة .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IQ" sz="25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2ــ الوحدات التدريبية التي تهدف الى تعليم واكتساب واتقان المهارات الحركية.</a:t>
            </a:r>
            <a:endParaRPr lang="en-US" sz="25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ar-IQ" sz="25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3ــ الوحدات التدريبية التي تهدف الى تعليم واكتساب واتقان القدرات الخططية.</a:t>
            </a:r>
            <a:endParaRPr lang="en-US" sz="25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ar-IQ" sz="25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4ــ الوحدات التدريبية ذات الاهداف المشتركة والواجبات المتعددة .</a:t>
            </a:r>
            <a:endParaRPr lang="en-US" sz="25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ar-IQ" sz="25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5ــ الوحدات التدريبية التي تهدف لاختبار وتقويم حالة التدريب .</a:t>
            </a:r>
            <a:endParaRPr lang="en-US" sz="25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</a:pPr>
            <a:endParaRPr lang="en-US" sz="2500" b="1" dirty="0">
              <a:latin typeface="Calibri" pitchFamily="34" charset="0"/>
              <a:cs typeface="Calibri" pitchFamily="34" charset="0"/>
            </a:endParaRPr>
          </a:p>
          <a:p>
            <a:pPr marL="0" indent="0" algn="r" rtl="1">
              <a:buNone/>
            </a:pPr>
            <a:endParaRPr lang="en-US" sz="25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MAX LIGHT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0432"/>
            <a:ext cx="3429000" cy="236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X LIGH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50" y="4724400"/>
            <a:ext cx="3748150" cy="209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34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SA" sz="2400" b="1" dirty="0">
                <a:solidFill>
                  <a:srgbClr val="FFFF00"/>
                </a:solidFill>
              </a:rPr>
              <a:t>البناء الأساسي للوح</a:t>
            </a:r>
            <a:r>
              <a:rPr lang="ar-IQ" sz="2400" b="1" dirty="0">
                <a:solidFill>
                  <a:srgbClr val="FFFF00"/>
                </a:solidFill>
              </a:rPr>
              <a:t>ـ</a:t>
            </a:r>
            <a:r>
              <a:rPr lang="ar-SA" sz="2400" b="1" dirty="0">
                <a:solidFill>
                  <a:srgbClr val="FFFF00"/>
                </a:solidFill>
              </a:rPr>
              <a:t>دة التدري</a:t>
            </a:r>
            <a:r>
              <a:rPr lang="ar-IQ" sz="2400" b="1" dirty="0">
                <a:solidFill>
                  <a:srgbClr val="FFFF00"/>
                </a:solidFill>
              </a:rPr>
              <a:t>ـ</a:t>
            </a:r>
            <a:r>
              <a:rPr lang="ar-SA" sz="2400" b="1" dirty="0">
                <a:solidFill>
                  <a:srgbClr val="FFFF00"/>
                </a:solidFill>
              </a:rPr>
              <a:t>بية :</a:t>
            </a:r>
            <a:r>
              <a:rPr lang="ar-IQ" sz="2400" b="1" dirty="0">
                <a:solidFill>
                  <a:srgbClr val="FFFF00"/>
                </a:solidFill>
              </a:rPr>
              <a:t>-</a:t>
            </a:r>
          </a:p>
          <a:p>
            <a:pPr algn="r" rtl="1">
              <a:buNone/>
            </a:pPr>
            <a:r>
              <a:rPr lang="ar-SA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الق</a:t>
            </a:r>
            <a:r>
              <a:rPr lang="ar-IQ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</a:t>
            </a:r>
            <a:r>
              <a:rPr lang="ar-IQ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 الت</a:t>
            </a:r>
            <a:r>
              <a:rPr lang="ar-IQ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حضيري :</a:t>
            </a:r>
            <a:r>
              <a:rPr lang="en-US" sz="2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2000" b="1" dirty="0"/>
              <a:t> 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هو جعل الرياضي في وضع مناسب لإمكان تنفيذ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الواجبات والمستلزمات الرياضية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باس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تخدام التمرينات البدن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ية لتق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بل الحمل بصورة تدريج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ية </a:t>
            </a:r>
            <a:r>
              <a:rPr lang="ar-SA" sz="2000" b="1" dirty="0">
                <a:latin typeface="Arial" pitchFamily="34" charset="0"/>
                <a:cs typeface="Arabic Transparent" pitchFamily="2" charset="-78"/>
              </a:rPr>
              <a:t>،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ويه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دف هذا الق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سم إلى 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ar-IQ" sz="22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العمل على 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إ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كت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ساب العضلات الاس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ترخاء والمرونة والتمطية اللازمة لتقبل ال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شد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العضلي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ar-IQ" sz="22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يحق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ق زيادة في كمية ال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دم الم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فوع وإع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داد الدورة الدم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وية وزيادة عملية الت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ن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ف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س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يح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قـ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ق التنظيم الحركي بأداء الحركات الخاصة وصولاً إلى قابلية جيدة في رد الفعل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ar-IQ" sz="22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الوصول إلى الوضع المناسب لعمل الجهاز العصبي والتركيز على الو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ج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ب الرئ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يسي وصولاً إلى الاس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تع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داد الملائ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م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للتدري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ب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ar-IQ" sz="22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الإع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داد التربوي من خلال التمي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يز بين الإع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داد الع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ـ</a:t>
            </a:r>
            <a:r>
              <a:rPr lang="ar-SA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ام والخاص</a:t>
            </a:r>
            <a:r>
              <a:rPr lang="ar-IQ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ar-IQ" sz="900" b="1" dirty="0"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000" b="1" dirty="0">
                <a:latin typeface="Calibri" pitchFamily="34" charset="0"/>
                <a:cs typeface="Calibri" pitchFamily="34" charset="0"/>
              </a:rPr>
              <a:t>إن تمرينات الق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سم التحضيري تكون ش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املة مرتبطة بتمرينات الاس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ترخاء وتم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دد حيث تكون أكثر التمرينات بس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يطة ومع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روفة ، حيث ت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زداد ق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وة التمرينات ت</a:t>
            </a:r>
            <a:r>
              <a:rPr lang="ar-IQ" sz="2000" b="1" dirty="0">
                <a:latin typeface="Calibri" pitchFamily="34" charset="0"/>
                <a:cs typeface="Calibri" pitchFamily="34" charset="0"/>
              </a:rPr>
              <a:t>ـ</a:t>
            </a:r>
            <a:r>
              <a:rPr lang="ar-SA" sz="2000" b="1" dirty="0">
                <a:latin typeface="Calibri" pitchFamily="34" charset="0"/>
                <a:cs typeface="Calibri" pitchFamily="34" charset="0"/>
              </a:rPr>
              <a:t>دريجياً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.</a:t>
            </a:r>
            <a:br>
              <a:rPr lang="ar-SA" sz="2000" b="1" dirty="0"/>
            </a:b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IQ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ar-SA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الق</a:t>
            </a:r>
            <a:r>
              <a:rPr lang="ar-IQ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سم الرئيسي :</a:t>
            </a:r>
            <a:r>
              <a:rPr lang="ar-IQ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 algn="r" rtl="1">
              <a:buNone/>
            </a:pP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 فهو يحتوي على الواجبات التي تحق</a:t>
            </a:r>
            <a:r>
              <a:rPr lang="ar-IQ" sz="2100" b="1" dirty="0"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ق تطوير حالة التدريب كالتكنيك والتكتيك وتطوير القابلية</a:t>
            </a:r>
            <a:endParaRPr lang="ar-IQ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buNone/>
            </a:pP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الجسمية ، وعل المدرب أن يأخذ بنظر الاعتبار أن القسم الرئيسي يجب أن يبدأ بتلك التمرينات</a:t>
            </a:r>
            <a:endParaRPr lang="ar-IQ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buNone/>
            </a:pP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التي تتطلب أقصى جهد وانتباه ل</a:t>
            </a:r>
            <a:r>
              <a:rPr lang="ar-IQ" sz="2100" b="1" dirty="0">
                <a:latin typeface="Calibri" panose="020F0502020204030204" pitchFamily="34" charset="0"/>
                <a:cs typeface="Calibri" panose="020F0502020204030204" pitchFamily="34" charset="0"/>
              </a:rPr>
              <a:t>أ</a:t>
            </a: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ن ق</a:t>
            </a:r>
            <a:r>
              <a:rPr lang="ar-IQ" sz="2100" b="1" dirty="0"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درة الرياضي على ذلك تكون في أح</a:t>
            </a:r>
            <a:r>
              <a:rPr lang="ar-IQ" sz="2100" b="1" dirty="0">
                <a:latin typeface="Calibri" panose="020F0502020204030204" pitchFamily="34" charset="0"/>
                <a:cs typeface="Calibri" panose="020F0502020204030204" pitchFamily="34" charset="0"/>
              </a:rPr>
              <a:t>ـ</a:t>
            </a:r>
            <a:r>
              <a:rPr lang="ar-SA" sz="2100" b="1" dirty="0">
                <a:latin typeface="Calibri" panose="020F0502020204030204" pitchFamily="34" charset="0"/>
                <a:cs typeface="Calibri" panose="020F0502020204030204" pitchFamily="34" charset="0"/>
              </a:rPr>
              <a:t>سن حالاتها</a:t>
            </a:r>
            <a:r>
              <a:rPr lang="ar-IQ" sz="21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IQ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ويجب مراعاة ما يلي :</a:t>
            </a:r>
            <a:r>
              <a:rPr lang="ar-IQ" sz="2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ar-IQ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أن تحس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ين التك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نيك يت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ط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لب قابل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ية تركيز عال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ية ، ولا يس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تطيع الرياضي ال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تركيز بتكامل إلا في ح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الة 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دم إجه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اد جه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ازه العصبي ، كما أن تط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وير الاس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تجابة الحركية الج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ديدة يحتاج إلى إث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ارة 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أ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جابية للج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هاز الع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صبي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.</a:t>
            </a:r>
            <a:endParaRPr lang="ar-IQ" sz="20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IQ" sz="2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إن ب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ناء ردود الفعل الحركية الإرادية الج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ديدة يمكن الحصول عليها 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ندما يه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يأ الجهاز الع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صبي ب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شكل ج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يد ، حيث يتطلب تطوي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ر ال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سرع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ة والق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وة المميزة بال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سرع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ة وربطها بتحس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ين التكنيك في الصف الأول من الق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سم الرئيسي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.</a:t>
            </a:r>
            <a:endParaRPr lang="ar-IQ" sz="2000" b="1" dirty="0">
              <a:solidFill>
                <a:srgbClr val="FFFF00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- إن تمرينات التكنيك مع السرع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ة تصبح مؤثرة عندما لا تكون الأجهزة متع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بة ، أما تمرينات الانطلاق في الم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سافات القصيرة فهي تحسن ال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سرعة النهائية ، ويمكن أن ينتهي الق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سم الرئيسي بتمرينات لتطوير الق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وة والمطاولة</a:t>
            </a:r>
            <a:r>
              <a:rPr lang="ar-IQ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Calibri" pitchFamily="34" charset="0"/>
              </a:rPr>
              <a:t>.</a:t>
            </a:r>
            <a:br>
              <a:rPr lang="ar-SA" sz="2000" b="1" dirty="0">
                <a:latin typeface="Calibri" panose="020F0502020204030204" pitchFamily="34" charset="0"/>
                <a:cs typeface="Calibri" pitchFamily="34" charset="0"/>
              </a:rPr>
            </a:br>
            <a:endParaRPr lang="en-US" sz="2000" b="1" dirty="0">
              <a:latin typeface="Calibri" panose="020F0502020204030204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/>
          <a:lstStyle/>
          <a:p>
            <a:pPr algn="r">
              <a:buNone/>
            </a:pPr>
            <a:endParaRPr lang="ar-IQ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buNone/>
            </a:pPr>
            <a:r>
              <a:rPr lang="ar-IQ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ar-SA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القسم النهائي :</a:t>
            </a:r>
            <a:endParaRPr lang="ar-IQ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يهدف هذا القسم بالعودة بالرياضي إلى حالته الطبيعية أو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ما يق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رب منها ق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درالإمكان ، وخلال ه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ذا الق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سم من الوح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دة التدريبية ينخفض مق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دار الحمل الواقع على الرياضي بصورة تدريجية مع ملاحظة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..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 ع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دم تكليف الرياضي بالواج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بات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التي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تتمي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ز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بصعوبتها مثل ممارس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ة الألعاب الصغيرة أو تمرينات الاس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ـ</a:t>
            </a:r>
            <a:r>
              <a:rPr lang="ar-SA" sz="2400" dirty="0">
                <a:latin typeface="Calibri" panose="020F0502020204030204" pitchFamily="34" charset="0"/>
                <a:cs typeface="Calibri" pitchFamily="34" charset="0"/>
              </a:rPr>
              <a:t>ترخاء المختلفة</a:t>
            </a:r>
            <a:r>
              <a:rPr lang="ar-IQ" sz="2400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itchFamily="34" charset="0"/>
              </a:rPr>
              <a:t>.</a:t>
            </a:r>
          </a:p>
          <a:p>
            <a:pPr algn="r" rtl="1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C:\Users\m.m\Desktop\علم التدريب الثاني\Five-Days-Per-Week-Training-92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12976"/>
            <a:ext cx="8839200" cy="3492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2971800"/>
            <a:ext cx="7924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IQ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ar-IQ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ar-IQ" sz="24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ar-IQ" sz="2800" b="1" dirty="0">
                <a:solidFill>
                  <a:srgbClr val="FFC0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مـــــع</a:t>
            </a:r>
            <a:endParaRPr lang="en-US" sz="2800" b="1" dirty="0">
              <a:solidFill>
                <a:srgbClr val="FFC000"/>
              </a:solidFill>
              <a:latin typeface="Bahnschrift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ar-IQ" sz="2800" b="1" dirty="0">
                <a:solidFill>
                  <a:srgbClr val="FFC0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 أطيـب التمنيات بالأســتــفادة</a:t>
            </a:r>
          </a:p>
          <a:p>
            <a:pPr marL="0" indent="0" algn="ctr">
              <a:buNone/>
            </a:pPr>
            <a:r>
              <a:rPr lang="ar-IQ" sz="2800" b="1" dirty="0">
                <a:solidFill>
                  <a:srgbClr val="FFC000"/>
                </a:solidFill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وشــكراً لحـسـن أســتماعكم </a:t>
            </a:r>
            <a:endParaRPr lang="en-US" sz="2800" b="1" dirty="0">
              <a:solidFill>
                <a:srgbClr val="FFC000"/>
              </a:solidFill>
              <a:latin typeface="Bahnschrif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 descr="C:\Users\MAX LIGHT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784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276</TotalTime>
  <Words>812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Bahnschrift</vt:lpstr>
      <vt:lpstr>Calibri</vt:lpstr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Mukaram</dc:creator>
  <cp:lastModifiedBy>HP</cp:lastModifiedBy>
  <cp:revision>65</cp:revision>
  <dcterms:created xsi:type="dcterms:W3CDTF">2013-01-26T10:12:06Z</dcterms:created>
  <dcterms:modified xsi:type="dcterms:W3CDTF">2022-05-25T21:11:36Z</dcterms:modified>
</cp:coreProperties>
</file>