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57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31A5E77-DA23-4D84-BB48-8CBE3050F6A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E805AE0-C49B-43AA-A4BB-3DBBCF1CCFC8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3806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186A5-847A-4B58-BA1F-F265ADDEF62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040B-422E-4DDA-BF40-BEC783348811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568E-B2A5-4DA4-B48F-17ECBF9B8DA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494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040B-422E-4DDA-BF40-BEC783348811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568E-B2A5-4DA4-B48F-17ECBF9B8DA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71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040B-422E-4DDA-BF40-BEC783348811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568E-B2A5-4DA4-B48F-17ECBF9B8DA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2717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040B-422E-4DDA-BF40-BEC783348811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568E-B2A5-4DA4-B48F-17ECBF9B8DA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513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040B-422E-4DDA-BF40-BEC783348811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568E-B2A5-4DA4-B48F-17ECBF9B8DA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074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040B-422E-4DDA-BF40-BEC783348811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568E-B2A5-4DA4-B48F-17ECBF9B8DA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905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040B-422E-4DDA-BF40-BEC783348811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568E-B2A5-4DA4-B48F-17ECBF9B8DA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0116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040B-422E-4DDA-BF40-BEC783348811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568E-B2A5-4DA4-B48F-17ECBF9B8DA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623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040B-422E-4DDA-BF40-BEC783348811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568E-B2A5-4DA4-B48F-17ECBF9B8DA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921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040B-422E-4DDA-BF40-BEC783348811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568E-B2A5-4DA4-B48F-17ECBF9B8DA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9099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040B-422E-4DDA-BF40-BEC783348811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568E-B2A5-4DA4-B48F-17ECBF9B8DA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486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F040B-422E-4DDA-BF40-BEC783348811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7568E-B2A5-4DA4-B48F-17ECBF9B8DA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21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7772400" cy="4608512"/>
          </a:xfrm>
        </p:spPr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ar-IQ" b="1" dirty="0"/>
              <a:t> تدريب المستويات العليا  </a:t>
            </a:r>
            <a:br>
              <a:rPr lang="ar-IQ" b="1" dirty="0"/>
            </a:br>
            <a:r>
              <a:rPr lang="ar-IQ" sz="2400" b="1" dirty="0"/>
              <a:t>  </a:t>
            </a:r>
            <a:br>
              <a:rPr lang="ar-IQ" sz="2400" b="1" dirty="0"/>
            </a:br>
            <a:r>
              <a:rPr lang="ar-IQ" sz="2400" b="1"/>
              <a:t> - </a:t>
            </a:r>
            <a:r>
              <a:rPr lang="ar-IQ" sz="3600" b="1"/>
              <a:t>تعاريف </a:t>
            </a:r>
            <a:r>
              <a:rPr lang="ar-IQ" sz="3600" b="1" dirty="0"/>
              <a:t>ومفاهيم . </a:t>
            </a:r>
            <a:br>
              <a:rPr lang="ar-IQ" sz="3600" b="1" dirty="0"/>
            </a:br>
            <a:r>
              <a:rPr lang="ar-IQ" sz="3600" b="1" dirty="0"/>
              <a:t> - متطلبات التدريب للمستويات العليا .  </a:t>
            </a:r>
            <a:br>
              <a:rPr lang="ar-IQ" sz="3600" b="1" dirty="0"/>
            </a:br>
            <a:r>
              <a:rPr lang="ar-IQ" sz="3600" b="1" dirty="0"/>
              <a:t> - احتمالات الوصول للمستويات العليا . </a:t>
            </a:r>
            <a:br>
              <a:rPr lang="ar-IQ" sz="2400" b="1" dirty="0"/>
            </a:br>
            <a:br>
              <a:rPr lang="ar-IQ" sz="2400" b="1" dirty="0"/>
            </a:br>
            <a:r>
              <a:rPr lang="ar-IQ" sz="2400" b="1" dirty="0"/>
              <a:t> - </a:t>
            </a:r>
            <a:r>
              <a:rPr lang="ar-IQ" b="1" dirty="0"/>
              <a:t>                    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7002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cs typeface="Ali-A-Samik" pitchFamily="2" charset="-78"/>
              </a:rPr>
              <a:t>متطلبات التدريب الرياضي عامة</a:t>
            </a:r>
            <a:endParaRPr lang="en-US" dirty="0">
              <a:cs typeface="Ali-A-Samik" pitchFamily="2" charset="-78"/>
            </a:endParaRPr>
          </a:p>
        </p:txBody>
      </p:sp>
      <p:sp>
        <p:nvSpPr>
          <p:cNvPr id="10" name="سهم للأسفل 9"/>
          <p:cNvSpPr/>
          <p:nvPr/>
        </p:nvSpPr>
        <p:spPr>
          <a:xfrm>
            <a:off x="4357686" y="1142984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رابط مستقيم 13"/>
          <p:cNvCxnSpPr/>
          <p:nvPr/>
        </p:nvCxnSpPr>
        <p:spPr>
          <a:xfrm rot="10800000">
            <a:off x="1142976" y="1857364"/>
            <a:ext cx="67866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 rot="5400000">
            <a:off x="7679553" y="210739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rot="5400000">
            <a:off x="928662" y="207167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/>
          <p:nvPr/>
        </p:nvCxnSpPr>
        <p:spPr>
          <a:xfrm rot="5400000">
            <a:off x="4250529" y="210739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rot="5400000">
            <a:off x="2643174" y="207167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 rot="5400000">
            <a:off x="6215074" y="207167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ستطيل 27"/>
          <p:cNvSpPr/>
          <p:nvPr/>
        </p:nvSpPr>
        <p:spPr>
          <a:xfrm>
            <a:off x="7358082" y="2357430"/>
            <a:ext cx="107157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>
                <a:latin typeface="Calibri" panose="020F0502020204030204" pitchFamily="34" charset="0"/>
                <a:cs typeface="Calibri" panose="020F0502020204030204" pitchFamily="34" charset="0"/>
              </a:rPr>
              <a:t>لاعب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5929322" y="2357430"/>
            <a:ext cx="100013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>
                <a:latin typeface="Calibri" panose="020F0502020204030204" pitchFamily="34" charset="0"/>
                <a:cs typeface="Calibri" panose="020F0502020204030204" pitchFamily="34" charset="0"/>
              </a:rPr>
              <a:t>مدرب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4000496" y="2428868"/>
            <a:ext cx="100013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>
                <a:latin typeface="Calibri" panose="020F0502020204030204" pitchFamily="34" charset="0"/>
                <a:cs typeface="Calibri" panose="020F0502020204030204" pitchFamily="34" charset="0"/>
              </a:rPr>
              <a:t>تخطيط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2357422" y="2428868"/>
            <a:ext cx="100013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>
                <a:latin typeface="Calibri" panose="020F0502020204030204" pitchFamily="34" charset="0"/>
                <a:cs typeface="Calibri" panose="020F0502020204030204" pitchFamily="34" charset="0"/>
              </a:rPr>
              <a:t>امكانيات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357158" y="2428868"/>
            <a:ext cx="100013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>
                <a:latin typeface="Calibri" panose="020F0502020204030204" pitchFamily="34" charset="0"/>
                <a:cs typeface="Calibri" panose="020F0502020204030204" pitchFamily="34" charset="0"/>
              </a:rPr>
              <a:t>رعاية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857224" y="3369454"/>
            <a:ext cx="7000924" cy="9183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/>
              <a:t>متطلبات  التدريب الرياضي للمستويات  العالية </a:t>
            </a:r>
            <a:endParaRPr lang="en-US" sz="2800" b="1" dirty="0"/>
          </a:p>
        </p:txBody>
      </p:sp>
      <p:cxnSp>
        <p:nvCxnSpPr>
          <p:cNvPr id="37" name="رابط مستقيم 36"/>
          <p:cNvCxnSpPr/>
          <p:nvPr/>
        </p:nvCxnSpPr>
        <p:spPr>
          <a:xfrm rot="10800000">
            <a:off x="857224" y="4929198"/>
            <a:ext cx="72152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كسهم مستقيم 38"/>
          <p:cNvCxnSpPr/>
          <p:nvPr/>
        </p:nvCxnSpPr>
        <p:spPr>
          <a:xfrm rot="5400000">
            <a:off x="7893867" y="510779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كسهم مستقيم 40"/>
          <p:cNvCxnSpPr/>
          <p:nvPr/>
        </p:nvCxnSpPr>
        <p:spPr>
          <a:xfrm rot="5400000">
            <a:off x="678629" y="510779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رابط كسهم مستقيم 44"/>
          <p:cNvCxnSpPr/>
          <p:nvPr/>
        </p:nvCxnSpPr>
        <p:spPr>
          <a:xfrm rot="5400000">
            <a:off x="6250793" y="510779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كسهم مستقيم 46"/>
          <p:cNvCxnSpPr/>
          <p:nvPr/>
        </p:nvCxnSpPr>
        <p:spPr>
          <a:xfrm rot="5400000">
            <a:off x="2178827" y="510779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مستطيل 47"/>
          <p:cNvSpPr/>
          <p:nvPr/>
        </p:nvSpPr>
        <p:spPr>
          <a:xfrm>
            <a:off x="7500958" y="5357826"/>
            <a:ext cx="1357322" cy="1128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>
                <a:latin typeface="Calibri" panose="020F0502020204030204" pitchFamily="34" charset="0"/>
                <a:cs typeface="Calibri" panose="020F0502020204030204" pitchFamily="34" charset="0"/>
              </a:rPr>
              <a:t>لاعب موهوب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مستطيل 48"/>
          <p:cNvSpPr/>
          <p:nvPr/>
        </p:nvSpPr>
        <p:spPr>
          <a:xfrm>
            <a:off x="5643570" y="5429264"/>
            <a:ext cx="150019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>
                <a:latin typeface="Calibri" panose="020F0502020204030204" pitchFamily="34" charset="0"/>
                <a:cs typeface="Calibri" panose="020F0502020204030204" pitchFamily="34" charset="0"/>
              </a:rPr>
              <a:t>مدرب بمواصفات خاصة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مستطيل 49"/>
          <p:cNvSpPr/>
          <p:nvPr/>
        </p:nvSpPr>
        <p:spPr>
          <a:xfrm>
            <a:off x="3714744" y="5429264"/>
            <a:ext cx="142876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b="1" dirty="0">
                <a:latin typeface="Calibri" panose="020F0502020204030204" pitchFamily="34" charset="0"/>
                <a:cs typeface="Calibri" panose="020F0502020204030204" pitchFamily="34" charset="0"/>
              </a:rPr>
              <a:t>تخطيط على مستوى عالي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مستطيل 50"/>
          <p:cNvSpPr/>
          <p:nvPr/>
        </p:nvSpPr>
        <p:spPr>
          <a:xfrm>
            <a:off x="1785918" y="5429264"/>
            <a:ext cx="148590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200" b="1" dirty="0">
                <a:latin typeface="Calibri" panose="020F0502020204030204" pitchFamily="34" charset="0"/>
                <a:cs typeface="Calibri" panose="020F0502020204030204" pitchFamily="34" charset="0"/>
              </a:rPr>
              <a:t>امكانيات متطورة </a:t>
            </a:r>
            <a:endParaRPr lang="en-US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مستطيل 51"/>
          <p:cNvSpPr/>
          <p:nvPr/>
        </p:nvSpPr>
        <p:spPr>
          <a:xfrm>
            <a:off x="214282" y="5429264"/>
            <a:ext cx="135732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200" b="1" dirty="0">
                <a:latin typeface="Calibri" panose="020F0502020204030204" pitchFamily="34" charset="0"/>
                <a:cs typeface="Calibri" panose="020F0502020204030204" pitchFamily="34" charset="0"/>
              </a:rPr>
              <a:t>رعاية من نوع خا ص</a:t>
            </a:r>
            <a:endParaRPr lang="en-US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سهم للأسفل 52"/>
          <p:cNvSpPr/>
          <p:nvPr/>
        </p:nvSpPr>
        <p:spPr>
          <a:xfrm>
            <a:off x="4214810" y="4286256"/>
            <a:ext cx="50006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رابط كسهم مستقيم 54"/>
          <p:cNvCxnSpPr>
            <a:cxnSpLocks/>
          </p:cNvCxnSpPr>
          <p:nvPr/>
        </p:nvCxnSpPr>
        <p:spPr>
          <a:xfrm flipH="1">
            <a:off x="4446982" y="4929198"/>
            <a:ext cx="35719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27977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93764"/>
            <a:ext cx="6959818" cy="4667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85888" y="1340768"/>
            <a:ext cx="7146552" cy="5626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IQ" sz="2200" dirty="0">
                <a:latin typeface="Calibri" panose="020F0502020204030204" pitchFamily="34" charset="0"/>
                <a:cs typeface="Calibri" panose="020F0502020204030204" pitchFamily="34" charset="0"/>
              </a:rPr>
              <a:t>- تناسب الموهبة مع الفعالية المختارة .   </a:t>
            </a:r>
          </a:p>
          <a:p>
            <a:pPr>
              <a:lnSpc>
                <a:spcPct val="150000"/>
              </a:lnSpc>
            </a:pPr>
            <a:r>
              <a:rPr lang="ar-IQ" sz="2200" dirty="0">
                <a:latin typeface="Calibri" panose="020F0502020204030204" pitchFamily="34" charset="0"/>
                <a:cs typeface="Calibri" panose="020F0502020204030204" pitchFamily="34" charset="0"/>
              </a:rPr>
              <a:t>2- عملية التوجيه  نحو التدريب .  </a:t>
            </a:r>
          </a:p>
          <a:p>
            <a:pPr>
              <a:lnSpc>
                <a:spcPct val="150000"/>
              </a:lnSpc>
            </a:pPr>
            <a:r>
              <a:rPr lang="ar-IQ" sz="2200" dirty="0">
                <a:latin typeface="Calibri" panose="020F0502020204030204" pitchFamily="34" charset="0"/>
                <a:cs typeface="Calibri" panose="020F0502020204030204" pitchFamily="34" charset="0"/>
              </a:rPr>
              <a:t>3- استخدام كميات الحمل بصورة واقعية .  </a:t>
            </a:r>
          </a:p>
          <a:p>
            <a:pPr>
              <a:lnSpc>
                <a:spcPct val="150000"/>
              </a:lnSpc>
            </a:pPr>
            <a:r>
              <a:rPr lang="ar-IQ" sz="2200" dirty="0">
                <a:latin typeface="Calibri" panose="020F0502020204030204" pitchFamily="34" charset="0"/>
                <a:cs typeface="Calibri" panose="020F0502020204030204" pitchFamily="34" charset="0"/>
              </a:rPr>
              <a:t>4- الاستعداد العالي للتدريب .   </a:t>
            </a:r>
          </a:p>
          <a:p>
            <a:pPr>
              <a:lnSpc>
                <a:spcPct val="150000"/>
              </a:lnSpc>
            </a:pPr>
            <a:r>
              <a:rPr lang="ar-IQ" sz="2200" dirty="0">
                <a:latin typeface="Calibri" panose="020F0502020204030204" pitchFamily="34" charset="0"/>
                <a:cs typeface="Calibri" panose="020F0502020204030204" pitchFamily="34" charset="0"/>
              </a:rPr>
              <a:t>5- زيادة عملية الرغبة والتشويق في التدريب .  </a:t>
            </a:r>
          </a:p>
          <a:p>
            <a:pPr>
              <a:lnSpc>
                <a:spcPct val="150000"/>
              </a:lnSpc>
            </a:pPr>
            <a:r>
              <a:rPr lang="ar-IQ" sz="2200" dirty="0">
                <a:latin typeface="Calibri" panose="020F0502020204030204" pitchFamily="34" charset="0"/>
                <a:cs typeface="Calibri" panose="020F0502020204030204" pitchFamily="34" charset="0"/>
              </a:rPr>
              <a:t>6- وضوح الاهداف المستقبلية للتدريب .  </a:t>
            </a:r>
          </a:p>
          <a:p>
            <a:pPr>
              <a:lnSpc>
                <a:spcPct val="150000"/>
              </a:lnSpc>
            </a:pPr>
            <a:r>
              <a:rPr lang="ar-IQ" sz="2200" dirty="0">
                <a:latin typeface="Calibri" panose="020F0502020204030204" pitchFamily="34" charset="0"/>
                <a:cs typeface="Calibri" panose="020F0502020204030204" pitchFamily="34" charset="0"/>
              </a:rPr>
              <a:t>7- التدريب الجيد والمبرمج .  </a:t>
            </a:r>
          </a:p>
          <a:p>
            <a:pPr>
              <a:lnSpc>
                <a:spcPct val="150000"/>
              </a:lnSpc>
            </a:pPr>
            <a:r>
              <a:rPr lang="ar-IQ" sz="2200" dirty="0">
                <a:latin typeface="Calibri" panose="020F0502020204030204" pitchFamily="34" charset="0"/>
                <a:cs typeface="Calibri" panose="020F0502020204030204" pitchFamily="34" charset="0"/>
              </a:rPr>
              <a:t>8- توثيق الصلة بين المدرب واللاعب .  </a:t>
            </a:r>
          </a:p>
          <a:p>
            <a:pPr>
              <a:lnSpc>
                <a:spcPct val="150000"/>
              </a:lnSpc>
            </a:pPr>
            <a:r>
              <a:rPr lang="ar-IQ" sz="2200" dirty="0">
                <a:latin typeface="Calibri" panose="020F0502020204030204" pitchFamily="34" charset="0"/>
                <a:cs typeface="Calibri" panose="020F0502020204030204" pitchFamily="34" charset="0"/>
              </a:rPr>
              <a:t>  9- التعرف على شؤون اللاعب المختلفة . </a:t>
            </a:r>
          </a:p>
          <a:p>
            <a:pPr>
              <a:lnSpc>
                <a:spcPct val="150000"/>
              </a:lnSpc>
            </a:pPr>
            <a:r>
              <a:rPr lang="ar-IQ" sz="2200" dirty="0">
                <a:latin typeface="Calibri" panose="020F0502020204030204" pitchFamily="34" charset="0"/>
                <a:cs typeface="Calibri" panose="020F0502020204030204" pitchFamily="34" charset="0"/>
              </a:rPr>
              <a:t>10- حق الرياضي في تنظيم حياته الاجتماعية . </a:t>
            </a:r>
          </a:p>
          <a:p>
            <a:pPr>
              <a:lnSpc>
                <a:spcPct val="150000"/>
              </a:lnSpc>
            </a:pP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484650"/>
            <a:ext cx="6713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200" b="1" dirty="0">
                <a:solidFill>
                  <a:prstClr val="black"/>
                </a:solidFill>
                <a:ea typeface="+mj-ea"/>
                <a:cs typeface="Times New Roman"/>
              </a:rPr>
              <a:t>احتمالات  تساعد في الوصول الى المستويات العليا </a:t>
            </a:r>
            <a:endParaRPr lang="ar-IQ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E7C512-7D35-4A81-BC08-B57DD8D4D3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6952"/>
            <a:ext cx="35052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95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137</Words>
  <Application>Microsoft Office PowerPoint</Application>
  <PresentationFormat>On-screen Show (4:3)</PresentationFormat>
  <Paragraphs>25</Paragraphs>
  <Slides>3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 تدريب المستويات العليا       - تعاريف ومفاهيم .   - متطلبات التدريب للمستويات العليا .    - احتمالات الوصول للمستويات العليا .    -                        </vt:lpstr>
      <vt:lpstr>متطلبات التدريب الرياضي عامة</vt:lpstr>
      <vt:lpstr>PowerPoint Presentation</vt:lpstr>
    </vt:vector>
  </TitlesOfParts>
  <Company>Naim Al Hussaini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تدريب المستويات العليا</dc:title>
  <dc:creator>Help Tech</dc:creator>
  <cp:lastModifiedBy>HP</cp:lastModifiedBy>
  <cp:revision>13</cp:revision>
  <dcterms:created xsi:type="dcterms:W3CDTF">2014-11-05T12:05:52Z</dcterms:created>
  <dcterms:modified xsi:type="dcterms:W3CDTF">2021-04-25T23:46:18Z</dcterms:modified>
</cp:coreProperties>
</file>