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80" r:id="rId3"/>
    <p:sldId id="301" r:id="rId4"/>
    <p:sldId id="304" r:id="rId5"/>
    <p:sldId id="302" r:id="rId6"/>
    <p:sldId id="305" r:id="rId7"/>
    <p:sldId id="326" r:id="rId8"/>
    <p:sldId id="330" r:id="rId9"/>
    <p:sldId id="286" r:id="rId10"/>
    <p:sldId id="320" r:id="rId11"/>
    <p:sldId id="331" r:id="rId12"/>
    <p:sldId id="321" r:id="rId13"/>
    <p:sldId id="325" r:id="rId14"/>
  </p:sldIdLst>
  <p:sldSz cx="9144000" cy="6858000" type="screen4x3"/>
  <p:notesSz cx="6951663" cy="9231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94662" autoAdjust="0"/>
  </p:normalViewPr>
  <p:slideViewPr>
    <p:cSldViewPr>
      <p:cViewPr>
        <p:scale>
          <a:sx n="69" d="100"/>
          <a:sy n="69" d="100"/>
        </p:scale>
        <p:origin x="-135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ABA3A-2E9B-47AA-B074-CFF620E2D276}" type="datetimeFigureOut">
              <a:rPr lang="en-GB" smtClean="0"/>
              <a:pPr/>
              <a:t>12/11/2017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8037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4675"/>
            <a:ext cx="5561013" cy="4154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7763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67763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409C9-BBDA-4FC1-A672-96FF73398A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313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http://www.stonefly.us/Mouthparts.htm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409C9-BBDA-4FC1-A672-96FF73398A2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170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91763-C3B6-46BE-935E-CDF6ECB08C56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8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12E9F-AC68-481A-AF07-281FD79C93EB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56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25B60-4B1D-40B2-A54D-C8D32503028B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2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240C7-F52B-48B4-BCF8-B49DC947A715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1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A0D5E-5D6C-402D-9F9E-87767296A9B8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3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E5C3D-41C7-42FA-85AB-DAF1762563BB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3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77C61-4734-49E9-B794-A13453EB439D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32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B18E8-88FA-4471-BEB8-E169AF62B831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1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BC7FB-C757-4B94-9132-20E95E73FC17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875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41B97-D781-4C85-9B4C-B2729413A5E9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38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92200-6D55-4CCC-8DF2-98CC90C08591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1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fld id="{A8BD84AA-5E70-4F46-894B-445065CD6B59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/>
          </p:cNvSpPr>
          <p:nvPr/>
        </p:nvSpPr>
        <p:spPr bwMode="auto">
          <a:xfrm>
            <a:off x="457200" y="838200"/>
            <a:ext cx="7010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latin typeface="Calibri" pitchFamily="34" charset="0"/>
              <a:cs typeface="Arial" charset="0"/>
            </a:endParaRPr>
          </a:p>
        </p:txBody>
      </p:sp>
      <p:sp>
        <p:nvSpPr>
          <p:cNvPr id="3075" name="Subtitle 2" descr="Small confetti"/>
          <p:cNvSpPr>
            <a:spLocks/>
          </p:cNvSpPr>
          <p:nvPr/>
        </p:nvSpPr>
        <p:spPr bwMode="auto">
          <a:xfrm>
            <a:off x="304800" y="3429000"/>
            <a:ext cx="8458200" cy="1828800"/>
          </a:xfrm>
          <a:prstGeom prst="rect">
            <a:avLst/>
          </a:prstGeom>
          <a:pattFill prst="smConfetti">
            <a:fgClr>
              <a:srgbClr val="C00000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000" b="1" dirty="0" smtClean="0"/>
              <a:t>Lab: 4</a:t>
            </a:r>
            <a:endParaRPr lang="en-US" sz="2000" b="1" dirty="0"/>
          </a:p>
          <a:p>
            <a:pPr algn="ctr"/>
            <a:r>
              <a:rPr lang="en-US" sz="3200" b="1" dirty="0"/>
              <a:t>External Morphology</a:t>
            </a:r>
            <a:r>
              <a:rPr lang="en-US" sz="4400" b="1" dirty="0"/>
              <a:t> </a:t>
            </a:r>
          </a:p>
          <a:p>
            <a:pPr algn="ctr"/>
            <a:r>
              <a:rPr lang="en-US" sz="4400" b="1" dirty="0" smtClean="0"/>
              <a:t>Mouthparts (1)</a:t>
            </a:r>
            <a:endParaRPr lang="en-US" sz="4400" b="1" dirty="0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685800" y="2009775"/>
            <a:ext cx="74676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800" b="1" dirty="0">
                <a:latin typeface="Calibri" pitchFamily="34" charset="0"/>
                <a:cs typeface="Arial" charset="0"/>
              </a:rPr>
              <a:t>Entomology </a:t>
            </a:r>
            <a:r>
              <a:rPr lang="en-US" sz="3600">
                <a:latin typeface="Calibri" pitchFamily="34" charset="0"/>
                <a:cs typeface="Arial" charset="0"/>
              </a:rPr>
              <a:t/>
            </a:r>
            <a:br>
              <a:rPr lang="en-US" sz="3600">
                <a:latin typeface="Calibri" pitchFamily="34" charset="0"/>
                <a:cs typeface="Arial" charset="0"/>
              </a:rPr>
            </a:br>
            <a:endParaRPr lang="en-US" sz="2400" dirty="0">
              <a:latin typeface="Calibri" pitchFamily="34" charset="0"/>
              <a:cs typeface="Arial" charset="0"/>
            </a:endParaRP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4479925" y="5943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ts val="1050"/>
              </a:spcBef>
            </a:pPr>
            <a:endParaRPr lang="en-US" b="1">
              <a:latin typeface="Calibri" pitchFamily="34" charset="0"/>
              <a:cs typeface="Arial" charset="0"/>
            </a:endParaRPr>
          </a:p>
        </p:txBody>
      </p:sp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5562600" y="533400"/>
            <a:ext cx="2671763" cy="1138238"/>
            <a:chOff x="1392" y="528"/>
            <a:chExt cx="1683" cy="717"/>
          </a:xfrm>
        </p:grpSpPr>
        <p:pic>
          <p:nvPicPr>
            <p:cNvPr id="3081" name="Picture 9" descr="May fly cop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528"/>
              <a:ext cx="1683" cy="7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82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968" y="720"/>
              <a:ext cx="1056" cy="24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r>
                <a:rPr lang="en-GB" sz="3600" kern="10" spc="720"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ENTOMOLOGY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9"/>
          <a:stretch/>
        </p:blipFill>
        <p:spPr>
          <a:xfrm>
            <a:off x="1368789" y="381000"/>
            <a:ext cx="6246538" cy="609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08" y="285728"/>
            <a:ext cx="4610096" cy="6101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96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Chewing and lapping </a:t>
            </a:r>
            <a:r>
              <a:rPr lang="en-US" b="1" i="1" dirty="0" smtClean="0">
                <a:solidFill>
                  <a:srgbClr val="FF0000"/>
                </a:solidFill>
              </a:rPr>
              <a:t>type</a:t>
            </a:r>
            <a:endParaRPr lang="en-US" b="1" i="1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+mj-lt"/>
              </a:rPr>
              <a:t>The chewing lapping mouthparts occur in the honey-bees and bumble-bees. These consist of a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long tongue </a:t>
            </a:r>
            <a:r>
              <a:rPr lang="en-US" sz="2400" dirty="0">
                <a:latin typeface="+mj-lt"/>
              </a:rPr>
              <a:t>which is formed from the </a:t>
            </a:r>
            <a:r>
              <a:rPr lang="en-US" sz="2400" dirty="0" err="1">
                <a:solidFill>
                  <a:srgbClr val="FF0000"/>
                </a:solidFill>
                <a:latin typeface="+mj-lt"/>
              </a:rPr>
              <a:t>glossae</a:t>
            </a:r>
            <a:r>
              <a:rPr lang="en-US" sz="2400" dirty="0">
                <a:latin typeface="+mj-lt"/>
              </a:rPr>
              <a:t> of the labium, ending in a spoon shaped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labellum</a:t>
            </a:r>
            <a:r>
              <a:rPr lang="en-US" sz="2400" dirty="0">
                <a:latin typeface="+mj-lt"/>
              </a:rPr>
              <a:t> or flabellum.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+mj-lt"/>
              </a:rPr>
              <a:t>The </a:t>
            </a:r>
            <a:r>
              <a:rPr lang="en-US" sz="2400" dirty="0" err="1">
                <a:solidFill>
                  <a:srgbClr val="FF0000"/>
                </a:solidFill>
                <a:latin typeface="+mj-lt"/>
              </a:rPr>
              <a:t>galleae</a:t>
            </a:r>
            <a:r>
              <a:rPr lang="en-US" sz="2400" dirty="0">
                <a:latin typeface="+mj-lt"/>
              </a:rPr>
              <a:t> of the maxillae form blade-like structures and the maxillary palps are very small. </a:t>
            </a:r>
            <a:endParaRPr lang="en-US" sz="2400" dirty="0" smtClean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</a:rPr>
              <a:t>A </a:t>
            </a:r>
            <a:r>
              <a:rPr lang="en-US" sz="2400" dirty="0">
                <a:latin typeface="+mj-lt"/>
              </a:rPr>
              <a:t>temporary food channel is formed by the proboscis, galeae and labial palps fitting together. Through this food channel the liquid food flows </a:t>
            </a:r>
            <a:r>
              <a:rPr lang="en-US" sz="2400" dirty="0">
                <a:latin typeface="+mj-lt"/>
                <a:cs typeface="Times New Roman" pitchFamily="18" charset="0"/>
              </a:rPr>
              <a:t>up, assisted by the pumping action of the pharynx. The normal mandibles are used for wax and pollen manipulation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0" name="Picture 6"/>
          <p:cNvPicPr>
            <a:picLocks noGrp="1" noChangeAspect="1" noChangeArrowheads="1"/>
          </p:cNvPicPr>
          <p:nvPr>
            <p:ph type="body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5" r="5321" b="5886"/>
          <a:stretch/>
        </p:blipFill>
        <p:spPr>
          <a:xfrm>
            <a:off x="4413913" y="32982"/>
            <a:ext cx="4653887" cy="58344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3" descr="Honey bee mouthparts 2"/>
          <p:cNvPicPr/>
          <p:nvPr/>
        </p:nvPicPr>
        <p:blipFill>
          <a:blip r:embed="rId3" cstate="print">
            <a:lum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30327">
            <a:off x="1241738" y="4513401"/>
            <a:ext cx="1590618" cy="31200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3895524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Mouthparts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44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algn="just"/>
            <a:r>
              <a:rPr lang="en-US" sz="2800">
                <a:latin typeface="Times New Roman" pitchFamily="18" charset="0"/>
                <a:cs typeface="Times New Roman" pitchFamily="18" charset="0"/>
              </a:rPr>
              <a:t>The mouthparts of insects are structures surrounding the mouth that are involved in the mechanics of feeding and processing and manipulating the food so that it can be ingested. </a:t>
            </a:r>
          </a:p>
          <a:p>
            <a:pPr algn="just"/>
            <a:r>
              <a:rPr lang="en-US" sz="2800">
                <a:latin typeface="Times New Roman" pitchFamily="18" charset="0"/>
                <a:cs typeface="Times New Roman" pitchFamily="18" charset="0"/>
              </a:rPr>
              <a:t>Although functionally equivalent to the jaws of vertebrates, they lie outside the mouth, not within a buccal cavity.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3924300" cy="762000"/>
          </a:xfrm>
        </p:spPr>
        <p:txBody>
          <a:bodyPr/>
          <a:lstStyle/>
          <a:p>
            <a:pPr algn="l"/>
            <a:r>
              <a:rPr lang="en-US" b="1" dirty="0">
                <a:latin typeface="Times New Roman" pitchFamily="18" charset="0"/>
                <a:cs typeface="Times New Roman" pitchFamily="18" charset="0"/>
              </a:rPr>
              <a:t>Basic Structure</a:t>
            </a:r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0"/>
            <a:ext cx="3579813" cy="419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28600" y="914400"/>
            <a:ext cx="83058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Mouthparts of insects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generally consist of :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Labrum</a:t>
            </a: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Mandibles</a:t>
            </a: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Maxillae</a:t>
            </a: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Labium</a:t>
            </a: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Hypopharynx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Chewing mouthparts</a:t>
            </a:r>
          </a:p>
          <a:p>
            <a:pPr algn="just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labrum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a simple fused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sclerite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often called the upper lip, and moves longitudinally. </a:t>
            </a:r>
          </a:p>
          <a:p>
            <a:pPr algn="just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hinged to the clypeus. </a:t>
            </a:r>
          </a:p>
          <a:p>
            <a:pPr algn="just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Helps to pull food into the mouth.</a:t>
            </a:r>
          </a:p>
          <a:p>
            <a:pPr algn="just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(the inner surface of labrum is the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epipharynx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just">
              <a:lnSpc>
                <a:spcPct val="80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Epipharynx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bears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mechano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chemosensilla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Chewing mouthparts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Mandibles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86800" cy="57150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 mandibles, one on each side, are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joined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to the head capsule by one or two condyles.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Used to chew, cut, and tear food, to carry things, to fight, and to mold wax.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The mandibles  are opened and closed by a pair of muscles, one inserted on either side of the axis of mandibular attachment at the condyles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The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opener muscle is called the abductor, whereas the closer is the adductor. </a:t>
            </a:r>
          </a:p>
          <a:p>
            <a:pPr>
              <a:lnSpc>
                <a:spcPct val="80000"/>
              </a:lnSpc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114800"/>
            <a:ext cx="7820025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Maxillae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4582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Behind the mandibles are the maxillae, one on each side of the head. </a:t>
            </a: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Each maxilla articulates with the head capsule by a single condyle so that it is extremely mobile. </a:t>
            </a: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This high degree of movement allows the maxillae to manipulate food between the mandibles and move it toward the mouth.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Each maxillae consisting of a basal part composed of the proximal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cardo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and the more distal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stipes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Attached to the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stipes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three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lobes – the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mesal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lacinia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and the lateral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galea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– and a lateral, segmented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maxillary palp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44958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Maxillae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6200" y="1143000"/>
            <a:ext cx="5751512" cy="452596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Functionally, the maxillae assist the mandibles in processing food; the pointed and sclerotized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lacinae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hold and macerate the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food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whereas the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galeae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palps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bear sensory setae (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mechanoreceptors) and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chemoreceptors which sample items before ingestion.</a:t>
            </a:r>
          </a:p>
          <a:p>
            <a:pPr algn="just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 maxillary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palps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are leg-like structures often with three to five segments and they have an important sensory function.</a:t>
            </a:r>
          </a:p>
          <a:p>
            <a:pPr algn="just">
              <a:lnSpc>
                <a:spcPct val="90000"/>
              </a:lnSpc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530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712" y="1981200"/>
            <a:ext cx="3240088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76200" y="76200"/>
            <a:ext cx="6096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Labium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14401"/>
            <a:ext cx="8534400" cy="5943600"/>
          </a:xfrm>
        </p:spPr>
        <p:txBody>
          <a:bodyPr/>
          <a:lstStyle/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Labium is a fused structure that moves longitudinally and possesses a pair of segmented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palps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analogous to lower lip. </a:t>
            </a: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They function to close the mouth below.</a:t>
            </a:r>
          </a:p>
          <a:p>
            <a:pPr algn="just"/>
            <a:r>
              <a:rPr lang="en-US" sz="2400" dirty="0"/>
              <a:t> There are </a:t>
            </a:r>
            <a:r>
              <a:rPr lang="en-US" sz="2400" dirty="0">
                <a:solidFill>
                  <a:srgbClr val="FF0000"/>
                </a:solidFill>
              </a:rPr>
              <a:t>two</a:t>
            </a:r>
            <a:r>
              <a:rPr lang="en-US" sz="2400" dirty="0"/>
              <a:t> main parts to the labium</a:t>
            </a:r>
            <a:r>
              <a:rPr lang="en-US" sz="2400" dirty="0" smtClean="0"/>
              <a:t>:</a:t>
            </a:r>
          </a:p>
          <a:p>
            <a:pPr lvl="1" algn="just"/>
            <a:r>
              <a:rPr lang="en-US" sz="2000" dirty="0" smtClean="0"/>
              <a:t> </a:t>
            </a:r>
            <a:r>
              <a:rPr lang="en-US" sz="2000" dirty="0"/>
              <a:t>the proximal </a:t>
            </a:r>
            <a:r>
              <a:rPr lang="en-US" sz="2000" b="1" dirty="0" err="1"/>
              <a:t>postmentum</a:t>
            </a:r>
            <a:r>
              <a:rPr lang="en-US" sz="2000" dirty="0"/>
              <a:t>, closely connected to the </a:t>
            </a:r>
            <a:r>
              <a:rPr lang="en-US" sz="2000" dirty="0" err="1"/>
              <a:t>posteroventral</a:t>
            </a:r>
            <a:r>
              <a:rPr lang="en-US" sz="2000" dirty="0"/>
              <a:t> surface of the head and sometimes subdivided into a </a:t>
            </a:r>
            <a:r>
              <a:rPr lang="en-US" sz="2000" dirty="0" err="1"/>
              <a:t>submentum</a:t>
            </a:r>
            <a:r>
              <a:rPr lang="en-US" sz="2000" dirty="0"/>
              <a:t> and </a:t>
            </a:r>
            <a:r>
              <a:rPr lang="en-US" sz="2000" dirty="0" err="1"/>
              <a:t>mentum</a:t>
            </a:r>
            <a:r>
              <a:rPr lang="en-US" sz="2000" dirty="0"/>
              <a:t>; </a:t>
            </a:r>
            <a:endParaRPr lang="en-US" sz="2000" dirty="0" smtClean="0"/>
          </a:p>
          <a:p>
            <a:pPr lvl="1" algn="just"/>
            <a:r>
              <a:rPr lang="en-US" sz="2000" dirty="0" smtClean="0"/>
              <a:t>and </a:t>
            </a:r>
            <a:r>
              <a:rPr lang="en-US" sz="2000" dirty="0"/>
              <a:t>the free distal (apical) </a:t>
            </a:r>
            <a:r>
              <a:rPr lang="en-US" sz="2000" b="1" dirty="0" err="1" smtClean="0"/>
              <a:t>prementum</a:t>
            </a:r>
            <a:r>
              <a:rPr lang="en-US" sz="2000" dirty="0"/>
              <a:t>.</a:t>
            </a:r>
            <a:r>
              <a:rPr lang="en-US" sz="2000" dirty="0" smtClean="0"/>
              <a:t> Near </a:t>
            </a:r>
            <a:r>
              <a:rPr lang="en-US" sz="2000" dirty="0"/>
              <a:t>the base of the </a:t>
            </a:r>
            <a:r>
              <a:rPr lang="en-US" sz="2000" dirty="0" err="1"/>
              <a:t>prementum</a:t>
            </a:r>
            <a:r>
              <a:rPr lang="en-US" sz="2000" dirty="0"/>
              <a:t> is the </a:t>
            </a:r>
            <a:r>
              <a:rPr lang="en-US" sz="2000" dirty="0" err="1"/>
              <a:t>palpiger</a:t>
            </a:r>
            <a:r>
              <a:rPr lang="en-US" sz="2000" dirty="0"/>
              <a:t> which carry the labial </a:t>
            </a:r>
            <a:r>
              <a:rPr lang="en-US" sz="2000" dirty="0" err="1"/>
              <a:t>palps</a:t>
            </a:r>
            <a:r>
              <a:rPr lang="en-US" sz="2000" dirty="0"/>
              <a:t> which are antenna-like pieces consisting of 1 to 4 segments and functioning as sensory organs. The </a:t>
            </a:r>
            <a:r>
              <a:rPr lang="en-US" sz="2000" dirty="0" err="1"/>
              <a:t>glossae</a:t>
            </a:r>
            <a:r>
              <a:rPr lang="en-US" sz="2000" dirty="0"/>
              <a:t> and </a:t>
            </a:r>
            <a:r>
              <a:rPr lang="en-US" sz="2000" dirty="0" err="1"/>
              <a:t>paraglossae</a:t>
            </a:r>
            <a:r>
              <a:rPr lang="en-US" sz="2000" dirty="0"/>
              <a:t>, including sometimes the distal part of the </a:t>
            </a:r>
            <a:r>
              <a:rPr lang="en-US" sz="2000" dirty="0" err="1"/>
              <a:t>prementum</a:t>
            </a:r>
            <a:r>
              <a:rPr lang="en-US" sz="2000" dirty="0"/>
              <a:t> to which they attach, are known collectively as the </a:t>
            </a:r>
            <a:r>
              <a:rPr lang="en-US" sz="2000" b="1" dirty="0"/>
              <a:t>ligula.</a:t>
            </a:r>
          </a:p>
          <a:p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057400" y="990599"/>
            <a:ext cx="6096000" cy="5137245"/>
            <a:chOff x="2057400" y="990599"/>
            <a:chExt cx="6096000" cy="5137245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923" t="9069" b="8757"/>
            <a:stretch/>
          </p:blipFill>
          <p:spPr>
            <a:xfrm>
              <a:off x="3695118" y="990599"/>
              <a:ext cx="4458282" cy="5137245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2057400" y="2209800"/>
              <a:ext cx="161537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err="1">
                  <a:latin typeface="Simplified Arabic Fixed" pitchFamily="49" charset="-78"/>
                  <a:cs typeface="Simplified Arabic Fixed" pitchFamily="49" charset="-78"/>
                </a:rPr>
                <a:t>postmentum</a:t>
              </a:r>
              <a:endParaRPr lang="en-GB" dirty="0">
                <a:latin typeface="Simplified Arabic Fixed" pitchFamily="49" charset="-78"/>
                <a:cs typeface="Simplified Arabic Fixed" pitchFamily="49" charset="-78"/>
              </a:endParaRPr>
            </a:p>
          </p:txBody>
        </p:sp>
        <p:sp>
          <p:nvSpPr>
            <p:cNvPr id="13" name="Right Brace 12"/>
            <p:cNvSpPr/>
            <p:nvPr/>
          </p:nvSpPr>
          <p:spPr>
            <a:xfrm flipH="1">
              <a:off x="3581400" y="1600200"/>
              <a:ext cx="381000" cy="1752600"/>
            </a:xfrm>
            <a:prstGeom prst="rightBrace">
              <a:avLst>
                <a:gd name="adj1" fmla="val 8333"/>
                <a:gd name="adj2" fmla="val 50853"/>
              </a:avLst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83316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Hypopharynx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7391400" cy="45720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There is tongue-like structure called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hypopharynx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Arising as a median lobe from the floor of the head capsule and projecting ventrally into the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preoral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cavity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frequently fused to the labium.</a:t>
            </a: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Hypopharynx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mainly membranous, and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salivary glands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open through it.</a:t>
            </a:r>
          </a:p>
          <a:p>
            <a:pPr>
              <a:lnSpc>
                <a:spcPct val="8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rtl="1">
              <a:spcBef>
                <a:spcPct val="0"/>
              </a:spcBef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2348</TotalTime>
  <Words>600</Words>
  <Application>Microsoft Office PowerPoint</Application>
  <PresentationFormat>عرض على الشاشة (3:4)‏</PresentationFormat>
  <Paragraphs>55</Paragraphs>
  <Slides>13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Default Design</vt:lpstr>
      <vt:lpstr>عرض تقديمي في PowerPoint</vt:lpstr>
      <vt:lpstr>Mouthparts</vt:lpstr>
      <vt:lpstr>Basic Structure</vt:lpstr>
      <vt:lpstr>Chewing mouthparts  Mandibles</vt:lpstr>
      <vt:lpstr>Maxillae</vt:lpstr>
      <vt:lpstr>Maxillae</vt:lpstr>
      <vt:lpstr>Labium</vt:lpstr>
      <vt:lpstr>عرض تقديمي في PowerPoint</vt:lpstr>
      <vt:lpstr>Hypopharynx</vt:lpstr>
      <vt:lpstr>عرض تقديمي في PowerPoint</vt:lpstr>
      <vt:lpstr>عرض تقديمي في PowerPoint</vt:lpstr>
      <vt:lpstr>Chewing and lapping type</vt:lpstr>
      <vt:lpstr>عرض تقديمي في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Parwana</dc:creator>
  <cp:lastModifiedBy>esra</cp:lastModifiedBy>
  <cp:revision>135</cp:revision>
  <dcterms:created xsi:type="dcterms:W3CDTF">2011-10-03T18:17:17Z</dcterms:created>
  <dcterms:modified xsi:type="dcterms:W3CDTF">2017-11-12T17:52:24Z</dcterms:modified>
</cp:coreProperties>
</file>