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1" r:id="rId4"/>
    <p:sldId id="274" r:id="rId5"/>
    <p:sldId id="289" r:id="rId6"/>
    <p:sldId id="275" r:id="rId7"/>
    <p:sldId id="290" r:id="rId8"/>
    <p:sldId id="291" r:id="rId9"/>
    <p:sldId id="293" r:id="rId10"/>
    <p:sldId id="276" r:id="rId11"/>
    <p:sldId id="277" r:id="rId12"/>
    <p:sldId id="280" r:id="rId13"/>
    <p:sldId id="294" r:id="rId14"/>
    <p:sldId id="281" r:id="rId15"/>
    <p:sldId id="283" r:id="rId16"/>
    <p:sldId id="284" r:id="rId17"/>
    <p:sldId id="286" r:id="rId18"/>
    <p:sldId id="287" r:id="rId19"/>
    <p:sldId id="288" r:id="rId20"/>
    <p:sldId id="272" r:id="rId21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02994" y="0"/>
            <a:ext cx="2985169" cy="5004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496" y="0"/>
            <a:ext cx="2985169" cy="5004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02994" y="9519800"/>
            <a:ext cx="2985169" cy="5004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496" y="9519800"/>
            <a:ext cx="2985169" cy="5004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865757-9678-4F09-AB06-36E4BD4AA38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235190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109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109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773C7C-DE07-468E-9220-C90E89CC6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45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73C7C-DE07-468E-9220-C90E89CC61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73C7C-DE07-468E-9220-C90E89CC61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73C7C-DE07-468E-9220-C90E89CC61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5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174A-63A4-4CFD-91EE-AF8841FFA9A4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8EB1-D796-4117-AABA-E2F954BD32F9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639-E8C4-4CA6-9205-7ADD6CA84F02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431-A529-49B2-8A47-A3EEBDFED76F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94A5-AD9C-4BB2-BFE7-0717C754962C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31F5-09F9-4D83-A1AC-14FD64DC61C2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B72-2E69-4F1E-93FC-F7C97B39C074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5C8E-CC6F-4EF4-B47B-E1D54D54F44E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1404-FB45-4899-BD0A-24B0001A13AC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AEA8-CBA6-4E9A-B988-902BE1EA941C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FE9-1651-43B7-A582-BF4109726A09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D7C0-82DD-44EE-ABED-F5CA8328AFB0}" type="datetime1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SU-Erbil- Engineer Collage – Sarkar Jawhar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/>
          <p:cNvSpPr txBox="1">
            <a:spLocks/>
          </p:cNvSpPr>
          <p:nvPr/>
        </p:nvSpPr>
        <p:spPr>
          <a:xfrm>
            <a:off x="533400" y="1600200"/>
            <a:ext cx="8229600" cy="3009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Heavy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Renewable Energy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First Lecture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Introduction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pic>
        <p:nvPicPr>
          <p:cNvPr id="5" name="Shape 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6600" y="618375"/>
            <a:ext cx="1393801" cy="13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42"/>
          <p:cNvSpPr txBox="1"/>
          <p:nvPr/>
        </p:nvSpPr>
        <p:spPr>
          <a:xfrm>
            <a:off x="2667000" y="5577001"/>
            <a:ext cx="3657599" cy="5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600" dirty="0" smtClean="0">
                <a:latin typeface="Ubuntu"/>
                <a:ea typeface="Ubuntu"/>
                <a:cs typeface="Ubuntu"/>
                <a:sym typeface="Ubuntu"/>
              </a:rPr>
              <a:t>By: </a:t>
            </a:r>
          </a:p>
          <a:p>
            <a:pPr algn="ctr">
              <a:spcBef>
                <a:spcPts val="0"/>
              </a:spcBef>
              <a:buNone/>
            </a:pPr>
            <a:r>
              <a:rPr lang="en" sz="1600" dirty="0" smtClean="0">
                <a:latin typeface="Ubuntu"/>
                <a:ea typeface="Ubuntu"/>
                <a:cs typeface="Ubuntu"/>
                <a:sym typeface="Ubuntu"/>
              </a:rPr>
              <a:t>Sarkar Jawhar</a:t>
            </a:r>
          </a:p>
          <a:p>
            <a:pPr algn="ctr">
              <a:spcBef>
                <a:spcPts val="0"/>
              </a:spcBef>
              <a:buNone/>
            </a:pPr>
            <a:r>
              <a:rPr lang="en" sz="1600" dirty="0" smtClean="0">
                <a:latin typeface="Ubuntu"/>
                <a:ea typeface="Ubuntu"/>
                <a:cs typeface="Ubuntu"/>
                <a:sym typeface="Ubuntu"/>
              </a:rPr>
              <a:t>MSc in Electrical Engineering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7620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University of Sallahadin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College of Engineering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Electrical Engineering Dept.</a:t>
            </a:r>
          </a:p>
        </p:txBody>
      </p:sp>
      <p:pic>
        <p:nvPicPr>
          <p:cNvPr id="9" name="Shape 41"/>
          <p:cNvPicPr preferRelativeResize="0"/>
          <p:nvPr/>
        </p:nvPicPr>
        <p:blipFill>
          <a:blip r:embed="rId3">
            <a:alphaModFix/>
          </a:blip>
          <a:srcRect r="72800"/>
          <a:stretch>
            <a:fillRect/>
          </a:stretch>
        </p:blipFill>
        <p:spPr>
          <a:xfrm>
            <a:off x="762000" y="618375"/>
            <a:ext cx="1295400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Natural energies on earth</a:t>
            </a:r>
            <a:endParaRPr lang="en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5"/>
          <a:stretch/>
        </p:blipFill>
        <p:spPr bwMode="auto">
          <a:xfrm>
            <a:off x="1228271" y="1126490"/>
            <a:ext cx="7458529" cy="46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9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Estimated Renewable Energy Share</a:t>
            </a:r>
            <a:endParaRPr lang="en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806005" cy="413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4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5344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Comparison </a:t>
            </a:r>
            <a:r>
              <a:rPr lang="en-US" sz="4000" b="1" dirty="0">
                <a:solidFill>
                  <a:srgbClr val="00B050"/>
                </a:solidFill>
              </a:rPr>
              <a:t>between flow of </a:t>
            </a:r>
            <a:r>
              <a:rPr lang="en-US" sz="4000" b="1" dirty="0" smtClean="0">
                <a:solidFill>
                  <a:srgbClr val="00B050"/>
                </a:solidFill>
              </a:rPr>
              <a:t>energies</a:t>
            </a:r>
            <a:endParaRPr lang="en" sz="4000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477000" cy="527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8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Energy flow to </a:t>
            </a:r>
            <a:r>
              <a:rPr lang="en-US" sz="4000" b="1" dirty="0">
                <a:solidFill>
                  <a:srgbClr val="00B050"/>
                </a:solidFill>
              </a:rPr>
              <a:t>end </a:t>
            </a:r>
            <a:r>
              <a:rPr lang="en-US" sz="4000" b="1" dirty="0" smtClean="0">
                <a:solidFill>
                  <a:srgbClr val="00B050"/>
                </a:solidFill>
              </a:rPr>
              <a:t>use</a:t>
            </a:r>
            <a:endParaRPr lang="en" sz="4000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4" b="7866"/>
          <a:stretch/>
        </p:blipFill>
        <p:spPr bwMode="auto">
          <a:xfrm>
            <a:off x="45101" y="1143000"/>
            <a:ext cx="90662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8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Divisions of </a:t>
            </a:r>
            <a:r>
              <a:rPr lang="en-US" b="1" dirty="0" smtClean="0">
                <a:solidFill>
                  <a:srgbClr val="00B050"/>
                </a:solidFill>
              </a:rPr>
              <a:t>Renewable Energies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>
                <a:solidFill>
                  <a:srgbClr val="7030A0"/>
                </a:solidFill>
              </a:rPr>
              <a:t>Mechanical: </a:t>
            </a:r>
          </a:p>
          <a:p>
            <a:pPr marL="914400" indent="-457200">
              <a:buFont typeface="Arial" pitchFamily="34" charset="0"/>
              <a:buChar char="•"/>
            </a:pPr>
            <a:r>
              <a:rPr lang="en-US" sz="2800" dirty="0" smtClean="0"/>
              <a:t>Hydro </a:t>
            </a:r>
            <a:endParaRPr lang="en-US" sz="2800" dirty="0"/>
          </a:p>
          <a:p>
            <a:pPr marL="914400" indent="-457200">
              <a:buFont typeface="Arial" pitchFamily="34" charset="0"/>
              <a:buChar char="•"/>
            </a:pPr>
            <a:r>
              <a:rPr lang="en-US" sz="2800" dirty="0" smtClean="0"/>
              <a:t>Wind </a:t>
            </a:r>
            <a:endParaRPr lang="en-US" sz="2800" dirty="0"/>
          </a:p>
          <a:p>
            <a:pPr marL="914400" indent="-457200">
              <a:buFont typeface="Arial" pitchFamily="34" charset="0"/>
              <a:buChar char="•"/>
            </a:pPr>
            <a:r>
              <a:rPr lang="en-US" sz="2800" dirty="0" smtClean="0"/>
              <a:t>Wave </a:t>
            </a:r>
            <a:r>
              <a:rPr lang="en-US" sz="2800" dirty="0"/>
              <a:t>&amp; tidal power </a:t>
            </a:r>
          </a:p>
          <a:p>
            <a:r>
              <a:rPr lang="en-US" sz="2800" dirty="0"/>
              <a:t>2. </a:t>
            </a:r>
            <a:r>
              <a:rPr lang="en-US" sz="2800" dirty="0">
                <a:solidFill>
                  <a:srgbClr val="7030A0"/>
                </a:solidFill>
              </a:rPr>
              <a:t>Thermal:</a:t>
            </a:r>
            <a:r>
              <a:rPr lang="en-US" sz="2800" dirty="0"/>
              <a:t> </a:t>
            </a:r>
          </a:p>
          <a:p>
            <a:pPr marL="914400" lvl="0" indent="-457200">
              <a:buFont typeface="Arial" pitchFamily="34" charset="0"/>
              <a:buChar char="•"/>
            </a:pPr>
            <a:r>
              <a:rPr lang="en-US" sz="2800" dirty="0" smtClean="0"/>
              <a:t>Geothermal</a:t>
            </a:r>
          </a:p>
          <a:p>
            <a:pPr marL="914400" indent="-457200">
              <a:buFont typeface="Arial" pitchFamily="34" charset="0"/>
              <a:buChar char="•"/>
            </a:pPr>
            <a:r>
              <a:rPr lang="en-US" sz="2800" dirty="0" smtClean="0"/>
              <a:t>Biomass </a:t>
            </a:r>
            <a:endParaRPr lang="en-US" sz="2800" dirty="0"/>
          </a:p>
          <a:p>
            <a:pPr marL="914400" indent="-457200">
              <a:buFont typeface="Arial" pitchFamily="34" charset="0"/>
              <a:buChar char="•"/>
            </a:pPr>
            <a:r>
              <a:rPr lang="en-US" sz="2800" dirty="0" smtClean="0"/>
              <a:t>Solar </a:t>
            </a:r>
            <a:r>
              <a:rPr lang="en-US" sz="2800" dirty="0"/>
              <a:t>collectors </a:t>
            </a:r>
          </a:p>
          <a:p>
            <a:r>
              <a:rPr lang="en-US" sz="2800" dirty="0"/>
              <a:t>3. </a:t>
            </a:r>
            <a:r>
              <a:rPr lang="en-US" sz="2800" dirty="0">
                <a:solidFill>
                  <a:srgbClr val="7030A0"/>
                </a:solidFill>
              </a:rPr>
              <a:t>Radiation:</a:t>
            </a:r>
            <a:r>
              <a:rPr lang="en-US" sz="2800" dirty="0"/>
              <a:t> </a:t>
            </a:r>
          </a:p>
          <a:p>
            <a:pPr marL="914400" indent="-457200">
              <a:buFont typeface="Arial" pitchFamily="34" charset="0"/>
              <a:buChar char="•"/>
            </a:pPr>
            <a:r>
              <a:rPr lang="en-US" sz="2800" dirty="0" smtClean="0"/>
              <a:t>Photovoltaic</a:t>
            </a:r>
          </a:p>
          <a:p>
            <a:pPr marL="914400" indent="-457200">
              <a:buFont typeface="Arial" pitchFamily="34" charset="0"/>
              <a:buChar char="•"/>
            </a:pPr>
            <a:r>
              <a:rPr lang="en-US" sz="2800" dirty="0" smtClean="0"/>
              <a:t>Nuclear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</a:rPr>
              <a:t>Methods for matching RE supply to </a:t>
            </a:r>
            <a:r>
              <a:rPr lang="en-US" sz="3200" b="1" dirty="0" smtClean="0">
                <a:solidFill>
                  <a:srgbClr val="00B050"/>
                </a:solidFill>
              </a:rPr>
              <a:t>end use</a:t>
            </a:r>
            <a:endParaRPr lang="en" sz="3200" b="1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15442"/>
            <a:ext cx="6934200" cy="505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</a:rPr>
              <a:t>Methods for matching RE supply to </a:t>
            </a:r>
            <a:r>
              <a:rPr lang="en-US" sz="3200" b="1" dirty="0" smtClean="0">
                <a:solidFill>
                  <a:srgbClr val="00B050"/>
                </a:solidFill>
              </a:rPr>
              <a:t>end use</a:t>
            </a:r>
            <a:endParaRPr lang="en" sz="3200" b="1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3483"/>
            <a:ext cx="6858000" cy="515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Categories of Control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Disposal of excess energy </a:t>
            </a:r>
            <a:endParaRPr lang="en-US" sz="28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78" y="2362200"/>
            <a:ext cx="5932444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Categories of Control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dirty="0"/>
              <a:t>Implementing </a:t>
            </a:r>
            <a:r>
              <a:rPr lang="en-US" sz="2800" dirty="0" smtClean="0"/>
              <a:t>energy </a:t>
            </a:r>
            <a:r>
              <a:rPr lang="en-US" sz="2800" dirty="0"/>
              <a:t>storage</a:t>
            </a:r>
            <a:endParaRPr lang="en-US" sz="28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73" y="2314573"/>
            <a:ext cx="5256253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Categories of Control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3</a:t>
            </a:r>
            <a:r>
              <a:rPr lang="en-US" sz="2800" dirty="0"/>
              <a:t>. Incorporate control of load management</a:t>
            </a:r>
            <a:endParaRPr lang="en-US" sz="28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29" y="2228850"/>
            <a:ext cx="5907541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" b="1" dirty="0" smtClean="0">
                <a:solidFill>
                  <a:srgbClr val="00B050"/>
                </a:solidFill>
              </a:rPr>
              <a:t>Contents of This Lecture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363">
              <a:buFont typeface="Arial" pitchFamily="34" charset="0"/>
              <a:buChar char="•"/>
            </a:pPr>
            <a:r>
              <a:rPr lang="en-US" sz="2800" dirty="0"/>
              <a:t>Introduction to Renewable Energy </a:t>
            </a:r>
          </a:p>
          <a:p>
            <a:pPr indent="233363">
              <a:buFont typeface="Arial" pitchFamily="34" charset="0"/>
              <a:buChar char="•"/>
            </a:pPr>
            <a:r>
              <a:rPr lang="en-US" sz="2800" dirty="0"/>
              <a:t>Energy sources</a:t>
            </a:r>
          </a:p>
          <a:p>
            <a:pPr indent="233363">
              <a:buFont typeface="Arial" pitchFamily="34" charset="0"/>
              <a:buChar char="•"/>
            </a:pPr>
            <a:r>
              <a:rPr lang="en-US" sz="2800" dirty="0"/>
              <a:t>Fossil energy</a:t>
            </a:r>
          </a:p>
          <a:p>
            <a:pPr indent="233363">
              <a:buFont typeface="Arial" pitchFamily="34" charset="0"/>
              <a:buChar char="•"/>
            </a:pPr>
            <a:r>
              <a:rPr lang="en-US" sz="2800" dirty="0"/>
              <a:t>Advantages and Disadvantages of renewable energy</a:t>
            </a:r>
          </a:p>
          <a:p>
            <a:pPr indent="233363">
              <a:buFont typeface="Arial" pitchFamily="34" charset="0"/>
              <a:buChar char="•"/>
            </a:pPr>
            <a:r>
              <a:rPr lang="en-US" sz="2800" dirty="0"/>
              <a:t>Natural energies on earth</a:t>
            </a:r>
          </a:p>
          <a:p>
            <a:pPr indent="233363">
              <a:buFont typeface="Arial" pitchFamily="34" charset="0"/>
              <a:buChar char="•"/>
            </a:pPr>
            <a:r>
              <a:rPr lang="en-US" sz="2800" dirty="0"/>
              <a:t>Estimated Renewable Energy Share</a:t>
            </a:r>
          </a:p>
          <a:p>
            <a:pPr indent="233363">
              <a:buFont typeface="Arial" pitchFamily="34" charset="0"/>
              <a:buChar char="•"/>
            </a:pPr>
            <a:r>
              <a:rPr lang="en-US" sz="2800" dirty="0"/>
              <a:t>Methods for matching RE supply to end use</a:t>
            </a:r>
          </a:p>
          <a:p>
            <a:pPr indent="233363">
              <a:buFont typeface="Arial" pitchFamily="34" charset="0"/>
              <a:buChar char="•"/>
            </a:pPr>
            <a:r>
              <a:rPr lang="en-US" sz="2800" dirty="0"/>
              <a:t>Categories of Control</a:t>
            </a:r>
          </a:p>
          <a:p>
            <a:pPr indent="233363">
              <a:buFont typeface="Arial" pitchFamily="34" charset="0"/>
              <a:buChar char="•"/>
            </a:pP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" b="1" dirty="0" smtClean="0">
                <a:solidFill>
                  <a:srgbClr val="00B050"/>
                </a:solidFill>
              </a:rPr>
              <a:t>Next Lecture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en-US" sz="2800" dirty="0" smtClean="0"/>
              <a:t>Environmental </a:t>
            </a:r>
            <a:r>
              <a:rPr lang="en-US" sz="2800" dirty="0"/>
              <a:t>Aspects of Power Generation</a:t>
            </a:r>
            <a:endParaRPr lang="en-US" sz="28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Renewable Energy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Renewable energy </a:t>
            </a:r>
            <a:r>
              <a:rPr lang="en-US" sz="2800" dirty="0" smtClean="0"/>
              <a:t>is the energy comes </a:t>
            </a:r>
            <a:r>
              <a:rPr lang="en-US" sz="2800" dirty="0"/>
              <a:t>from sources </a:t>
            </a:r>
            <a:r>
              <a:rPr lang="en-US" sz="2800" dirty="0" smtClean="0"/>
              <a:t>that </a:t>
            </a:r>
            <a:r>
              <a:rPr lang="en-US" sz="2800" dirty="0" smtClean="0">
                <a:solidFill>
                  <a:srgbClr val="FF0000"/>
                </a:solidFill>
              </a:rPr>
              <a:t>won’t </a:t>
            </a:r>
            <a:r>
              <a:rPr lang="en-US" sz="2800" dirty="0">
                <a:solidFill>
                  <a:srgbClr val="FF0000"/>
                </a:solidFill>
              </a:rPr>
              <a:t>run </a:t>
            </a:r>
            <a:r>
              <a:rPr lang="en-US" sz="2800" dirty="0" smtClean="0">
                <a:solidFill>
                  <a:srgbClr val="FF0000"/>
                </a:solidFill>
              </a:rPr>
              <a:t>out</a:t>
            </a:r>
            <a:r>
              <a:rPr lang="en-US" sz="2800" dirty="0" smtClean="0"/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Energy sources</a:t>
            </a:r>
            <a:endParaRPr lang="en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Sun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The planetary gravitational interaction.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Geothermal energy.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Human induced nuclear reaction.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Chemical reactions from mineral sources.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Renewable Energies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Solar</a:t>
            </a:r>
          </a:p>
          <a:p>
            <a:r>
              <a:rPr lang="en-US" sz="2800" dirty="0" smtClean="0"/>
              <a:t>- Geothermal</a:t>
            </a:r>
          </a:p>
          <a:p>
            <a:r>
              <a:rPr lang="en-US" sz="2800" dirty="0" smtClean="0"/>
              <a:t>- Hydro Power</a:t>
            </a:r>
          </a:p>
          <a:p>
            <a:r>
              <a:rPr lang="en-US" sz="2800" dirty="0" smtClean="0"/>
              <a:t>- Energy from the Oceans: Tidal and wave</a:t>
            </a:r>
          </a:p>
          <a:p>
            <a:r>
              <a:rPr lang="en-US" sz="2800" dirty="0" smtClean="0"/>
              <a:t>- Wind Power</a:t>
            </a:r>
          </a:p>
          <a:p>
            <a:r>
              <a:rPr lang="en-US" sz="2800" dirty="0" smtClean="0"/>
              <a:t>- Biomass</a:t>
            </a:r>
          </a:p>
          <a:p>
            <a:r>
              <a:rPr lang="en-US" sz="2800" dirty="0" smtClean="0"/>
              <a:t>- Fuel Cell</a:t>
            </a:r>
          </a:p>
          <a:p>
            <a:r>
              <a:rPr lang="en-US" sz="2800" dirty="0" smtClean="0"/>
              <a:t>- Nuclear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Fossil energy</a:t>
            </a:r>
            <a:endParaRPr lang="en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0070C0"/>
                </a:solidFill>
              </a:rPr>
              <a:t>Fossil fuels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are </a:t>
            </a:r>
            <a:r>
              <a:rPr lang="en-US" sz="2800" b="1" dirty="0" smtClean="0">
                <a:solidFill>
                  <a:srgbClr val="0070C0"/>
                </a:solidFill>
              </a:rPr>
              <a:t>fuels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formed by natural </a:t>
            </a:r>
            <a:r>
              <a:rPr lang="en-US" sz="2800" dirty="0"/>
              <a:t>processes </a:t>
            </a:r>
            <a:r>
              <a:rPr lang="en-US" sz="2800" dirty="0" smtClean="0"/>
              <a:t>from fossilized remains </a:t>
            </a:r>
            <a:r>
              <a:rPr lang="en-US" sz="2800" dirty="0"/>
              <a:t>of prehistoric plants.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Coal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Oil.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Natural Gas.</a:t>
            </a:r>
          </a:p>
          <a:p>
            <a:pPr lvl="0"/>
            <a:endParaRPr lang="en-US" sz="2800" dirty="0" smtClean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plants became buried deep under </a:t>
            </a:r>
            <a:r>
              <a:rPr lang="en-US" sz="2800" dirty="0" smtClean="0"/>
              <a:t>the land </a:t>
            </a:r>
            <a:r>
              <a:rPr lang="en-US" sz="2800" dirty="0"/>
              <a:t>and sea, slowly turning into coal, </a:t>
            </a:r>
            <a:r>
              <a:rPr lang="en-US" sz="2800" dirty="0" smtClean="0"/>
              <a:t>oil and </a:t>
            </a:r>
            <a:r>
              <a:rPr lang="en-US" sz="2800" dirty="0"/>
              <a:t>gas over millions of </a:t>
            </a:r>
            <a:r>
              <a:rPr lang="en-US" sz="2800" dirty="0" smtClean="0"/>
              <a:t>years.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burning of fossil fuels by humans is the largest source of </a:t>
            </a:r>
            <a:r>
              <a:rPr lang="en-US" sz="2800" dirty="0" smtClean="0">
                <a:solidFill>
                  <a:srgbClr val="FF0000"/>
                </a:solidFill>
              </a:rPr>
              <a:t>carbon </a:t>
            </a:r>
            <a:r>
              <a:rPr lang="en-US" sz="2800" dirty="0">
                <a:solidFill>
                  <a:srgbClr val="FF0000"/>
                </a:solidFill>
              </a:rPr>
              <a:t>dioxide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Why </a:t>
            </a:r>
            <a:r>
              <a:rPr lang="en-US" b="1" dirty="0">
                <a:solidFill>
                  <a:srgbClr val="00B050"/>
                </a:solidFill>
              </a:rPr>
              <a:t>do we need renewable energy?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/>
              <a:t>These ‘fossil fuels’ are running out.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dirty="0"/>
              <a:t>Burning them to provide energy also releases gases that contribute to climate </a:t>
            </a:r>
            <a:r>
              <a:rPr lang="en-US" sz="2800" dirty="0" smtClean="0"/>
              <a:t>change </a:t>
            </a:r>
            <a:r>
              <a:rPr lang="en-US" sz="2800" dirty="0"/>
              <a:t>and pollution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dirty="0"/>
              <a:t>Renewable sources of energy don’t run out or pollute the </a:t>
            </a:r>
            <a:r>
              <a:rPr lang="en-US" sz="2800" dirty="0" smtClean="0"/>
              <a:t>environment.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Advantages of renewable energy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Renewable energy will </a:t>
            </a:r>
            <a:r>
              <a:rPr lang="en-US" sz="2800" b="1" dirty="0">
                <a:solidFill>
                  <a:srgbClr val="0070C0"/>
                </a:solidFill>
              </a:rPr>
              <a:t>never run out</a:t>
            </a:r>
            <a:r>
              <a:rPr lang="en-US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Renewable energy facilities generally require </a:t>
            </a:r>
            <a:r>
              <a:rPr lang="en-US" sz="2800" b="1" dirty="0">
                <a:solidFill>
                  <a:srgbClr val="0070C0"/>
                </a:solidFill>
              </a:rPr>
              <a:t>less maintenance </a:t>
            </a:r>
            <a:r>
              <a:rPr lang="en-US" sz="2800" dirty="0"/>
              <a:t>than traditional generators. This is means the </a:t>
            </a:r>
            <a:r>
              <a:rPr lang="en-US" sz="2800" b="1" dirty="0">
                <a:solidFill>
                  <a:srgbClr val="0070C0"/>
                </a:solidFill>
              </a:rPr>
              <a:t>reduce of operation costs</a:t>
            </a:r>
            <a:r>
              <a:rPr lang="en-US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Renewable energy has </a:t>
            </a:r>
            <a:r>
              <a:rPr lang="en-US" sz="2800" b="1" dirty="0">
                <a:solidFill>
                  <a:srgbClr val="0070C0"/>
                </a:solidFill>
              </a:rPr>
              <a:t>minimal impact on the environment</a:t>
            </a:r>
            <a:r>
              <a:rPr lang="en-US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Renewable energy projects can also bring </a:t>
            </a:r>
            <a:r>
              <a:rPr lang="en-US" sz="2800" b="1" dirty="0">
                <a:solidFill>
                  <a:srgbClr val="0070C0"/>
                </a:solidFill>
              </a:rPr>
              <a:t>economic benefits to many regional areas</a:t>
            </a:r>
            <a:r>
              <a:rPr lang="en-US" sz="2800" dirty="0"/>
              <a:t>, as most projects are located away from large </a:t>
            </a:r>
            <a:r>
              <a:rPr lang="en-US" sz="2800" dirty="0" smtClean="0"/>
              <a:t>cities. 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Disadvantages of renewable energy</a:t>
            </a:r>
            <a:endParaRPr lang="en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9377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Reliability of Supply:</a:t>
            </a:r>
            <a:r>
              <a:rPr lang="en-US" sz="2800" dirty="0" smtClean="0"/>
              <a:t> One shortcoming is that renewable energy relies heavily upon the weather for sources of supply: rain, wind, and sunshine.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Difficult to Generate in Large Quantity.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Large Capital Cost: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Large area of Land Required: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To meet up with the large quantities of electricity produced by fossil fuels, large amount of solar panels and wind farms need to be set up. 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SU-Erbil- Engineer Collage – Sarkar Jawhar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528</Words>
  <Application>Microsoft Office PowerPoint</Application>
  <PresentationFormat>On-screen Show (4:3)</PresentationFormat>
  <Paragraphs>127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Contents of This Lecture</vt:lpstr>
      <vt:lpstr>Renewable Energy</vt:lpstr>
      <vt:lpstr>Energy sources</vt:lpstr>
      <vt:lpstr>Renewable Energies</vt:lpstr>
      <vt:lpstr>Fossil energy</vt:lpstr>
      <vt:lpstr>Why do we need renewable energy?</vt:lpstr>
      <vt:lpstr>Advantages of renewable energy</vt:lpstr>
      <vt:lpstr>Disadvantages of renewable energy</vt:lpstr>
      <vt:lpstr>Natural energies on earth</vt:lpstr>
      <vt:lpstr>Estimated Renewable Energy Share</vt:lpstr>
      <vt:lpstr>Comparison between flow of energies</vt:lpstr>
      <vt:lpstr>Energy flow to end use</vt:lpstr>
      <vt:lpstr>Divisions of Renewable Energies</vt:lpstr>
      <vt:lpstr>Methods for matching RE supply to end use</vt:lpstr>
      <vt:lpstr>Methods for matching RE supply to end use</vt:lpstr>
      <vt:lpstr>Categories of Control</vt:lpstr>
      <vt:lpstr>Categories of Control</vt:lpstr>
      <vt:lpstr>Categories of Control</vt:lpstr>
      <vt:lpstr>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Sarkar</dc:creator>
  <cp:lastModifiedBy>Sarkar</cp:lastModifiedBy>
  <cp:revision>92</cp:revision>
  <cp:lastPrinted>2015-09-29T06:10:48Z</cp:lastPrinted>
  <dcterms:created xsi:type="dcterms:W3CDTF">2015-03-11T18:53:34Z</dcterms:created>
  <dcterms:modified xsi:type="dcterms:W3CDTF">2018-05-27T14:18:36Z</dcterms:modified>
</cp:coreProperties>
</file>