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62"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15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313A-AD60-18F1-DD94-F7EFA22A34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3C3F1A-3FC5-31E9-CCAD-7FB2AB733D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F021DD-0B76-3818-31B4-57336B2F6755}"/>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5" name="Footer Placeholder 4">
            <a:extLst>
              <a:ext uri="{FF2B5EF4-FFF2-40B4-BE49-F238E27FC236}">
                <a16:creationId xmlns:a16="http://schemas.microsoft.com/office/drawing/2014/main" id="{3D13DE82-1FB3-8AAD-E183-05CAE0801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160081-CC68-D1B1-7ED0-1201B8CA6331}"/>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347497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B4356-045D-8DB4-6C81-D7B128E0D3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2692B6-A557-BB20-EB7E-2EAE4E93BC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87E6A-3D9C-A82A-57DA-5DC0571E8024}"/>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5" name="Footer Placeholder 4">
            <a:extLst>
              <a:ext uri="{FF2B5EF4-FFF2-40B4-BE49-F238E27FC236}">
                <a16:creationId xmlns:a16="http://schemas.microsoft.com/office/drawing/2014/main" id="{1959CD46-3937-5309-959E-D32E820961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44F80-D16B-6533-16DA-503220305280}"/>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257732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B29BFB-5AFF-5C09-9AEC-AD35F26639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CFE7DF-4923-9A58-4D41-42B9CC8A63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08759A-B5BE-9CC1-9AFB-9803C4DB92DF}"/>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5" name="Footer Placeholder 4">
            <a:extLst>
              <a:ext uri="{FF2B5EF4-FFF2-40B4-BE49-F238E27FC236}">
                <a16:creationId xmlns:a16="http://schemas.microsoft.com/office/drawing/2014/main" id="{4987B2CC-5063-53AA-3186-01B01C83F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388891-8D98-2E50-59A0-094D752BAD4D}"/>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3302189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B6A9-D952-7087-7FDE-A00E3A1D48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C16E0B-3B9C-871F-8E64-5F062F7B74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B28B03-3DC2-5DDC-D775-F5F00C7D003B}"/>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5" name="Footer Placeholder 4">
            <a:extLst>
              <a:ext uri="{FF2B5EF4-FFF2-40B4-BE49-F238E27FC236}">
                <a16:creationId xmlns:a16="http://schemas.microsoft.com/office/drawing/2014/main" id="{8FAFD8D4-4938-3951-8214-CB14DFC03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DA284-E403-B2F4-01B8-D75B9D53C6DF}"/>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867553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42EF6-8428-06CF-0544-EDB6F2725F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F5ACEF-5C9E-69A0-19E6-91BF4B4FD0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4FDE8E-902B-3E4A-FC67-205D1301C923}"/>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5" name="Footer Placeholder 4">
            <a:extLst>
              <a:ext uri="{FF2B5EF4-FFF2-40B4-BE49-F238E27FC236}">
                <a16:creationId xmlns:a16="http://schemas.microsoft.com/office/drawing/2014/main" id="{5FBC1A3E-2C3A-B40C-CBA2-832EBBC2FC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6278EF-C63F-9FED-243D-E38056AE7C44}"/>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5875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51B8B-23A6-1142-982A-709BA1D216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273AB0-54E7-9BAB-EC1B-A596A30676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D384FB-4F07-1D05-649A-025FD954B1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6D6E2A-D1B6-2461-BBB0-476FEED52DEF}"/>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6" name="Footer Placeholder 5">
            <a:extLst>
              <a:ext uri="{FF2B5EF4-FFF2-40B4-BE49-F238E27FC236}">
                <a16:creationId xmlns:a16="http://schemas.microsoft.com/office/drawing/2014/main" id="{83C29B93-169D-E5FB-BC61-B7B9B73CD3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63A8C1-55B5-1072-4415-452BD620F437}"/>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7065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E0217-4CA5-4480-E59E-313D60A211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2A502F-01D0-7D38-29EB-63BB4B14A8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8EA2E8-3045-122F-F169-7C230A78FF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35CC64-442B-A410-1370-5E07CE04EB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76D0B7-B669-1459-D7DD-0351D96A0E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492047-711A-0E6F-2B15-C44403D94AC9}"/>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8" name="Footer Placeholder 7">
            <a:extLst>
              <a:ext uri="{FF2B5EF4-FFF2-40B4-BE49-F238E27FC236}">
                <a16:creationId xmlns:a16="http://schemas.microsoft.com/office/drawing/2014/main" id="{1AD7A3EC-C24D-258D-0A5C-10A3E715F8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480A9F-E02C-585D-1B4E-5DA946001BCE}"/>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139386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2F47-3D60-8FF4-5EBA-0F8E6D06F9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0E52B7-2DDB-2F50-0FC8-1E577E406AAB}"/>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4" name="Footer Placeholder 3">
            <a:extLst>
              <a:ext uri="{FF2B5EF4-FFF2-40B4-BE49-F238E27FC236}">
                <a16:creationId xmlns:a16="http://schemas.microsoft.com/office/drawing/2014/main" id="{418455FE-A463-8B59-18DB-D2EA14BE2C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244B08-F568-0C53-EED6-60CCDB1F3A51}"/>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3906723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15383D-7C80-44EA-CB36-7304D4172E9A}"/>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3" name="Footer Placeholder 2">
            <a:extLst>
              <a:ext uri="{FF2B5EF4-FFF2-40B4-BE49-F238E27FC236}">
                <a16:creationId xmlns:a16="http://schemas.microsoft.com/office/drawing/2014/main" id="{F4313FEE-C2FD-E9F5-8D41-9FAC20EC6C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96501E-440A-D805-72EE-0A04F8FE7605}"/>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405563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4B42C-B011-E85C-35CE-66FDB79ABD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797C2B-0E23-A6A2-82A0-C6C7F2A8F8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DAC344-1F24-61A7-1125-0FD85009B2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9BDEDE-128B-08B9-B5C5-FF84AF60A126}"/>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6" name="Footer Placeholder 5">
            <a:extLst>
              <a:ext uri="{FF2B5EF4-FFF2-40B4-BE49-F238E27FC236}">
                <a16:creationId xmlns:a16="http://schemas.microsoft.com/office/drawing/2014/main" id="{08DD1CA5-C5E1-F0EA-BC51-E7A6D5A590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9AB2A4-4CAB-74CE-F7A7-4484BBE3ED63}"/>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276378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DD908-3E2E-333F-B2E1-4CF2A34DC6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EA5FE9-D723-7AB5-CB39-6FA719DAFF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C23B4B-3F26-8A08-8659-4D1BAD543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058083-2BB6-C060-DC56-7BEA050C5926}"/>
              </a:ext>
            </a:extLst>
          </p:cNvPr>
          <p:cNvSpPr>
            <a:spLocks noGrp="1"/>
          </p:cNvSpPr>
          <p:nvPr>
            <p:ph type="dt" sz="half" idx="10"/>
          </p:nvPr>
        </p:nvSpPr>
        <p:spPr/>
        <p:txBody>
          <a:bodyPr/>
          <a:lstStyle/>
          <a:p>
            <a:fld id="{F6AC0241-0926-4B57-93FC-3C49794C60DE}" type="datetimeFigureOut">
              <a:rPr lang="en-US" smtClean="0"/>
              <a:t>10/23/2022</a:t>
            </a:fld>
            <a:endParaRPr lang="en-US"/>
          </a:p>
        </p:txBody>
      </p:sp>
      <p:sp>
        <p:nvSpPr>
          <p:cNvPr id="6" name="Footer Placeholder 5">
            <a:extLst>
              <a:ext uri="{FF2B5EF4-FFF2-40B4-BE49-F238E27FC236}">
                <a16:creationId xmlns:a16="http://schemas.microsoft.com/office/drawing/2014/main" id="{BF7EEB8B-56F2-5845-A76E-0B2376FFDA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75DE19-7C3D-FAD7-5451-5F4D5F82BA68}"/>
              </a:ext>
            </a:extLst>
          </p:cNvPr>
          <p:cNvSpPr>
            <a:spLocks noGrp="1"/>
          </p:cNvSpPr>
          <p:nvPr>
            <p:ph type="sldNum" sz="quarter" idx="12"/>
          </p:nvPr>
        </p:nvSpPr>
        <p:spPr/>
        <p:txBody>
          <a:bodyPr/>
          <a:lstStyle/>
          <a:p>
            <a:fld id="{49BE9FBC-F96D-4D82-AA42-2E9FE322A6C0}" type="slidenum">
              <a:rPr lang="en-US" smtClean="0"/>
              <a:t>‹#›</a:t>
            </a:fld>
            <a:endParaRPr lang="en-US"/>
          </a:p>
        </p:txBody>
      </p:sp>
    </p:spTree>
    <p:extLst>
      <p:ext uri="{BB962C8B-B14F-4D97-AF65-F5344CB8AC3E}">
        <p14:creationId xmlns:p14="http://schemas.microsoft.com/office/powerpoint/2010/main" val="1780186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552B10-D429-04FF-E3B8-FB7E87AFF2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112DA5-4D9A-A068-C043-E058378B08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60EF0-321B-89C9-D64A-9A8A418580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C0241-0926-4B57-93FC-3C49794C60DE}" type="datetimeFigureOut">
              <a:rPr lang="en-US" smtClean="0"/>
              <a:t>10/23/2022</a:t>
            </a:fld>
            <a:endParaRPr lang="en-US"/>
          </a:p>
        </p:txBody>
      </p:sp>
      <p:sp>
        <p:nvSpPr>
          <p:cNvPr id="5" name="Footer Placeholder 4">
            <a:extLst>
              <a:ext uri="{FF2B5EF4-FFF2-40B4-BE49-F238E27FC236}">
                <a16:creationId xmlns:a16="http://schemas.microsoft.com/office/drawing/2014/main" id="{DAAF5128-DD4E-95A8-F584-9CE367BCD4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306E1E-BA5A-670B-8A9E-9124354031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E9FBC-F96D-4D82-AA42-2E9FE322A6C0}" type="slidenum">
              <a:rPr lang="en-US" smtClean="0"/>
              <a:t>‹#›</a:t>
            </a:fld>
            <a:endParaRPr lang="en-US"/>
          </a:p>
        </p:txBody>
      </p:sp>
    </p:spTree>
    <p:extLst>
      <p:ext uri="{BB962C8B-B14F-4D97-AF65-F5344CB8AC3E}">
        <p14:creationId xmlns:p14="http://schemas.microsoft.com/office/powerpoint/2010/main" val="3204175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un.ca/biology/scarr/iGen3_03-0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rriam-webster.com/dictionary/DNA" TargetMode="External"/><Relationship Id="rId2" Type="http://schemas.openxmlformats.org/officeDocument/2006/relationships/hyperlink" Target="https://www.merriam-webster.com/dictionary/nucleotide" TargetMode="External"/><Relationship Id="rId1" Type="http://schemas.openxmlformats.org/officeDocument/2006/relationships/slideLayout" Target="../slideLayouts/slideLayout2.xml"/><Relationship Id="rId6" Type="http://schemas.openxmlformats.org/officeDocument/2006/relationships/hyperlink" Target="http://www.news-medical.net/health/What-is-RNA.aspx" TargetMode="External"/><Relationship Id="rId5" Type="http://schemas.openxmlformats.org/officeDocument/2006/relationships/hyperlink" Target="https://www.merriam-webster.com/dictionary/polypeptide" TargetMode="External"/><Relationship Id="rId4" Type="http://schemas.openxmlformats.org/officeDocument/2006/relationships/hyperlink" Target="https://www.merriam-webster.com/dictionary/chromosom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en.wikipedia.org/wiki/Enzyme" TargetMode="External"/><Relationship Id="rId2" Type="http://schemas.openxmlformats.org/officeDocument/2006/relationships/hyperlink" Target="https://www.google.iq/url?sa=i&amp;rct=j&amp;q=&amp;esrc=s&amp;source=images&amp;cd=&amp;cad=rja&amp;uact=8&amp;ved=0ahUKEwjuvZXIus3XAhXIKVAKHRSiAV4QjRwIBw&amp;url=https://ghr.nlm.nih.gov/primer/basics/gene&amp;psig=AOvVaw2VhfYXgZ1kOmPmVRKxcHGl&amp;ust=1511277765308297" TargetMode="External"/><Relationship Id="rId1" Type="http://schemas.openxmlformats.org/officeDocument/2006/relationships/slideLayout" Target="../slideLayouts/slideLayout2.xml"/><Relationship Id="rId6" Type="http://schemas.openxmlformats.org/officeDocument/2006/relationships/hyperlink" Target="http://en.wikipedia.org/wiki/Protein#Structural_proteins" TargetMode="External"/><Relationship Id="rId5" Type="http://schemas.openxmlformats.org/officeDocument/2006/relationships/hyperlink" Target="http://en.wikipedia.org/wiki/Regulatory_protein" TargetMode="External"/><Relationship Id="rId4" Type="http://schemas.openxmlformats.org/officeDocument/2006/relationships/hyperlink" Target="http://en.wikipedia.org/wiki/Gen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Inducer" TargetMode="External"/><Relationship Id="rId3" Type="http://schemas.openxmlformats.org/officeDocument/2006/relationships/hyperlink" Target="http://en.wikipedia.org/wiki/Gene_expression" TargetMode="External"/><Relationship Id="rId7" Type="http://schemas.openxmlformats.org/officeDocument/2006/relationships/hyperlink" Target="http://en.wikipedia.org/wiki/Transcription_(genetics)" TargetMode="External"/><Relationship Id="rId12" Type="http://schemas.openxmlformats.org/officeDocument/2006/relationships/image" Target="../media/image3.gif"/><Relationship Id="rId2" Type="http://schemas.openxmlformats.org/officeDocument/2006/relationships/hyperlink" Target="http://en.wikipedia.org/wiki/Gene" TargetMode="External"/><Relationship Id="rId1" Type="http://schemas.openxmlformats.org/officeDocument/2006/relationships/slideLayout" Target="../slideLayouts/slideLayout2.xml"/><Relationship Id="rId6" Type="http://schemas.openxmlformats.org/officeDocument/2006/relationships/hyperlink" Target="http://en.wikipedia.org/wiki/RNA_polymerase" TargetMode="External"/><Relationship Id="rId11" Type="http://schemas.openxmlformats.org/officeDocument/2006/relationships/hyperlink" Target="https://en.wikipedia.org/wiki/Activator_protein" TargetMode="External"/><Relationship Id="rId5" Type="http://schemas.openxmlformats.org/officeDocument/2006/relationships/hyperlink" Target="http://en.wikipedia.org/wiki/Operator_(biology)" TargetMode="External"/><Relationship Id="rId10" Type="http://schemas.openxmlformats.org/officeDocument/2006/relationships/hyperlink" Target="http://en.wikipedia.org/wiki/DNA" TargetMode="External"/><Relationship Id="rId4" Type="http://schemas.openxmlformats.org/officeDocument/2006/relationships/hyperlink" Target="http://en.wikipedia.org/wiki/Repressor_protein" TargetMode="External"/><Relationship Id="rId9" Type="http://schemas.openxmlformats.org/officeDocument/2006/relationships/hyperlink" Target="http://en.wikipedia.org/wiki/Conformational_chang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Lac_operon" TargetMode="External"/><Relationship Id="rId2" Type="http://schemas.openxmlformats.org/officeDocument/2006/relationships/hyperlink" Target="https://en.wikipedia.org/wiki/Catabolite_activator_protein"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google.iq/url?sa=i&amp;rct=j&amp;q=&amp;esrc=s&amp;source=images&amp;cd=&amp;cad=rja&amp;uact=8&amp;ved=0ahUKEwj1n776vc3XAhVMKlAKHTMIDnMQjRwIBw&amp;url=https://courses.lumenlearning.com/boundless-biology/chapter/prokaryotic-gene-regulation/&amp;psig=AOvVaw1Y3PUfJ5tb--hw-jlkB4Kt&amp;ust=15112786837217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6075A-A0D9-41CA-0400-3C54E2F0B3B9}"/>
              </a:ext>
            </a:extLst>
          </p:cNvPr>
          <p:cNvSpPr>
            <a:spLocks noGrp="1"/>
          </p:cNvSpPr>
          <p:nvPr>
            <p:ph type="ctrTitle"/>
          </p:nvPr>
        </p:nvSpPr>
        <p:spPr/>
        <p:txBody>
          <a:bodyPr>
            <a:normAutofit/>
          </a:bodyPr>
          <a:lstStyle/>
          <a:p>
            <a:pPr marL="0" marR="0">
              <a:lnSpc>
                <a:spcPct val="115000"/>
              </a:lnSpc>
              <a:spcBef>
                <a:spcPts val="2400"/>
              </a:spcBef>
              <a:spcAft>
                <a:spcPts val="0"/>
              </a:spcAft>
            </a:pPr>
            <a:r>
              <a:rPr lang="en-US" sz="4000" b="1"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Possible Models for DNA Replication</a:t>
            </a:r>
            <a:br>
              <a:rPr lang="en-US" sz="4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Picture 3" descr="iGen3 03-01">
            <a:extLst>
              <a:ext uri="{FF2B5EF4-FFF2-40B4-BE49-F238E27FC236}">
                <a16:creationId xmlns:a16="http://schemas.microsoft.com/office/drawing/2014/main" id="{28A17399-1A85-3278-42BF-98358ADB344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9058" y="3006407"/>
            <a:ext cx="7315200" cy="3167816"/>
          </a:xfrm>
          <a:prstGeom prst="rect">
            <a:avLst/>
          </a:prstGeom>
          <a:noFill/>
          <a:ln>
            <a:noFill/>
          </a:ln>
        </p:spPr>
      </p:pic>
    </p:spTree>
    <p:extLst>
      <p:ext uri="{BB962C8B-B14F-4D97-AF65-F5344CB8AC3E}">
        <p14:creationId xmlns:p14="http://schemas.microsoft.com/office/powerpoint/2010/main" val="843712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4C26EF-5A82-1CBD-71ED-EAC99A2BEE5A}"/>
              </a:ext>
            </a:extLst>
          </p:cNvPr>
          <p:cNvSpPr>
            <a:spLocks noGrp="1"/>
          </p:cNvSpPr>
          <p:nvPr>
            <p:ph idx="1"/>
          </p:nvPr>
        </p:nvSpPr>
        <p:spPr/>
        <p:txBody>
          <a:bodyPr>
            <a:normAutofit lnSpcReduction="10000"/>
          </a:bodyPr>
          <a:lstStyle/>
          <a:p>
            <a:pPr marL="0" marR="0">
              <a:lnSpc>
                <a:spcPct val="150000"/>
              </a:lnSpc>
              <a:spcBef>
                <a:spcPts val="0"/>
              </a:spcBef>
              <a:spcAft>
                <a:spcPts val="0"/>
              </a:spcAft>
            </a:pPr>
            <a:r>
              <a:rPr lang="en-US" sz="2400" dirty="0">
                <a:effectLst/>
                <a:latin typeface="DINMittelschrift"/>
                <a:ea typeface="Times New Roman" panose="02020603050405020304" pitchFamily="18" charset="0"/>
                <a:cs typeface="DINMittelschrift"/>
              </a:rPr>
              <a:t>Transcription: Synthesizing RNA</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US" sz="2400" dirty="0">
                <a:effectLst/>
                <a:latin typeface="DINMittelschrift"/>
                <a:ea typeface="Times New Roman" panose="02020603050405020304" pitchFamily="18" charset="0"/>
                <a:cs typeface="DINMittelschrift"/>
              </a:rPr>
              <a:t>from a DNA Template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sz="2400" dirty="0">
                <a:effectLst/>
                <a:latin typeface="Minion-Regular"/>
                <a:ea typeface="Times New Roman" panose="02020603050405020304" pitchFamily="18" charset="0"/>
                <a:cs typeface="Minion-Regular"/>
              </a:rPr>
              <a:t>All cellular RNAs are synthesized from a DNA template through the process of transcription . Transcription is in many ways similar to the process of replication, but one fundamental  difference relates to the length of the template used. During replication, all the nucleotides in the DNA template are copied, but, during transcription, only small parts of the DNA molecule— usually a single gene or, at most, a few genes—are transcribed into RNA. </a:t>
            </a:r>
            <a:endParaRPr lang="en-US" sz="2400" dirty="0"/>
          </a:p>
        </p:txBody>
      </p:sp>
    </p:spTree>
    <p:extLst>
      <p:ext uri="{BB962C8B-B14F-4D97-AF65-F5344CB8AC3E}">
        <p14:creationId xmlns:p14="http://schemas.microsoft.com/office/powerpoint/2010/main" val="3971126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C40E00-2C76-229A-6135-0904173EE93B}"/>
              </a:ext>
            </a:extLst>
          </p:cNvPr>
          <p:cNvSpPr>
            <a:spLocks noGrp="1"/>
          </p:cNvSpPr>
          <p:nvPr>
            <p:ph idx="1"/>
          </p:nvPr>
        </p:nvSpPr>
        <p:spPr/>
        <p:txBody>
          <a:bodyPr>
            <a:normAutofit fontScale="77500" lnSpcReduction="20000"/>
          </a:bodyPr>
          <a:lstStyle/>
          <a:p>
            <a:pPr marL="0" marR="0" algn="just">
              <a:lnSpc>
                <a:spcPct val="150000"/>
              </a:lnSpc>
              <a:spcBef>
                <a:spcPts val="0"/>
              </a:spcBef>
              <a:spcAft>
                <a:spcPts val="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Unlike replication, however, transcription typically takes place on only one of the two nucleotide strands of DNA.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800" dirty="0">
                <a:effectLst/>
                <a:latin typeface="Minion-Regular"/>
                <a:ea typeface="Times New Roman" panose="02020603050405020304" pitchFamily="18" charset="0"/>
                <a:cs typeface="Minion-Regular"/>
              </a:rPr>
              <a:t>Like replication, transcription requires three major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800" dirty="0">
                <a:effectLst/>
                <a:latin typeface="Minion-Regular"/>
                <a:ea typeface="Times New Roman" panose="02020603050405020304" pitchFamily="18" charset="0"/>
                <a:cs typeface="Minion-Regular"/>
              </a:rPr>
              <a:t>components: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800" dirty="0">
                <a:effectLst/>
                <a:latin typeface="DINMittelschrift"/>
                <a:ea typeface="Times New Roman" panose="02020603050405020304" pitchFamily="18" charset="0"/>
                <a:cs typeface="DINMittelschrift"/>
              </a:rPr>
              <a:t>1. </a:t>
            </a:r>
            <a:r>
              <a:rPr lang="en-US" sz="2800" dirty="0">
                <a:effectLst/>
                <a:latin typeface="Minion-Regular"/>
                <a:ea typeface="Times New Roman" panose="02020603050405020304" pitchFamily="18" charset="0"/>
                <a:cs typeface="Minion-Regular"/>
              </a:rPr>
              <a:t>a DNA template;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800" dirty="0">
                <a:effectLst/>
                <a:latin typeface="DINMittelschrift"/>
                <a:ea typeface="Times New Roman" panose="02020603050405020304" pitchFamily="18" charset="0"/>
                <a:cs typeface="DINMittelschrift"/>
              </a:rPr>
              <a:t>2. </a:t>
            </a:r>
            <a:r>
              <a:rPr lang="en-US" sz="2800" dirty="0">
                <a:effectLst/>
                <a:latin typeface="Minion-Regular"/>
                <a:ea typeface="Times New Roman" panose="02020603050405020304" pitchFamily="18" charset="0"/>
                <a:cs typeface="Minion-Regular"/>
              </a:rPr>
              <a:t>the raw materials (substrates) needed to build a new</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800" dirty="0">
                <a:effectLst/>
                <a:latin typeface="Minion-Regular"/>
                <a:ea typeface="Times New Roman" panose="02020603050405020304" pitchFamily="18" charset="0"/>
                <a:cs typeface="Minion-Regular"/>
              </a:rPr>
              <a:t>RNA molecule; and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800" dirty="0">
                <a:effectLst/>
                <a:latin typeface="DINMittelschrift"/>
                <a:ea typeface="Times New Roman" panose="02020603050405020304" pitchFamily="18" charset="0"/>
                <a:cs typeface="DINMittelschrift"/>
              </a:rPr>
              <a:t>3. </a:t>
            </a:r>
            <a:r>
              <a:rPr lang="en-US" sz="2800" dirty="0">
                <a:effectLst/>
                <a:latin typeface="Minion-Regular"/>
                <a:ea typeface="Times New Roman" panose="02020603050405020304" pitchFamily="18" charset="0"/>
                <a:cs typeface="Minion-Regular"/>
              </a:rPr>
              <a:t>the transcription apparatus, consisting of the proteins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800" dirty="0">
                <a:effectLst/>
                <a:latin typeface="Minion-Regular"/>
                <a:ea typeface="Times New Roman" panose="02020603050405020304" pitchFamily="18" charset="0"/>
                <a:cs typeface="Minion-Regular"/>
              </a:rPr>
              <a:t>necessary to catalyze the synthesis of RNA.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69809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2ACFA8-0FE8-25E3-BF27-62EBF0861D1B}"/>
              </a:ext>
            </a:extLst>
          </p:cNvPr>
          <p:cNvSpPr>
            <a:spLocks noGrp="1"/>
          </p:cNvSpPr>
          <p:nvPr>
            <p:ph idx="1"/>
          </p:nvPr>
        </p:nvSpPr>
        <p:spPr/>
        <p:txBody>
          <a:bodyPr>
            <a:normAutofit/>
          </a:bodyPr>
          <a:lstStyle/>
          <a:p>
            <a:pPr marL="0" marR="0">
              <a:lnSpc>
                <a:spcPct val="150000"/>
              </a:lnSpc>
              <a:spcBef>
                <a:spcPts val="0"/>
              </a:spcBef>
              <a:spcAft>
                <a:spcPts val="0"/>
              </a:spcAft>
            </a:pPr>
            <a:r>
              <a:rPr lang="en-US" sz="2600" dirty="0">
                <a:effectLst/>
                <a:highlight>
                  <a:srgbClr val="00FF00"/>
                </a:highlight>
                <a:latin typeface="DINMittelschrift"/>
                <a:ea typeface="Times New Roman" panose="02020603050405020304" pitchFamily="18" charset="0"/>
                <a:cs typeface="DINMittelschrift"/>
              </a:rPr>
              <a:t>The transcribed strand</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2600" dirty="0">
                <a:effectLst/>
                <a:latin typeface="DINMittelschrift"/>
                <a:ea typeface="Times New Roman" panose="02020603050405020304" pitchFamily="18" charset="0"/>
                <a:cs typeface="DINMittelschrift"/>
              </a:rPr>
              <a:t> </a:t>
            </a:r>
            <a:r>
              <a:rPr lang="en-US" sz="2600" dirty="0">
                <a:effectLst/>
                <a:latin typeface="Times New Roman" panose="02020603050405020304" pitchFamily="18" charset="0"/>
                <a:ea typeface="Times New Roman" panose="02020603050405020304" pitchFamily="18" charset="0"/>
                <a:cs typeface="Arial" panose="020B0604020202020204" pitchFamily="34" charset="0"/>
              </a:rPr>
              <a:t>The template for RNA synthesis, as for DNA synthesis, is a single strand of the DNA double helix. The nucleotide strand used for transcription is termed the </a:t>
            </a:r>
            <a:r>
              <a:rPr lang="en-US" sz="2600" b="1" dirty="0">
                <a:effectLst/>
                <a:latin typeface="Times New Roman" panose="02020603050405020304" pitchFamily="18" charset="0"/>
                <a:ea typeface="Times New Roman" panose="02020603050405020304" pitchFamily="18" charset="0"/>
                <a:cs typeface="Arial" panose="020B0604020202020204" pitchFamily="34" charset="0"/>
              </a:rPr>
              <a:t>template strand. </a:t>
            </a:r>
            <a:r>
              <a:rPr lang="en-US" sz="2600" dirty="0">
                <a:effectLst/>
                <a:latin typeface="Times New Roman" panose="02020603050405020304" pitchFamily="18" charset="0"/>
                <a:ea typeface="Times New Roman" panose="02020603050405020304" pitchFamily="18" charset="0"/>
                <a:cs typeface="Arial" panose="020B0604020202020204" pitchFamily="34" charset="0"/>
              </a:rPr>
              <a:t>The other strand, called the </a:t>
            </a:r>
            <a:r>
              <a:rPr lang="en-US" sz="2600" b="1" dirty="0" err="1">
                <a:effectLst/>
                <a:latin typeface="Times New Roman" panose="02020603050405020304" pitchFamily="18" charset="0"/>
                <a:ea typeface="Times New Roman" panose="02020603050405020304" pitchFamily="18" charset="0"/>
                <a:cs typeface="Arial" panose="020B0604020202020204" pitchFamily="34" charset="0"/>
              </a:rPr>
              <a:t>nontemplate</a:t>
            </a:r>
            <a:r>
              <a:rPr lang="en-US" sz="2600" b="1" dirty="0">
                <a:effectLst/>
                <a:latin typeface="Times New Roman" panose="02020603050405020304" pitchFamily="18" charset="0"/>
                <a:ea typeface="Times New Roman" panose="02020603050405020304" pitchFamily="18" charset="0"/>
                <a:cs typeface="Arial" panose="020B0604020202020204" pitchFamily="34" charset="0"/>
              </a:rPr>
              <a:t> strand, </a:t>
            </a:r>
            <a:r>
              <a:rPr lang="en-US" sz="2600" dirty="0">
                <a:effectLst/>
                <a:latin typeface="Times New Roman" panose="02020603050405020304" pitchFamily="18" charset="0"/>
                <a:ea typeface="Times New Roman" panose="02020603050405020304" pitchFamily="18" charset="0"/>
                <a:cs typeface="Arial" panose="020B0604020202020204" pitchFamily="34" charset="0"/>
              </a:rPr>
              <a:t>is not ordinarily transcribed. Thus, in any one section of DNA, only one of the nucleotide strands normally carries the genetic information that is transcribed into RNA.</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12171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9A47987-7242-951B-16F1-C0A5E6975A2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5904" y="1804524"/>
            <a:ext cx="9435314" cy="2326310"/>
          </a:xfrm>
          <a:prstGeom prst="rect">
            <a:avLst/>
          </a:prstGeom>
          <a:noFill/>
          <a:ln>
            <a:noFill/>
          </a:ln>
        </p:spPr>
      </p:pic>
    </p:spTree>
    <p:extLst>
      <p:ext uri="{BB962C8B-B14F-4D97-AF65-F5344CB8AC3E}">
        <p14:creationId xmlns:p14="http://schemas.microsoft.com/office/powerpoint/2010/main" val="3024996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5AA604-B375-354C-AD7D-AEA256CB6B2F}"/>
              </a:ext>
            </a:extLst>
          </p:cNvPr>
          <p:cNvSpPr>
            <a:spLocks noGrp="1"/>
          </p:cNvSpPr>
          <p:nvPr>
            <p:ph idx="1"/>
          </p:nvPr>
        </p:nvSpPr>
        <p:spPr/>
        <p:txBody>
          <a:bodyPr/>
          <a:lstStyle/>
          <a:p>
            <a:r>
              <a:rPr lang="en-US"/>
              <a:t>???????????????????????????????</a:t>
            </a:r>
          </a:p>
        </p:txBody>
      </p:sp>
    </p:spTree>
    <p:extLst>
      <p:ext uri="{BB962C8B-B14F-4D97-AF65-F5344CB8AC3E}">
        <p14:creationId xmlns:p14="http://schemas.microsoft.com/office/powerpoint/2010/main" val="3815079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92059-F295-4CB2-CC59-22A466A9E3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EFF82C-8007-ACC1-1BD7-5F240A1FCFC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14969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C4C6E-AA1C-85D4-793C-DB5E5EFB99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EB55AC-FDE3-12F0-7C3A-E0570A46AAB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9094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7A7764-FDC8-B0E2-2C8A-9CAECFC05201}"/>
              </a:ext>
            </a:extLst>
          </p:cNvPr>
          <p:cNvSpPr>
            <a:spLocks noGrp="1"/>
          </p:cNvSpPr>
          <p:nvPr>
            <p:ph idx="1"/>
          </p:nvPr>
        </p:nvSpPr>
        <p:spPr/>
        <p:txBody>
          <a:bodyPr>
            <a:normAutofit lnSpcReduction="10000"/>
          </a:bodyPr>
          <a:lstStyle/>
          <a:p>
            <a:pPr>
              <a:lnSpc>
                <a:spcPct val="150000"/>
              </a:lnSpc>
            </a:pPr>
            <a:r>
              <a:rPr lang="en-US" sz="2400" dirty="0">
                <a:effectLst/>
                <a:latin typeface="Times New Roman" panose="02020603050405020304" pitchFamily="18" charset="0"/>
                <a:ea typeface="Times New Roman" panose="02020603050405020304" pitchFamily="18" charset="0"/>
              </a:rPr>
              <a:t>In the </a:t>
            </a:r>
            <a:r>
              <a:rPr lang="en-US" sz="2400" b="1" dirty="0">
                <a:effectLst/>
                <a:latin typeface="Times New Roman" panose="02020603050405020304" pitchFamily="18" charset="0"/>
                <a:ea typeface="Times New Roman" panose="02020603050405020304" pitchFamily="18" charset="0"/>
              </a:rPr>
              <a:t>semi-conservative</a:t>
            </a:r>
            <a:r>
              <a:rPr lang="en-US" sz="2400" dirty="0">
                <a:effectLst/>
                <a:latin typeface="Times New Roman" panose="02020603050405020304" pitchFamily="18" charset="0"/>
                <a:ea typeface="Times New Roman" panose="02020603050405020304" pitchFamily="18" charset="0"/>
              </a:rPr>
              <a:t> model, the two parental strands separate and each makes a copy of itself. After one round of replication, the two daughter molecules each comprises one old and one new strand. Note that after two rounds, two of the </a:t>
            </a:r>
            <a:r>
              <a:rPr lang="en-US" sz="2400" b="1" dirty="0">
                <a:effectLst/>
                <a:latin typeface="Times New Roman" panose="02020603050405020304" pitchFamily="18" charset="0"/>
                <a:ea typeface="Times New Roman" panose="02020603050405020304" pitchFamily="18" charset="0"/>
              </a:rPr>
              <a:t>DNA </a:t>
            </a:r>
            <a:r>
              <a:rPr lang="en-US" sz="2400" dirty="0">
                <a:effectLst/>
                <a:latin typeface="Times New Roman" panose="02020603050405020304" pitchFamily="18" charset="0"/>
                <a:ea typeface="Times New Roman" panose="02020603050405020304" pitchFamily="18" charset="0"/>
              </a:rPr>
              <a:t>molecules consist only of new material, while the other two contain one old and one new strand.</a:t>
            </a: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In the </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conservative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model, the parental molecule directs synthesis of an entirely new double-stranded molecule, such that after one round of replication, one molecule is conserved as two old strands. This is repeated in the second round.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1518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E00E2A-2DBF-3BF7-500C-CB7344282CD9}"/>
              </a:ext>
            </a:extLst>
          </p:cNvPr>
          <p:cNvSpPr>
            <a:spLocks noGrp="1"/>
          </p:cNvSpPr>
          <p:nvPr>
            <p:ph idx="1"/>
          </p:nvPr>
        </p:nvSpPr>
        <p:spPr/>
        <p:txBody>
          <a:bodyPr>
            <a:normAutofit fontScale="92500"/>
          </a:bodyPr>
          <a:lstStyle/>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In the </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dispersive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model, material in the two parental strands is distributed more or less randomly between two daughter molecules. In the model shown here, old material is distributed symmetrically between the two daughters molecules. Other distributions are possible.</a:t>
            </a: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The semi-conservative model is the intuitively appealing model, because separation of the two strands provides two templates, each of which carries all the information of the original molecule. It also turns out to be the correct one (</a:t>
            </a:r>
            <a:r>
              <a:rPr lang="en-US" sz="24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Meselson &amp; Stahl 1958</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0761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9A50B8-CCBF-69E3-210C-58EDD9909374}"/>
              </a:ext>
            </a:extLst>
          </p:cNvPr>
          <p:cNvSpPr>
            <a:spLocks noGrp="1"/>
          </p:cNvSpPr>
          <p:nvPr>
            <p:ph idx="1"/>
          </p:nvPr>
        </p:nvSpPr>
        <p:spPr/>
        <p:txBody>
          <a:bodyPr>
            <a:normAutofit fontScale="92500" lnSpcReduction="20000"/>
          </a:bodyPr>
          <a:lstStyle/>
          <a:p>
            <a:pPr marL="0" marR="0" algn="just">
              <a:lnSpc>
                <a:spcPct val="115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fontAlgn="t">
              <a:lnSpc>
                <a:spcPts val="1800"/>
              </a:lnSpc>
              <a:spcBef>
                <a:spcPts val="0"/>
              </a:spcBef>
              <a:spcAft>
                <a:spcPts val="1350"/>
              </a:spcAft>
            </a:pPr>
            <a:r>
              <a:rPr lang="en-US" sz="3600" b="1" spc="5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Definition of </a:t>
            </a:r>
            <a:r>
              <a:rPr lang="en-US" sz="4000" b="1" cap="small" spc="5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gene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fontAlgn="t">
              <a:lnSpc>
                <a:spcPct val="150000"/>
              </a:lnSpc>
              <a:spcBef>
                <a:spcPts val="0"/>
              </a:spcBef>
              <a:spcAft>
                <a:spcPts val="100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a specific sequence of </a:t>
            </a:r>
            <a:r>
              <a:rPr lang="en-US" sz="28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nucleotides</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in </a:t>
            </a:r>
            <a:r>
              <a:rPr lang="en-US" sz="28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DNA</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that is located usually on a </a:t>
            </a:r>
            <a:r>
              <a:rPr lang="en-US" sz="28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4"/>
              </a:rPr>
              <a:t>chromosome</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and controlling the transmission and expression of one or more traits by specifying a particular </a:t>
            </a:r>
            <a:r>
              <a:rPr lang="en-US" sz="28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5"/>
              </a:rPr>
              <a:t>polypeptide</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and especially a protein or controlling the function of other genetic material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 It normally codes for a type of protein or for an </a:t>
            </a:r>
            <a:r>
              <a:rPr lang="en-US" sz="28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6"/>
              </a:rPr>
              <a:t>RNA</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chain that has a function in the organism.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6596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gene">
            <a:hlinkClick r:id="rId2"/>
            <a:extLst>
              <a:ext uri="{FF2B5EF4-FFF2-40B4-BE49-F238E27FC236}">
                <a16:creationId xmlns:a16="http://schemas.microsoft.com/office/drawing/2014/main" id="{8D58ED99-7CB9-A713-720C-D59DE1E81FB2}"/>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70204" y="163864"/>
            <a:ext cx="4762500" cy="2286000"/>
          </a:xfrm>
          <a:prstGeom prst="rect">
            <a:avLst/>
          </a:prstGeom>
          <a:noFill/>
          <a:ln>
            <a:noFill/>
          </a:ln>
        </p:spPr>
      </p:pic>
      <p:sp>
        <p:nvSpPr>
          <p:cNvPr id="6" name="TextBox 5">
            <a:extLst>
              <a:ext uri="{FF2B5EF4-FFF2-40B4-BE49-F238E27FC236}">
                <a16:creationId xmlns:a16="http://schemas.microsoft.com/office/drawing/2014/main" id="{4BA8F3E7-F2E7-876A-81CD-AEB458ACB3F1}"/>
              </a:ext>
            </a:extLst>
          </p:cNvPr>
          <p:cNvSpPr txBox="1"/>
          <p:nvPr/>
        </p:nvSpPr>
        <p:spPr>
          <a:xfrm>
            <a:off x="2379059" y="2846248"/>
            <a:ext cx="9168276" cy="3357137"/>
          </a:xfrm>
          <a:prstGeom prst="rect">
            <a:avLst/>
          </a:prstGeom>
          <a:noFill/>
        </p:spPr>
        <p:txBody>
          <a:bodyPr wrap="square">
            <a:spAutoFit/>
          </a:bodyPr>
          <a:lstStyle/>
          <a:p>
            <a:pPr>
              <a:lnSpc>
                <a:spcPct val="150000"/>
              </a:lnSpc>
            </a:pPr>
            <a:r>
              <a:rPr lang="en-US" sz="2400" dirty="0">
                <a:effectLst/>
                <a:latin typeface="Times New Roman" panose="02020603050405020304" pitchFamily="18" charset="0"/>
                <a:ea typeface="Times New Roman" panose="02020603050405020304" pitchFamily="18" charset="0"/>
              </a:rPr>
              <a:t>A </a:t>
            </a:r>
            <a:r>
              <a:rPr lang="en-US" sz="2400" b="1" dirty="0">
                <a:effectLst/>
                <a:highlight>
                  <a:srgbClr val="00FFFF"/>
                </a:highlight>
                <a:latin typeface="Times New Roman" panose="02020603050405020304" pitchFamily="18" charset="0"/>
                <a:ea typeface="Times New Roman" panose="02020603050405020304" pitchFamily="18" charset="0"/>
              </a:rPr>
              <a:t>structural gene</a:t>
            </a:r>
            <a:r>
              <a:rPr lang="en-US" sz="2400" dirty="0">
                <a:effectLst/>
                <a:latin typeface="Times New Roman" panose="02020603050405020304" pitchFamily="18" charset="0"/>
                <a:ea typeface="Times New Roman" panose="02020603050405020304" pitchFamily="18" charset="0"/>
              </a:rPr>
              <a:t> is a </a:t>
            </a:r>
            <a:r>
              <a:rPr lang="en-US" sz="24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4" tooltip="Gene"/>
              </a:rPr>
              <a:t>gene</a:t>
            </a:r>
            <a:r>
              <a:rPr lang="en-US" sz="2400" dirty="0">
                <a:effectLst/>
                <a:latin typeface="Times New Roman" panose="02020603050405020304" pitchFamily="18" charset="0"/>
                <a:ea typeface="Times New Roman" panose="02020603050405020304" pitchFamily="18" charset="0"/>
              </a:rPr>
              <a:t> that codes for any RNA or protein product other than a regulatory factor (i.e. </a:t>
            </a:r>
            <a:r>
              <a:rPr lang="en-US" sz="24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5" tooltip="Regulatory protein"/>
              </a:rPr>
              <a:t>regulatory protein</a:t>
            </a:r>
            <a:r>
              <a:rPr lang="en-US" sz="2400" dirty="0">
                <a:effectLst/>
                <a:latin typeface="Times New Roman" panose="02020603050405020304" pitchFamily="18" charset="0"/>
                <a:ea typeface="Times New Roman" panose="02020603050405020304" pitchFamily="18" charset="0"/>
              </a:rPr>
              <a:t>). It may code for a </a:t>
            </a:r>
            <a:r>
              <a:rPr lang="en-US" sz="24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6" tooltip="Protein"/>
              </a:rPr>
              <a:t>structural protein</a:t>
            </a:r>
            <a:r>
              <a:rPr lang="en-US" sz="2400" dirty="0">
                <a:effectLst/>
                <a:latin typeface="Times New Roman" panose="02020603050405020304" pitchFamily="18" charset="0"/>
                <a:ea typeface="Times New Roman" panose="02020603050405020304" pitchFamily="18" charset="0"/>
              </a:rPr>
              <a:t>, an </a:t>
            </a:r>
            <a:r>
              <a:rPr lang="en-US" sz="24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7" tooltip="Enzyme"/>
              </a:rPr>
              <a:t>enzyme</a:t>
            </a:r>
            <a:r>
              <a:rPr lang="en-US" sz="2400" dirty="0">
                <a:effectLst/>
                <a:latin typeface="Times New Roman" panose="02020603050405020304" pitchFamily="18" charset="0"/>
                <a:ea typeface="Times New Roman" panose="02020603050405020304" pitchFamily="18" charset="0"/>
              </a:rPr>
              <a:t>, or an RNA molecule not involved in regulation. Structural genes represent an enormous variety of protein structures and functions, including structural proteins, enzymes with catalytic activities and so on. </a:t>
            </a:r>
            <a:endParaRPr lang="en-US" sz="2400" dirty="0"/>
          </a:p>
        </p:txBody>
      </p:sp>
    </p:spTree>
    <p:extLst>
      <p:ext uri="{BB962C8B-B14F-4D97-AF65-F5344CB8AC3E}">
        <p14:creationId xmlns:p14="http://schemas.microsoft.com/office/powerpoint/2010/main" val="2216966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D2BF90-34FF-A67D-9625-0F1F8244180B}"/>
              </a:ext>
            </a:extLst>
          </p:cNvPr>
          <p:cNvSpPr>
            <a:spLocks noGrp="1"/>
          </p:cNvSpPr>
          <p:nvPr>
            <p:ph idx="1"/>
          </p:nvPr>
        </p:nvSpPr>
        <p:spPr/>
        <p:txBody>
          <a:bodyPr>
            <a:normAutofit/>
          </a:bodyPr>
          <a:lstStyle/>
          <a:p>
            <a:pPr>
              <a:lnSpc>
                <a:spcPct val="150000"/>
              </a:lnSpc>
            </a:pPr>
            <a:r>
              <a:rPr lang="en-US" sz="2400" dirty="0">
                <a:effectLst/>
                <a:latin typeface="Times New Roman" panose="02020603050405020304" pitchFamily="18" charset="0"/>
                <a:ea typeface="Times New Roman" panose="02020603050405020304" pitchFamily="18" charset="0"/>
              </a:rPr>
              <a:t>These genes are needed for the morphological or functional traits of the cell. In Eukaryotes, these occur in spilt-form, segmented into introns and exons. But Prokaryotes, these are continuous. The structural genes are concerned with the synthesis of polypeptide chain or a number of polypeptide chains and are also concerned with the synthesis of different types of RNA required during protein synthesis.</a:t>
            </a:r>
            <a:endParaRPr lang="en-US" sz="2400" dirty="0"/>
          </a:p>
        </p:txBody>
      </p:sp>
    </p:spTree>
    <p:extLst>
      <p:ext uri="{BB962C8B-B14F-4D97-AF65-F5344CB8AC3E}">
        <p14:creationId xmlns:p14="http://schemas.microsoft.com/office/powerpoint/2010/main" val="219352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5C5762-CFBE-2A18-5D22-FD4629AE2DDB}"/>
              </a:ext>
            </a:extLst>
          </p:cNvPr>
          <p:cNvSpPr>
            <a:spLocks noGrp="1"/>
          </p:cNvSpPr>
          <p:nvPr>
            <p:ph idx="1"/>
          </p:nvPr>
        </p:nvSpPr>
        <p:spPr/>
        <p:txBody>
          <a:bodyPr/>
          <a:lstStyle/>
          <a:p>
            <a:pPr marL="0" marR="0">
              <a:lnSpc>
                <a:spcPct val="150000"/>
              </a:lnSpc>
              <a:spcBef>
                <a:spcPts val="0"/>
              </a:spcBef>
              <a:spcAft>
                <a:spcPts val="100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In the Lac-Operon concept, these genes are associated with the synthesis of those enzymes that are needed for the catabolism of Lactose. In lac-operon, there are three structural genes: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a. Lac Z gene for beta-galactosidase enzyme.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b. Lac Y gene for permease enzyme.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2800" dirty="0">
                <a:effectLst/>
                <a:latin typeface="Times New Roman" panose="02020603050405020304" pitchFamily="18" charset="0"/>
                <a:ea typeface="Times New Roman" panose="02020603050405020304" pitchFamily="18" charset="0"/>
                <a:cs typeface="Arial" panose="020B0604020202020204" pitchFamily="34" charset="0"/>
              </a:rPr>
              <a:t>c. Lac A gene for </a:t>
            </a:r>
            <a:r>
              <a:rPr lang="en-US" sz="2800" dirty="0" err="1">
                <a:effectLst/>
                <a:latin typeface="Times New Roman" panose="02020603050405020304" pitchFamily="18" charset="0"/>
                <a:ea typeface="Times New Roman" panose="02020603050405020304" pitchFamily="18" charset="0"/>
                <a:cs typeface="Arial" panose="020B0604020202020204" pitchFamily="34" charset="0"/>
              </a:rPr>
              <a:t>trnsacetylase</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enzyme.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57596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78055-C35A-1569-A8AC-D0052180E9DD}"/>
              </a:ext>
            </a:extLst>
          </p:cNvPr>
          <p:cNvSpPr>
            <a:spLocks noGrp="1"/>
          </p:cNvSpPr>
          <p:nvPr>
            <p:ph idx="1"/>
          </p:nvPr>
        </p:nvSpPr>
        <p:spPr>
          <a:xfrm>
            <a:off x="838200" y="3041678"/>
            <a:ext cx="10515600" cy="3693143"/>
          </a:xfrm>
        </p:spPr>
        <p:txBody>
          <a:bodyPr>
            <a:normAutofit/>
          </a:bodyPr>
          <a:lstStyle/>
          <a:p>
            <a:pPr>
              <a:lnSpc>
                <a:spcPct val="150000"/>
              </a:lnSpc>
            </a:pPr>
            <a:r>
              <a:rPr lang="en-US" sz="2400" dirty="0">
                <a:effectLst/>
                <a:latin typeface="Times New Roman" panose="02020603050405020304" pitchFamily="18" charset="0"/>
                <a:ea typeface="Times New Roman" panose="02020603050405020304" pitchFamily="18" charset="0"/>
              </a:rPr>
              <a:t>A regulator gene, regulator, or regulatory gene is a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tooltip="Gene"/>
              </a:rPr>
              <a:t>gene</a:t>
            </a:r>
            <a:r>
              <a:rPr lang="en-US" sz="2400" dirty="0">
                <a:effectLst/>
                <a:latin typeface="Times New Roman" panose="02020603050405020304" pitchFamily="18" charset="0"/>
                <a:ea typeface="Times New Roman" panose="02020603050405020304" pitchFamily="18" charset="0"/>
              </a:rPr>
              <a:t> involved in controlling the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tooltip="Gene expression"/>
              </a:rPr>
              <a:t>expression</a:t>
            </a:r>
            <a:r>
              <a:rPr lang="en-US" sz="2400" dirty="0">
                <a:effectLst/>
                <a:latin typeface="Times New Roman" panose="02020603050405020304" pitchFamily="18" charset="0"/>
                <a:ea typeface="Times New Roman" panose="02020603050405020304" pitchFamily="18" charset="0"/>
              </a:rPr>
              <a:t> of one or more other genes. Regulator genes often code for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4" tooltip="Repressor protein"/>
              </a:rPr>
              <a:t>repressor proteins</a:t>
            </a:r>
            <a:r>
              <a:rPr lang="en-US" sz="2400" dirty="0">
                <a:effectLst/>
                <a:latin typeface="Times New Roman" panose="02020603050405020304" pitchFamily="18" charset="0"/>
                <a:ea typeface="Times New Roman" panose="02020603050405020304" pitchFamily="18" charset="0"/>
              </a:rPr>
              <a:t>. Repressor proteins bind to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5" tooltip="Operator (biology)"/>
              </a:rPr>
              <a:t>operators</a:t>
            </a:r>
            <a:r>
              <a:rPr lang="en-US" sz="2400" dirty="0">
                <a:effectLst/>
                <a:latin typeface="Times New Roman" panose="02020603050405020304" pitchFamily="18" charset="0"/>
                <a:ea typeface="Times New Roman" panose="02020603050405020304" pitchFamily="18" charset="0"/>
              </a:rPr>
              <a:t>, preventing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6" tooltip="RNA polymerase"/>
              </a:rPr>
              <a:t>RNA polymerase</a:t>
            </a:r>
            <a:r>
              <a:rPr lang="en-US" sz="2400" dirty="0">
                <a:effectLst/>
                <a:latin typeface="Times New Roman" panose="02020603050405020304" pitchFamily="18" charset="0"/>
                <a:ea typeface="Times New Roman" panose="02020603050405020304" pitchFamily="18" charset="0"/>
              </a:rPr>
              <a:t> from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7" tooltip="Transcription (genetics)"/>
              </a:rPr>
              <a:t>transcribing</a:t>
            </a:r>
            <a:r>
              <a:rPr lang="en-US" sz="2400" dirty="0">
                <a:effectLst/>
                <a:latin typeface="Times New Roman" panose="02020603050405020304" pitchFamily="18" charset="0"/>
                <a:ea typeface="Times New Roman" panose="02020603050405020304" pitchFamily="18" charset="0"/>
              </a:rPr>
              <a:t> RNA.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8" tooltip="Inducer"/>
              </a:rPr>
              <a:t>Inducers</a:t>
            </a:r>
            <a:r>
              <a:rPr lang="en-US" sz="2400" dirty="0">
                <a:effectLst/>
                <a:latin typeface="Times New Roman" panose="02020603050405020304" pitchFamily="18" charset="0"/>
                <a:ea typeface="Times New Roman" panose="02020603050405020304" pitchFamily="18" charset="0"/>
              </a:rPr>
              <a:t> cause repressor proteins to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9" tooltip="Conformational change"/>
              </a:rPr>
              <a:t>change shape</a:t>
            </a:r>
            <a:r>
              <a:rPr lang="en-US" sz="2400" dirty="0">
                <a:effectLst/>
                <a:latin typeface="Times New Roman" panose="02020603050405020304" pitchFamily="18" charset="0"/>
                <a:ea typeface="Times New Roman" panose="02020603050405020304" pitchFamily="18" charset="0"/>
              </a:rPr>
              <a:t> or otherwise become unable to bind </a:t>
            </a:r>
            <a:r>
              <a:rPr lang="en-US" sz="2400" u="none" strike="noStrike"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10" tooltip="DNA"/>
              </a:rPr>
              <a:t>DNA</a:t>
            </a:r>
            <a:r>
              <a:rPr lang="en-US" sz="2400" dirty="0">
                <a:effectLst/>
                <a:latin typeface="Times New Roman" panose="02020603050405020304" pitchFamily="18" charset="0"/>
                <a:ea typeface="Times New Roman" panose="02020603050405020304" pitchFamily="18" charset="0"/>
              </a:rPr>
              <a:t>, allowing RNA polymerase to continue transcription. Other regulatory genes code for </a:t>
            </a:r>
            <a:r>
              <a:rPr lang="en-US" sz="24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11" tooltip="Activator protein"/>
              </a:rPr>
              <a:t>activator proteins</a:t>
            </a:r>
            <a:r>
              <a:rPr lang="en-US" sz="2400" dirty="0">
                <a:effectLst/>
                <a:latin typeface="Times New Roman" panose="02020603050405020304" pitchFamily="18" charset="0"/>
                <a:ea typeface="Times New Roman" panose="02020603050405020304" pitchFamily="18" charset="0"/>
              </a:rPr>
              <a:t>. </a:t>
            </a:r>
            <a:endParaRPr lang="en-US" sz="2400" dirty="0"/>
          </a:p>
        </p:txBody>
      </p:sp>
      <p:pic>
        <p:nvPicPr>
          <p:cNvPr id="4" name="Picture 3">
            <a:extLst>
              <a:ext uri="{FF2B5EF4-FFF2-40B4-BE49-F238E27FC236}">
                <a16:creationId xmlns:a16="http://schemas.microsoft.com/office/drawing/2014/main" id="{CFFDD371-944F-A758-790F-D3A13E4F1CD0}"/>
              </a:ext>
            </a:extLst>
          </p:cNvPr>
          <p:cNvPicPr/>
          <p:nvPr/>
        </p:nvPicPr>
        <p:blipFill>
          <a:blip r:embed="rId12"/>
          <a:srcRect/>
          <a:stretch>
            <a:fillRect/>
          </a:stretch>
        </p:blipFill>
        <p:spPr bwMode="auto">
          <a:xfrm>
            <a:off x="2638004" y="123179"/>
            <a:ext cx="7914010" cy="2838450"/>
          </a:xfrm>
          <a:prstGeom prst="rect">
            <a:avLst/>
          </a:prstGeom>
          <a:noFill/>
          <a:ln w="9525">
            <a:noFill/>
            <a:miter lim="800000"/>
            <a:headEnd/>
            <a:tailEnd/>
          </a:ln>
        </p:spPr>
      </p:pic>
    </p:spTree>
    <p:extLst>
      <p:ext uri="{BB962C8B-B14F-4D97-AF65-F5344CB8AC3E}">
        <p14:creationId xmlns:p14="http://schemas.microsoft.com/office/powerpoint/2010/main" val="2546082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74ABAE-38D8-9164-16B4-E85AE4731373}"/>
              </a:ext>
            </a:extLst>
          </p:cNvPr>
          <p:cNvSpPr>
            <a:spLocks noGrp="1"/>
          </p:cNvSpPr>
          <p:nvPr>
            <p:ph idx="1"/>
          </p:nvPr>
        </p:nvSpPr>
        <p:spPr/>
        <p:txBody>
          <a:bodyPr>
            <a:normAutofit/>
          </a:bodyPr>
          <a:lstStyle/>
          <a:p>
            <a:pPr>
              <a:lnSpc>
                <a:spcPct val="150000"/>
              </a:lnSpc>
            </a:pPr>
            <a:r>
              <a:rPr lang="en-US" sz="2400" dirty="0">
                <a:effectLst/>
                <a:latin typeface="Times New Roman" panose="02020603050405020304" pitchFamily="18" charset="0"/>
                <a:ea typeface="Times New Roman" panose="02020603050405020304" pitchFamily="18" charset="0"/>
              </a:rPr>
              <a:t>An activator binds to a site on the DNA molecule and causes an increase in transcription of a nearby gene. In prokaryotes, a well-known activator protein is the </a:t>
            </a:r>
            <a:r>
              <a:rPr lang="en-US" sz="24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tooltip="Catabolite activator protein"/>
              </a:rPr>
              <a:t>catabolite activator protein</a:t>
            </a:r>
            <a:r>
              <a:rPr lang="en-US" sz="2400" dirty="0">
                <a:effectLst/>
                <a:latin typeface="Times New Roman" panose="02020603050405020304" pitchFamily="18" charset="0"/>
                <a:ea typeface="Times New Roman" panose="02020603050405020304" pitchFamily="18" charset="0"/>
              </a:rPr>
              <a:t> or CAP, involved in positive control of the </a:t>
            </a:r>
            <a:r>
              <a:rPr lang="en-US" sz="24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tooltip="Lac operon"/>
              </a:rPr>
              <a:t>lac operon</a:t>
            </a:r>
            <a:r>
              <a:rPr lang="en-US" sz="2400" dirty="0">
                <a:effectLst/>
                <a:latin typeface="Times New Roman" panose="02020603050405020304" pitchFamily="18" charset="0"/>
                <a:ea typeface="Times New Roman" panose="02020603050405020304" pitchFamily="18" charset="0"/>
              </a:rPr>
              <a:t>.</a:t>
            </a:r>
          </a:p>
          <a:p>
            <a:pPr>
              <a:lnSpc>
                <a:spcPct val="150000"/>
              </a:lnSpc>
            </a:pPr>
            <a:endParaRPr lang="en-US" sz="2400" dirty="0"/>
          </a:p>
        </p:txBody>
      </p:sp>
      <p:pic>
        <p:nvPicPr>
          <p:cNvPr id="4" name="Picture 3" descr="Image result for catabolite activator protein">
            <a:hlinkClick r:id="rId4"/>
            <a:extLst>
              <a:ext uri="{FF2B5EF4-FFF2-40B4-BE49-F238E27FC236}">
                <a16:creationId xmlns:a16="http://schemas.microsoft.com/office/drawing/2014/main" id="{2B2C27F9-F442-7913-E669-E8682D3C70E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366287" y="3621602"/>
            <a:ext cx="7501317" cy="3126740"/>
          </a:xfrm>
          <a:prstGeom prst="rect">
            <a:avLst/>
          </a:prstGeom>
          <a:noFill/>
          <a:ln>
            <a:noFill/>
          </a:ln>
        </p:spPr>
      </p:pic>
    </p:spTree>
    <p:extLst>
      <p:ext uri="{BB962C8B-B14F-4D97-AF65-F5344CB8AC3E}">
        <p14:creationId xmlns:p14="http://schemas.microsoft.com/office/powerpoint/2010/main" val="339891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833</Words>
  <Application>Microsoft Office PowerPoint</Application>
  <PresentationFormat>Widescreen</PresentationFormat>
  <Paragraphs>31</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Cambria</vt:lpstr>
      <vt:lpstr>DINMittelschrift</vt:lpstr>
      <vt:lpstr>Minion-Regular</vt:lpstr>
      <vt:lpstr>Times New Roman</vt:lpstr>
      <vt:lpstr>Office Theme</vt:lpstr>
      <vt:lpstr>Possible Models for DNA Replication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Aryaz</dc:creator>
  <cp:lastModifiedBy>Aryaz</cp:lastModifiedBy>
  <cp:revision>2</cp:revision>
  <dcterms:created xsi:type="dcterms:W3CDTF">2022-10-23T13:15:20Z</dcterms:created>
  <dcterms:modified xsi:type="dcterms:W3CDTF">2022-10-23T13:36:09Z</dcterms:modified>
</cp:coreProperties>
</file>