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58" r:id="rId5"/>
    <p:sldId id="262" r:id="rId6"/>
    <p:sldId id="264" r:id="rId7"/>
    <p:sldId id="270" r:id="rId8"/>
    <p:sldId id="271" r:id="rId9"/>
    <p:sldId id="277" r:id="rId10"/>
    <p:sldId id="272" r:id="rId11"/>
    <p:sldId id="265" r:id="rId12"/>
    <p:sldId id="266" r:id="rId13"/>
    <p:sldId id="267" r:id="rId14"/>
    <p:sldId id="268" r:id="rId15"/>
    <p:sldId id="269" r:id="rId16"/>
    <p:sldId id="275" r:id="rId17"/>
    <p:sldId id="278" r:id="rId18"/>
    <p:sldId id="276"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12" r:id="rId50"/>
    <p:sldId id="309" r:id="rId51"/>
    <p:sldId id="310" r:id="rId52"/>
    <p:sldId id="311" r:id="rId53"/>
    <p:sldId id="313" r:id="rId54"/>
    <p:sldId id="314" r:id="rId55"/>
    <p:sldId id="315" r:id="rId56"/>
    <p:sldId id="316" r:id="rId57"/>
    <p:sldId id="317" r:id="rId58"/>
    <p:sldId id="318" r:id="rId59"/>
    <p:sldId id="319" r:id="rId60"/>
    <p:sldId id="322" r:id="rId61"/>
    <p:sldId id="320" r:id="rId62"/>
    <p:sldId id="32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B88-96F0-46EE-3441-85A66C54E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033154-C382-1F89-D74B-B4B0860FE2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73401C-D507-CBD8-320A-AE4938B0AE32}"/>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5" name="Footer Placeholder 4">
            <a:extLst>
              <a:ext uri="{FF2B5EF4-FFF2-40B4-BE49-F238E27FC236}">
                <a16:creationId xmlns:a16="http://schemas.microsoft.com/office/drawing/2014/main" id="{50619E1C-5B4A-9F06-58F4-AA5F636CB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B2DA7-41D0-010B-FDE1-29F1D5B65940}"/>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261289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FDAB-8203-BB18-D98A-4600A56C93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8A972-1288-3943-69B6-B5689D962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63C21-B8D5-05CE-ECA7-6F061BF0B755}"/>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5" name="Footer Placeholder 4">
            <a:extLst>
              <a:ext uri="{FF2B5EF4-FFF2-40B4-BE49-F238E27FC236}">
                <a16:creationId xmlns:a16="http://schemas.microsoft.com/office/drawing/2014/main" id="{1FA940BD-300A-1E90-9E64-018416D07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32086-5D95-CA83-4E98-D6116FDFBB5B}"/>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65855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E8840-312D-233C-04F7-F65E9DE83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4A2FDF-06E4-4D03-E5EF-BEDE7A52B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53BF9-531A-4CCE-4AF6-11432E697E10}"/>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5" name="Footer Placeholder 4">
            <a:extLst>
              <a:ext uri="{FF2B5EF4-FFF2-40B4-BE49-F238E27FC236}">
                <a16:creationId xmlns:a16="http://schemas.microsoft.com/office/drawing/2014/main" id="{4D872939-31CE-A1B8-CE9B-63CD15755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22C3F-475D-8FC1-6668-653DCB096183}"/>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182310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6F2D-6C5D-DEB8-D396-90C73AAE4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16696-D063-446D-F970-FDD45C9403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4E7D9-0A16-2CA2-57AF-7B10215D7145}"/>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5" name="Footer Placeholder 4">
            <a:extLst>
              <a:ext uri="{FF2B5EF4-FFF2-40B4-BE49-F238E27FC236}">
                <a16:creationId xmlns:a16="http://schemas.microsoft.com/office/drawing/2014/main" id="{9CFE664D-090E-E9A9-80D6-10761D22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9C166-2353-8F01-2A6C-428F01FFF26D}"/>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128936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B6A7-CB27-BC66-AEBB-08D6304924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01714C-3323-1C41-8BE2-60CD5542C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8CCB5-B4BF-63BC-4F68-4FD4AB7B650B}"/>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5" name="Footer Placeholder 4">
            <a:extLst>
              <a:ext uri="{FF2B5EF4-FFF2-40B4-BE49-F238E27FC236}">
                <a16:creationId xmlns:a16="http://schemas.microsoft.com/office/drawing/2014/main" id="{CAD8713E-71B4-84FD-A67E-57D8237C4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F8CDB-5C24-8272-E060-FCEAC238A9DE}"/>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43445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D555-986F-8242-C752-4876DEDE9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C888D-7A68-5B34-C566-6D60477B15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5E44BF-8205-ADCA-08AE-87C6DCCC93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503702-42EC-A72B-C5E8-09E0DD4C8E44}"/>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6" name="Footer Placeholder 5">
            <a:extLst>
              <a:ext uri="{FF2B5EF4-FFF2-40B4-BE49-F238E27FC236}">
                <a16:creationId xmlns:a16="http://schemas.microsoft.com/office/drawing/2014/main" id="{82AB38DE-17FC-EF3E-F454-9FED2C80A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C493F-FE08-89D3-8EFF-F164250A9DF6}"/>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142009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0757-ABF7-7875-12CD-4838A3410F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02E6A2-600F-21E2-5AC0-54EF061923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935AF3-98A2-3808-FA4A-AB5771261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33F839-BBF2-B76A-DE73-CCF84319D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2302D-96EF-32AB-1A0A-3EB423103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B44AA-6C35-6DDE-8BE6-3444F89A50DF}"/>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8" name="Footer Placeholder 7">
            <a:extLst>
              <a:ext uri="{FF2B5EF4-FFF2-40B4-BE49-F238E27FC236}">
                <a16:creationId xmlns:a16="http://schemas.microsoft.com/office/drawing/2014/main" id="{93B158AF-9B0C-F0B3-397B-0850F83E8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421E9-E7A4-04ED-87EF-A783103200D6}"/>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97195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5AFC-A671-B4CC-356C-C401794DF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384CC-966F-09BD-01B9-271287CC03A9}"/>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4" name="Footer Placeholder 3">
            <a:extLst>
              <a:ext uri="{FF2B5EF4-FFF2-40B4-BE49-F238E27FC236}">
                <a16:creationId xmlns:a16="http://schemas.microsoft.com/office/drawing/2014/main" id="{587F540A-C612-4538-08AA-1475E06A0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84F552-887E-160C-0BA4-D4E7EF64882A}"/>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174607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261777-F85C-A546-EE25-9A3F31B60EBE}"/>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3" name="Footer Placeholder 2">
            <a:extLst>
              <a:ext uri="{FF2B5EF4-FFF2-40B4-BE49-F238E27FC236}">
                <a16:creationId xmlns:a16="http://schemas.microsoft.com/office/drawing/2014/main" id="{8D41AC42-C85B-746C-2D7F-64EC1EE5E7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78EBFA-5A71-3381-FE1F-1F4B97FDB9C5}"/>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95255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C98D-19AA-F133-9A05-AB61213CD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AB2F77-5FA9-334C-602F-22A98704D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329F1-388E-98CB-3DE8-ECA39BA8B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9E742-9458-6F03-66B7-88276E2DA667}"/>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6" name="Footer Placeholder 5">
            <a:extLst>
              <a:ext uri="{FF2B5EF4-FFF2-40B4-BE49-F238E27FC236}">
                <a16:creationId xmlns:a16="http://schemas.microsoft.com/office/drawing/2014/main" id="{5392B3DA-7658-B06B-F2CD-67FC05CAA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EA1B1-C091-E35F-B3DB-C4592E2547DF}"/>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354567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2C6B-99A2-ADD7-9333-280FDC01B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539F84-ECCE-CD96-19A4-9B7915700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D5C38-81CC-E305-8D0E-37A4323A4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AC8A0-597A-965A-8920-47226C3C50BC}"/>
              </a:ext>
            </a:extLst>
          </p:cNvPr>
          <p:cNvSpPr>
            <a:spLocks noGrp="1"/>
          </p:cNvSpPr>
          <p:nvPr>
            <p:ph type="dt" sz="half" idx="10"/>
          </p:nvPr>
        </p:nvSpPr>
        <p:spPr/>
        <p:txBody>
          <a:bodyPr/>
          <a:lstStyle/>
          <a:p>
            <a:fld id="{FE5460E8-B7B0-4F84-A906-8F770AB97584}" type="datetimeFigureOut">
              <a:rPr lang="en-US" smtClean="0"/>
              <a:t>11/27/2022</a:t>
            </a:fld>
            <a:endParaRPr lang="en-US"/>
          </a:p>
        </p:txBody>
      </p:sp>
      <p:sp>
        <p:nvSpPr>
          <p:cNvPr id="6" name="Footer Placeholder 5">
            <a:extLst>
              <a:ext uri="{FF2B5EF4-FFF2-40B4-BE49-F238E27FC236}">
                <a16:creationId xmlns:a16="http://schemas.microsoft.com/office/drawing/2014/main" id="{EF978FBB-34A7-BFBF-F1F9-241D9B840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C277D-F06D-FDB2-5D3E-925314F90349}"/>
              </a:ext>
            </a:extLst>
          </p:cNvPr>
          <p:cNvSpPr>
            <a:spLocks noGrp="1"/>
          </p:cNvSpPr>
          <p:nvPr>
            <p:ph type="sldNum" sz="quarter" idx="12"/>
          </p:nvPr>
        </p:nvSpPr>
        <p:spPr/>
        <p:txBody>
          <a:bodyPr/>
          <a:lstStyle/>
          <a:p>
            <a:fld id="{DE77FE96-B420-4B29-A16E-C8836154D765}" type="slidenum">
              <a:rPr lang="en-US" smtClean="0"/>
              <a:t>‹#›</a:t>
            </a:fld>
            <a:endParaRPr lang="en-US"/>
          </a:p>
        </p:txBody>
      </p:sp>
    </p:spTree>
    <p:extLst>
      <p:ext uri="{BB962C8B-B14F-4D97-AF65-F5344CB8AC3E}">
        <p14:creationId xmlns:p14="http://schemas.microsoft.com/office/powerpoint/2010/main" val="5240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F47D4-1B73-EF48-E2C0-BE8D214C5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407EFF-A0A2-E65B-1E30-14638E6FC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944C5-5EBF-B5B8-B1ED-D022984C04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460E8-B7B0-4F84-A906-8F770AB97584}" type="datetimeFigureOut">
              <a:rPr lang="en-US" smtClean="0"/>
              <a:t>11/27/2022</a:t>
            </a:fld>
            <a:endParaRPr lang="en-US"/>
          </a:p>
        </p:txBody>
      </p:sp>
      <p:sp>
        <p:nvSpPr>
          <p:cNvPr id="5" name="Footer Placeholder 4">
            <a:extLst>
              <a:ext uri="{FF2B5EF4-FFF2-40B4-BE49-F238E27FC236}">
                <a16:creationId xmlns:a16="http://schemas.microsoft.com/office/drawing/2014/main" id="{3DF043C5-20D9-0353-14D7-E41697D862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DB1692-776E-9C1C-9AE1-EC71FDED3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7FE96-B420-4B29-A16E-C8836154D765}" type="slidenum">
              <a:rPr lang="en-US" smtClean="0"/>
              <a:t>‹#›</a:t>
            </a:fld>
            <a:endParaRPr lang="en-US"/>
          </a:p>
        </p:txBody>
      </p:sp>
    </p:spTree>
    <p:extLst>
      <p:ext uri="{BB962C8B-B14F-4D97-AF65-F5344CB8AC3E}">
        <p14:creationId xmlns:p14="http://schemas.microsoft.com/office/powerpoint/2010/main" val="83666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hs.uk/conditions/antibiotics/antibiotic-antimicrobial-resistance/" TargetMode="External"/><Relationship Id="rId2" Type="http://schemas.openxmlformats.org/officeDocument/2006/relationships/hyperlink" Target="https://www.nhs.uk/conditions/antibiotics/us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s.uk/conditions/anaphylaxis/" TargetMode="External"/><Relationship Id="rId2" Type="http://schemas.openxmlformats.org/officeDocument/2006/relationships/hyperlink" Target="https://www.nhs.uk/conditions/allerg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nhs.uk/conditions/sepsis/" TargetMode="External"/><Relationship Id="rId3" Type="http://schemas.openxmlformats.org/officeDocument/2006/relationships/hyperlink" Target="https://www.nhs.uk/medicines/co-amoxiclav-old/" TargetMode="External"/><Relationship Id="rId7" Type="http://schemas.openxmlformats.org/officeDocument/2006/relationships/hyperlink" Target="https://www.nhs.uk/medicines/cefalexin/" TargetMode="External"/><Relationship Id="rId2" Type="http://schemas.openxmlformats.org/officeDocument/2006/relationships/hyperlink" Target="https://www.nhs.uk/medicines/amoxicillin/" TargetMode="External"/><Relationship Id="rId1" Type="http://schemas.openxmlformats.org/officeDocument/2006/relationships/slideLayout" Target="../slideLayouts/slideLayout2.xml"/><Relationship Id="rId6" Type="http://schemas.openxmlformats.org/officeDocument/2006/relationships/hyperlink" Target="https://www.nhs.uk/conditions/urinary-tract-infections-utis/" TargetMode="External"/><Relationship Id="rId5" Type="http://schemas.openxmlformats.org/officeDocument/2006/relationships/hyperlink" Target="https://www.nhs.uk/conditions/chest-infection/" TargetMode="External"/><Relationship Id="rId4" Type="http://schemas.openxmlformats.org/officeDocument/2006/relationships/hyperlink" Target="https://www.nhs.uk/medicines/flucloxacillin/" TargetMode="External"/><Relationship Id="rId9" Type="http://schemas.openxmlformats.org/officeDocument/2006/relationships/hyperlink" Target="https://www.nhs.uk/conditions/meningiti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nhs.uk/medicines/clarithromycin/" TargetMode="External"/><Relationship Id="rId3" Type="http://schemas.openxmlformats.org/officeDocument/2006/relationships/hyperlink" Target="https://www.nhs.uk/medicines/lymecycline/" TargetMode="External"/><Relationship Id="rId7" Type="http://schemas.openxmlformats.org/officeDocument/2006/relationships/hyperlink" Target="https://www.nhs.uk/medicines/erythromycin-old/" TargetMode="External"/><Relationship Id="rId12" Type="http://schemas.openxmlformats.org/officeDocument/2006/relationships/hyperlink" Target="https://www.nhs.uk/medicines/trimethoprim/" TargetMode="External"/><Relationship Id="rId2" Type="http://schemas.openxmlformats.org/officeDocument/2006/relationships/hyperlink" Target="https://www.nhs.uk/medicines/doxycycline/" TargetMode="External"/><Relationship Id="rId1" Type="http://schemas.openxmlformats.org/officeDocument/2006/relationships/slideLayout" Target="../slideLayouts/slideLayout2.xml"/><Relationship Id="rId6" Type="http://schemas.openxmlformats.org/officeDocument/2006/relationships/hyperlink" Target="https://www.nhs.uk/medicines/azithromycin/" TargetMode="External"/><Relationship Id="rId11" Type="http://schemas.openxmlformats.org/officeDocument/2006/relationships/hyperlink" Target="https://www.nhs.uk/medicines/nitrofurantoin/" TargetMode="External"/><Relationship Id="rId5" Type="http://schemas.openxmlformats.org/officeDocument/2006/relationships/hyperlink" Target="https://www.nhs.uk/conditions/rosacea/" TargetMode="External"/><Relationship Id="rId10" Type="http://schemas.openxmlformats.org/officeDocument/2006/relationships/hyperlink" Target="https://www.nhs.uk/medicines/fusidic-acid/" TargetMode="External"/><Relationship Id="rId4" Type="http://schemas.openxmlformats.org/officeDocument/2006/relationships/hyperlink" Target="https://www.nhs.uk/conditions/acne/" TargetMode="External"/><Relationship Id="rId9" Type="http://schemas.openxmlformats.org/officeDocument/2006/relationships/hyperlink" Target="https://www.nhs.uk/medicines/ciprofloxac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Polymer" TargetMode="External"/><Relationship Id="rId3" Type="http://schemas.openxmlformats.org/officeDocument/2006/relationships/hyperlink" Target="https://en.wikipedia.org/wiki/Microbial_consortium" TargetMode="External"/><Relationship Id="rId7" Type="http://schemas.openxmlformats.org/officeDocument/2006/relationships/hyperlink" Target="https://en.wikipedia.org/wiki/Extracellular_polymeric_substance" TargetMode="External"/><Relationship Id="rId12" Type="http://schemas.openxmlformats.org/officeDocument/2006/relationships/hyperlink" Target="https://en.wikipedia.org/wiki/DNA" TargetMode="External"/><Relationship Id="rId2" Type="http://schemas.openxmlformats.org/officeDocument/2006/relationships/hyperlink" Target="https://en.wikipedia.org/wiki/Syntrophy" TargetMode="External"/><Relationship Id="rId1" Type="http://schemas.openxmlformats.org/officeDocument/2006/relationships/slideLayout" Target="../slideLayouts/slideLayout2.xml"/><Relationship Id="rId6" Type="http://schemas.openxmlformats.org/officeDocument/2006/relationships/hyperlink" Target="https://en.wikipedia.org/wiki/Extracellular_matrix" TargetMode="External"/><Relationship Id="rId11" Type="http://schemas.openxmlformats.org/officeDocument/2006/relationships/hyperlink" Target="https://en.wikipedia.org/wiki/Lipid" TargetMode="External"/><Relationship Id="rId5" Type="http://schemas.openxmlformats.org/officeDocument/2006/relationships/hyperlink" Target="https://en.wikipedia.org/wiki/Cell_adhesion" TargetMode="External"/><Relationship Id="rId10" Type="http://schemas.openxmlformats.org/officeDocument/2006/relationships/hyperlink" Target="https://en.wikipedia.org/wiki/Protein" TargetMode="External"/><Relationship Id="rId4" Type="http://schemas.openxmlformats.org/officeDocument/2006/relationships/hyperlink" Target="https://en.wikipedia.org/wiki/Cell_(biology)" TargetMode="External"/><Relationship Id="rId9" Type="http://schemas.openxmlformats.org/officeDocument/2006/relationships/hyperlink" Target="https://en.wikipedia.org/wiki/Polysaccharid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Gum_disease" TargetMode="External"/><Relationship Id="rId3" Type="http://schemas.openxmlformats.org/officeDocument/2006/relationships/hyperlink" Target="https://en.wikipedia.org/wiki/Physiology" TargetMode="External"/><Relationship Id="rId7" Type="http://schemas.openxmlformats.org/officeDocument/2006/relationships/hyperlink" Target="https://en.wikipedia.org/wiki/Tooth_decay" TargetMode="External"/><Relationship Id="rId2" Type="http://schemas.openxmlformats.org/officeDocument/2006/relationships/hyperlink" Target="https://en.wikipedia.org/wiki/Microbiome" TargetMode="External"/><Relationship Id="rId1" Type="http://schemas.openxmlformats.org/officeDocument/2006/relationships/slideLayout" Target="../slideLayouts/slideLayout2.xml"/><Relationship Id="rId6" Type="http://schemas.openxmlformats.org/officeDocument/2006/relationships/hyperlink" Target="https://en.wikipedia.org/wiki/Dental_plaque" TargetMode="External"/><Relationship Id="rId5" Type="http://schemas.openxmlformats.org/officeDocument/2006/relationships/hyperlink" Target="https://en.wikipedia.org/wiki/Teeth" TargetMode="External"/><Relationship Id="rId4" Type="http://schemas.openxmlformats.org/officeDocument/2006/relationships/hyperlink" Target="https://en.wikipedia.org/wiki/Plankt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Antibiotic" TargetMode="External"/><Relationship Id="rId2" Type="http://schemas.openxmlformats.org/officeDocument/2006/relationships/hyperlink" Target="https://en.wikipedia.org/wiki/Microorganis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Human_gastrointestinal_tract" TargetMode="External"/><Relationship Id="rId13" Type="http://schemas.openxmlformats.org/officeDocument/2006/relationships/hyperlink" Target="https://en.wikipedia.org/wiki/Protist" TargetMode="External"/><Relationship Id="rId3" Type="http://schemas.openxmlformats.org/officeDocument/2006/relationships/hyperlink" Target="https://en.wikipedia.org/wiki/Biofluid" TargetMode="External"/><Relationship Id="rId7" Type="http://schemas.openxmlformats.org/officeDocument/2006/relationships/hyperlink" Target="https://en.wikipedia.org/wiki/Biliary_tract" TargetMode="External"/><Relationship Id="rId12" Type="http://schemas.openxmlformats.org/officeDocument/2006/relationships/hyperlink" Target="https://en.wikipedia.org/wiki/Fungus" TargetMode="External"/><Relationship Id="rId2" Type="http://schemas.openxmlformats.org/officeDocument/2006/relationships/hyperlink" Target="https://en.wikipedia.org/wiki/Microbiota" TargetMode="External"/><Relationship Id="rId1" Type="http://schemas.openxmlformats.org/officeDocument/2006/relationships/slideLayout" Target="../slideLayouts/slideLayout2.xml"/><Relationship Id="rId6" Type="http://schemas.openxmlformats.org/officeDocument/2006/relationships/hyperlink" Target="https://en.wikipedia.org/wiki/Conjunctiva" TargetMode="External"/><Relationship Id="rId11" Type="http://schemas.openxmlformats.org/officeDocument/2006/relationships/hyperlink" Target="https://en.wikipedia.org/wiki/Archaea" TargetMode="External"/><Relationship Id="rId5" Type="http://schemas.openxmlformats.org/officeDocument/2006/relationships/hyperlink" Target="https://en.wikipedia.org/wiki/Oral_mucosa" TargetMode="External"/><Relationship Id="rId10" Type="http://schemas.openxmlformats.org/officeDocument/2006/relationships/hyperlink" Target="https://en.wikipedia.org/wiki/Bacterium" TargetMode="External"/><Relationship Id="rId4" Type="http://schemas.openxmlformats.org/officeDocument/2006/relationships/hyperlink" Target="https://en.wikipedia.org/wiki/Human_microbiome#cite_note-pmid26229597-1" TargetMode="External"/><Relationship Id="rId9" Type="http://schemas.openxmlformats.org/officeDocument/2006/relationships/hyperlink" Target="https://en.wikipedia.org/wiki/List_of_human_microbiota" TargetMode="External"/><Relationship Id="rId14" Type="http://schemas.openxmlformats.org/officeDocument/2006/relationships/hyperlink" Target="https://en.wikipedia.org/wiki/Virus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Yeast" TargetMode="External"/><Relationship Id="rId2" Type="http://schemas.openxmlformats.org/officeDocument/2006/relationships/hyperlink" Target="https://en.wikipedia.org/wiki/Bacteriu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2" Type="http://schemas.openxmlformats.org/officeDocument/2006/relationships/hyperlink" Target="https://en.wikipedia.org/wiki/Archaea" TargetMode="External"/><Relationship Id="rId1" Type="http://schemas.openxmlformats.org/officeDocument/2006/relationships/slideLayout" Target="../slideLayouts/slideLayout2.xml"/><Relationship Id="rId4" Type="http://schemas.openxmlformats.org/officeDocument/2006/relationships/hyperlink" Target="https://en.wikipedia.org/wiki/Methanog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Candida_(genus)" TargetMode="External"/><Relationship Id="rId2" Type="http://schemas.openxmlformats.org/officeDocument/2006/relationships/hyperlink" Target="https://en.wikipedia.org/wiki/Yeast" TargetMode="External"/><Relationship Id="rId1" Type="http://schemas.openxmlformats.org/officeDocument/2006/relationships/slideLayout" Target="../slideLayouts/slideLayout2.xml"/><Relationship Id="rId6" Type="http://schemas.openxmlformats.org/officeDocument/2006/relationships/hyperlink" Target="https://en.wikipedia.org/wiki/Sebaceous_gland" TargetMode="External"/><Relationship Id="rId5" Type="http://schemas.openxmlformats.org/officeDocument/2006/relationships/hyperlink" Target="https://en.wikipedia.org/wiki/Malassezia" TargetMode="External"/><Relationship Id="rId4" Type="http://schemas.openxmlformats.org/officeDocument/2006/relationships/hyperlink" Target="https://en.wikipedia.org/wiki/Immunodeficiency"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Bacteriophag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Eubacterium" TargetMode="External"/><Relationship Id="rId2" Type="http://schemas.openxmlformats.org/officeDocument/2006/relationships/hyperlink" Target="https://en.wikipedia.org/wiki/Actinomyc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Biofilm" TargetMode="External"/><Relationship Id="rId2" Type="http://schemas.openxmlformats.org/officeDocument/2006/relationships/hyperlink" Target="https://en.wikipedia.org/wiki/Bacter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Ciliu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Bacillota" TargetMode="External"/><Relationship Id="rId2" Type="http://schemas.openxmlformats.org/officeDocument/2006/relationships/hyperlink" Target="https://en.wikipedia.org/wiki/Actinomycetota" TargetMode="External"/><Relationship Id="rId1" Type="http://schemas.openxmlformats.org/officeDocument/2006/relationships/slideLayout" Target="../slideLayouts/slideLayout2.xml"/><Relationship Id="rId6" Type="http://schemas.openxmlformats.org/officeDocument/2006/relationships/hyperlink" Target="https://en.wikipedia.org/wiki/Atopic_dermatitis" TargetMode="External"/><Relationship Id="rId5" Type="http://schemas.openxmlformats.org/officeDocument/2006/relationships/hyperlink" Target="https://en.wikipedia.org/wiki/Bacteroidota" TargetMode="External"/><Relationship Id="rId4" Type="http://schemas.openxmlformats.org/officeDocument/2006/relationships/hyperlink" Target="https://en.wikipedia.org/wiki/Pseudomonadot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ealthline.com/health/parenting/signs-of-dehydration-in-toddlers" TargetMode="External"/><Relationship Id="rId2" Type="http://schemas.openxmlformats.org/officeDocument/2006/relationships/hyperlink" Target="https://www.healthline.com/health/autoimmune-disorde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healthline.com/nutrition/foods-that-cause-food-poison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en.wikipedia.org/wiki/Fermentation_in_food_processing" TargetMode="External"/><Relationship Id="rId3" Type="http://schemas.openxmlformats.org/officeDocument/2006/relationships/hyperlink" Target="https://en.wikipedia.org/wiki/Substrate_(chemistry)" TargetMode="External"/><Relationship Id="rId7" Type="http://schemas.openxmlformats.org/officeDocument/2006/relationships/hyperlink" Target="https://en.wikipedia.org/wiki/Oxygen" TargetMode="External"/><Relationship Id="rId2" Type="http://schemas.openxmlformats.org/officeDocument/2006/relationships/hyperlink" Target="https://en.wikipedia.org/wiki/Metabolism" TargetMode="External"/><Relationship Id="rId1" Type="http://schemas.openxmlformats.org/officeDocument/2006/relationships/slideLayout" Target="../slideLayouts/slideLayout2.xml"/><Relationship Id="rId6" Type="http://schemas.openxmlformats.org/officeDocument/2006/relationships/hyperlink" Target="https://en.wikipedia.org/wiki/Carbohydrate" TargetMode="External"/><Relationship Id="rId5" Type="http://schemas.openxmlformats.org/officeDocument/2006/relationships/hyperlink" Target="https://en.wikipedia.org/wiki/Biochemistry" TargetMode="External"/><Relationship Id="rId4" Type="http://schemas.openxmlformats.org/officeDocument/2006/relationships/hyperlink" Target="https://en.wikipedia.org/wiki/Enzyme" TargetMode="External"/><Relationship Id="rId9" Type="http://schemas.openxmlformats.org/officeDocument/2006/relationships/hyperlink" Target="https://en.wikipedia.org/wiki/Microorganism"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n.wikipedia.org/wiki/Kimchi" TargetMode="External"/><Relationship Id="rId3" Type="http://schemas.openxmlformats.org/officeDocument/2006/relationships/hyperlink" Target="https://en.wikipedia.org/wiki/Anaerobic_digestion" TargetMode="External"/><Relationship Id="rId7" Type="http://schemas.openxmlformats.org/officeDocument/2006/relationships/hyperlink" Target="https://en.wikipedia.org/wiki/Kombucha" TargetMode="External"/><Relationship Id="rId2" Type="http://schemas.openxmlformats.org/officeDocument/2006/relationships/hyperlink" Target="https://en.wikipedia.org/wiki/Adenosine_triphosphate" TargetMode="External"/><Relationship Id="rId1" Type="http://schemas.openxmlformats.org/officeDocument/2006/relationships/slideLayout" Target="../slideLayouts/slideLayout2.xml"/><Relationship Id="rId6" Type="http://schemas.openxmlformats.org/officeDocument/2006/relationships/hyperlink" Target="https://en.wikipedia.org/wiki/Pickled_cucumber" TargetMode="External"/><Relationship Id="rId11" Type="http://schemas.openxmlformats.org/officeDocument/2006/relationships/hyperlink" Target="https://en.wikipedia.org/wiki/Beer" TargetMode="External"/><Relationship Id="rId5" Type="http://schemas.openxmlformats.org/officeDocument/2006/relationships/hyperlink" Target="https://en.wikipedia.org/wiki/Fermentation_in_food_processing" TargetMode="External"/><Relationship Id="rId10" Type="http://schemas.openxmlformats.org/officeDocument/2006/relationships/hyperlink" Target="https://en.wikipedia.org/wiki/Fermentation_in_winemaking" TargetMode="External"/><Relationship Id="rId4" Type="http://schemas.openxmlformats.org/officeDocument/2006/relationships/hyperlink" Target="https://en.wikipedia.org/wiki/Lactic_acid" TargetMode="External"/><Relationship Id="rId9" Type="http://schemas.openxmlformats.org/officeDocument/2006/relationships/hyperlink" Target="https://en.wikipedia.org/wiki/Yogur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Eukaryote" TargetMode="External"/><Relationship Id="rId2" Type="http://schemas.openxmlformats.org/officeDocument/2006/relationships/hyperlink" Target="https://en.wikipedia.org/wiki/Aerobic_respiration" TargetMode="External"/><Relationship Id="rId1" Type="http://schemas.openxmlformats.org/officeDocument/2006/relationships/slideLayout" Target="../slideLayouts/slideLayout2.xml"/><Relationship Id="rId6" Type="http://schemas.openxmlformats.org/officeDocument/2006/relationships/hyperlink" Target="https://en.wikipedia.org/wiki/Fungus" TargetMode="External"/><Relationship Id="rId5" Type="http://schemas.openxmlformats.org/officeDocument/2006/relationships/hyperlink" Target="https://en.wikipedia.org/wiki/Yeast" TargetMode="External"/><Relationship Id="rId4" Type="http://schemas.openxmlformats.org/officeDocument/2006/relationships/hyperlink" Target="https://en.wikipedia.org/wiki/Metabolic_pathway"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Acetate" TargetMode="External"/><Relationship Id="rId2" Type="http://schemas.openxmlformats.org/officeDocument/2006/relationships/hyperlink" Target="https://en.wikipedia.org/wiki/Formate" TargetMode="External"/><Relationship Id="rId1" Type="http://schemas.openxmlformats.org/officeDocument/2006/relationships/slideLayout" Target="../slideLayouts/slideLayout2.xml"/><Relationship Id="rId6" Type="http://schemas.openxmlformats.org/officeDocument/2006/relationships/hyperlink" Target="https://en.wikipedia.org/wiki/Archea" TargetMode="External"/><Relationship Id="rId5" Type="http://schemas.openxmlformats.org/officeDocument/2006/relationships/hyperlink" Target="https://en.wikipedia.org/wiki/Methanogenesis" TargetMode="External"/><Relationship Id="rId4" Type="http://schemas.openxmlformats.org/officeDocument/2006/relationships/hyperlink" Target="https://en.wikipedia.org/wiki/Carboxylic_acid"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Sugar#Chemistry" TargetMode="External"/><Relationship Id="rId3" Type="http://schemas.openxmlformats.org/officeDocument/2006/relationships/hyperlink" Target="https://en.wikipedia.org/wiki/Cellular_respiration" TargetMode="External"/><Relationship Id="rId7" Type="http://schemas.openxmlformats.org/officeDocument/2006/relationships/hyperlink" Target="https://en.wikipedia.org/wiki/Aerobic_respiration" TargetMode="External"/><Relationship Id="rId2" Type="http://schemas.openxmlformats.org/officeDocument/2006/relationships/hyperlink" Target="https://en.wikipedia.org/wiki/Anaerobic_environment" TargetMode="External"/><Relationship Id="rId1" Type="http://schemas.openxmlformats.org/officeDocument/2006/relationships/slideLayout" Target="../slideLayouts/slideLayout2.xml"/><Relationship Id="rId6" Type="http://schemas.openxmlformats.org/officeDocument/2006/relationships/hyperlink" Target="https://en.wikipedia.org/wiki/Saccharomyces_cerevisiae" TargetMode="External"/><Relationship Id="rId5" Type="http://schemas.openxmlformats.org/officeDocument/2006/relationships/hyperlink" Target="https://en.wikipedia.org/wiki/Yeast" TargetMode="External"/><Relationship Id="rId4" Type="http://schemas.openxmlformats.org/officeDocument/2006/relationships/hyperlink" Target="https://en.wikipedia.org/wiki/Oxidative_phosphorylation"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Carbon_dioxide" TargetMode="External"/><Relationship Id="rId2" Type="http://schemas.openxmlformats.org/officeDocument/2006/relationships/hyperlink" Target="https://en.wikipedia.org/wiki/Ethanol_fermentatio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Pollutant" TargetMode="External"/><Relationship Id="rId2" Type="http://schemas.openxmlformats.org/officeDocument/2006/relationships/hyperlink" Target="https://en.wikipedia.org/wiki/Contaminan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en.wikipedia.org/wiki/Radioactive_contamination" TargetMode="External"/><Relationship Id="rId13" Type="http://schemas.openxmlformats.org/officeDocument/2006/relationships/hyperlink" Target="https://en.wikipedia.org/wiki/Carbon_monoxide" TargetMode="External"/><Relationship Id="rId18" Type="http://schemas.openxmlformats.org/officeDocument/2006/relationships/hyperlink" Target="https://en.wikipedia.org/wiki/Ozone" TargetMode="External"/><Relationship Id="rId3" Type="http://schemas.openxmlformats.org/officeDocument/2006/relationships/hyperlink" Target="https://en.wikipedia.org/wiki/Light_pollution" TargetMode="External"/><Relationship Id="rId7" Type="http://schemas.openxmlformats.org/officeDocument/2006/relationships/hyperlink" Target="https://en.wikipedia.org/wiki/Soil_contamination" TargetMode="External"/><Relationship Id="rId12" Type="http://schemas.openxmlformats.org/officeDocument/2006/relationships/hyperlink" Target="https://en.wikipedia.org/wiki/Particulates" TargetMode="External"/><Relationship Id="rId17" Type="http://schemas.openxmlformats.org/officeDocument/2006/relationships/hyperlink" Target="https://en.wikipedia.org/wiki/Secondary_sector" TargetMode="External"/><Relationship Id="rId2" Type="http://schemas.openxmlformats.org/officeDocument/2006/relationships/hyperlink" Target="https://en.wikipedia.org/wiki/Air_pollution" TargetMode="External"/><Relationship Id="rId16" Type="http://schemas.openxmlformats.org/officeDocument/2006/relationships/hyperlink" Target="https://en.wikipedia.org/wiki/Nitrogen_oxide" TargetMode="External"/><Relationship Id="rId20" Type="http://schemas.openxmlformats.org/officeDocument/2006/relationships/hyperlink" Target="https://en.wikipedia.org/wiki/Hydrocarbon" TargetMode="External"/><Relationship Id="rId1" Type="http://schemas.openxmlformats.org/officeDocument/2006/relationships/slideLayout" Target="../slideLayouts/slideLayout2.xml"/><Relationship Id="rId6" Type="http://schemas.openxmlformats.org/officeDocument/2006/relationships/hyperlink" Target="https://en.wikipedia.org/wiki/Plastic_pollution" TargetMode="External"/><Relationship Id="rId11" Type="http://schemas.openxmlformats.org/officeDocument/2006/relationships/hyperlink" Target="https://en.wikipedia.org/wiki/Water_pollution" TargetMode="External"/><Relationship Id="rId5" Type="http://schemas.openxmlformats.org/officeDocument/2006/relationships/hyperlink" Target="https://en.wikipedia.org/wiki/Noise_pollution" TargetMode="External"/><Relationship Id="rId15" Type="http://schemas.openxmlformats.org/officeDocument/2006/relationships/hyperlink" Target="https://en.wikipedia.org/wiki/Chlorofluorocarbon" TargetMode="External"/><Relationship Id="rId10" Type="http://schemas.openxmlformats.org/officeDocument/2006/relationships/hyperlink" Target="https://en.wikipedia.org/wiki/Visual_pollution" TargetMode="External"/><Relationship Id="rId19" Type="http://schemas.openxmlformats.org/officeDocument/2006/relationships/hyperlink" Target="https://en.wikipedia.org/wiki/Smog" TargetMode="External"/><Relationship Id="rId4" Type="http://schemas.openxmlformats.org/officeDocument/2006/relationships/hyperlink" Target="https://en.wikipedia.org/wiki/Litter" TargetMode="External"/><Relationship Id="rId9" Type="http://schemas.openxmlformats.org/officeDocument/2006/relationships/hyperlink" Target="https://en.wikipedia.org/wiki/Thermal_pollution" TargetMode="External"/><Relationship Id="rId14" Type="http://schemas.openxmlformats.org/officeDocument/2006/relationships/hyperlink" Target="https://en.wikipedia.org/wiki/Sulfur_dioxid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Electromagnetic_radiation" TargetMode="External"/><Relationship Id="rId2" Type="http://schemas.openxmlformats.org/officeDocument/2006/relationships/hyperlink" Target="https://en.wikipedia.org/wiki/Electromagnetic_pollution" TargetMode="External"/><Relationship Id="rId1" Type="http://schemas.openxmlformats.org/officeDocument/2006/relationships/slideLayout" Target="../slideLayouts/slideLayout2.xml"/><Relationship Id="rId4" Type="http://schemas.openxmlformats.org/officeDocument/2006/relationships/hyperlink" Target="https://en.wikipedia.org/wiki/Non-ionizing"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en.wikipedia.org/wiki/Industrial_noise" TargetMode="External"/><Relationship Id="rId3" Type="http://schemas.openxmlformats.org/officeDocument/2006/relationships/hyperlink" Target="https://en.wikipedia.org/wiki/Over-illumination" TargetMode="External"/><Relationship Id="rId7" Type="http://schemas.openxmlformats.org/officeDocument/2006/relationships/hyperlink" Target="https://en.wikipedia.org/wiki/Aircraft_noise" TargetMode="External"/><Relationship Id="rId2" Type="http://schemas.openxmlformats.org/officeDocument/2006/relationships/hyperlink" Target="https://en.wikipedia.org/wiki/Light_pollution" TargetMode="External"/><Relationship Id="rId1" Type="http://schemas.openxmlformats.org/officeDocument/2006/relationships/slideLayout" Target="../slideLayouts/slideLayout2.xml"/><Relationship Id="rId6" Type="http://schemas.openxmlformats.org/officeDocument/2006/relationships/hyperlink" Target="https://en.wikipedia.org/wiki/Roadway_noise" TargetMode="External"/><Relationship Id="rId11" Type="http://schemas.openxmlformats.org/officeDocument/2006/relationships/hyperlink" Target="https://en.wikipedia.org/wiki/Microplastics" TargetMode="External"/><Relationship Id="rId5" Type="http://schemas.openxmlformats.org/officeDocument/2006/relationships/hyperlink" Target="https://en.wikipedia.org/wiki/Noise_pollution" TargetMode="External"/><Relationship Id="rId10" Type="http://schemas.openxmlformats.org/officeDocument/2006/relationships/hyperlink" Target="https://en.wikipedia.org/wiki/Plastic_pollution" TargetMode="External"/><Relationship Id="rId4" Type="http://schemas.openxmlformats.org/officeDocument/2006/relationships/hyperlink" Target="https://en.wikipedia.org/wiki/Astronomical" TargetMode="External"/><Relationship Id="rId9" Type="http://schemas.openxmlformats.org/officeDocument/2006/relationships/hyperlink" Target="https://en.wikipedia.org/wiki/Sonar"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en.wikipedia.org/wiki/Chlorinated_hydrocarbons" TargetMode="External"/><Relationship Id="rId3" Type="http://schemas.openxmlformats.org/officeDocument/2006/relationships/hyperlink" Target="https://en.wikipedia.org/wiki/Soil_contaminant" TargetMode="External"/><Relationship Id="rId7" Type="http://schemas.openxmlformats.org/officeDocument/2006/relationships/hyperlink" Target="https://en.wikipedia.org/wiki/Pesticides" TargetMode="External"/><Relationship Id="rId12" Type="http://schemas.openxmlformats.org/officeDocument/2006/relationships/hyperlink" Target="https://en.wikipedia.org/wiki/Temperature" TargetMode="External"/><Relationship Id="rId2" Type="http://schemas.openxmlformats.org/officeDocument/2006/relationships/hyperlink" Target="https://en.wikipedia.org/wiki/Soil_contamination" TargetMode="External"/><Relationship Id="rId1" Type="http://schemas.openxmlformats.org/officeDocument/2006/relationships/slideLayout" Target="../slideLayouts/slideLayout2.xml"/><Relationship Id="rId6" Type="http://schemas.openxmlformats.org/officeDocument/2006/relationships/hyperlink" Target="https://en.wikipedia.org/wiki/Herbicides" TargetMode="External"/><Relationship Id="rId11" Type="http://schemas.openxmlformats.org/officeDocument/2006/relationships/hyperlink" Target="https://en.wikipedia.org/wiki/Thermal_pollution" TargetMode="External"/><Relationship Id="rId5" Type="http://schemas.openxmlformats.org/officeDocument/2006/relationships/hyperlink" Target="https://en.wikipedia.org/wiki/Heavy_metals" TargetMode="External"/><Relationship Id="rId10" Type="http://schemas.openxmlformats.org/officeDocument/2006/relationships/hyperlink" Target="https://en.wikipedia.org/wiki/Atomic_physics" TargetMode="External"/><Relationship Id="rId4" Type="http://schemas.openxmlformats.org/officeDocument/2006/relationships/hyperlink" Target="https://en.wikipedia.org/wiki/Hydrocarbon" TargetMode="External"/><Relationship Id="rId9" Type="http://schemas.openxmlformats.org/officeDocument/2006/relationships/hyperlink" Target="https://en.wikipedia.org/wiki/Radioactive_contaminatio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Climate_change" TargetMode="External"/><Relationship Id="rId2" Type="http://schemas.openxmlformats.org/officeDocument/2006/relationships/hyperlink" Target="https://en.wikipedia.org/wiki/Volcano" TargetMode="External"/><Relationship Id="rId1" Type="http://schemas.openxmlformats.org/officeDocument/2006/relationships/slideLayout" Target="../slideLayouts/slideLayout2.xml"/><Relationship Id="rId5" Type="http://schemas.openxmlformats.org/officeDocument/2006/relationships/hyperlink" Target="https://en.wikipedia.org/wiki/Ozone_layer" TargetMode="External"/><Relationship Id="rId4" Type="http://schemas.openxmlformats.org/officeDocument/2006/relationships/hyperlink" Target="https://en.wikipedia.org/wiki/Acid_rain"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Multiple_drug_resistance" TargetMode="External"/><Relationship Id="rId3" Type="http://schemas.openxmlformats.org/officeDocument/2006/relationships/hyperlink" Target="https://en.wikipedia.org/wiki/Antineoplastic" TargetMode="External"/><Relationship Id="rId7" Type="http://schemas.openxmlformats.org/officeDocument/2006/relationships/hyperlink" Target="https://en.wikipedia.org/wiki/Antineoplastic_resistance" TargetMode="External"/><Relationship Id="rId2" Type="http://schemas.openxmlformats.org/officeDocument/2006/relationships/hyperlink" Target="https://en.wikipedia.org/wiki/Antimicrobial" TargetMode="External"/><Relationship Id="rId1" Type="http://schemas.openxmlformats.org/officeDocument/2006/relationships/slideLayout" Target="../slideLayouts/slideLayout2.xml"/><Relationship Id="rId6" Type="http://schemas.openxmlformats.org/officeDocument/2006/relationships/hyperlink" Target="https://en.wikipedia.org/wiki/Antimicrobial_resistance" TargetMode="External"/><Relationship Id="rId11" Type="http://schemas.openxmlformats.org/officeDocument/2006/relationships/hyperlink" Target="https://en.wikipedia.org/wiki/Enterococci" TargetMode="External"/><Relationship Id="rId5" Type="http://schemas.openxmlformats.org/officeDocument/2006/relationships/hyperlink" Target="https://en.wikipedia.org/wiki/Pathogen" TargetMode="External"/><Relationship Id="rId10" Type="http://schemas.openxmlformats.org/officeDocument/2006/relationships/hyperlink" Target="https://en.wikipedia.org/wiki/Staphylococcus_aureus" TargetMode="External"/><Relationship Id="rId4" Type="http://schemas.openxmlformats.org/officeDocument/2006/relationships/hyperlink" Target="https://en.wikipedia.org/wiki/Disease" TargetMode="External"/><Relationship Id="rId9" Type="http://schemas.openxmlformats.org/officeDocument/2006/relationships/hyperlink" Target="https://en.wikipedia.org/wiki/European_Unio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Folic_acid" TargetMode="External"/><Relationship Id="rId3" Type="http://schemas.openxmlformats.org/officeDocument/2006/relationships/hyperlink" Target="https://en.wikipedia.org/wiki/Beta-lactamases" TargetMode="External"/><Relationship Id="rId7" Type="http://schemas.openxmlformats.org/officeDocument/2006/relationships/hyperlink" Target="https://en.wikipedia.org/wiki/Para-aminobenzoic_acid" TargetMode="External"/><Relationship Id="rId2" Type="http://schemas.openxmlformats.org/officeDocument/2006/relationships/hyperlink" Target="https://en.wikipedia.org/wiki/Penicillin" TargetMode="External"/><Relationship Id="rId1" Type="http://schemas.openxmlformats.org/officeDocument/2006/relationships/slideLayout" Target="../slideLayouts/slideLayout2.xml"/><Relationship Id="rId6" Type="http://schemas.openxmlformats.org/officeDocument/2006/relationships/hyperlink" Target="https://en.wikipedia.org/wiki/Sulfa_drugs" TargetMode="External"/><Relationship Id="rId11" Type="http://schemas.openxmlformats.org/officeDocument/2006/relationships/hyperlink" Target="https://en.wikipedia.org/wiki/Efflux_(microbiology)" TargetMode="External"/><Relationship Id="rId5" Type="http://schemas.openxmlformats.org/officeDocument/2006/relationships/hyperlink" Target="https://en.wikipedia.org/wiki/Methicillin-resistant_Staphylococcus_aureus" TargetMode="External"/><Relationship Id="rId10" Type="http://schemas.openxmlformats.org/officeDocument/2006/relationships/hyperlink" Target="https://en.wikipedia.org/wiki/Semipermeable_membrane" TargetMode="External"/><Relationship Id="rId4" Type="http://schemas.openxmlformats.org/officeDocument/2006/relationships/hyperlink" Target="https://en.wikipedia.org/wiki/Penicillin-binding_protein" TargetMode="External"/><Relationship Id="rId9" Type="http://schemas.openxmlformats.org/officeDocument/2006/relationships/hyperlink" Target="https://en.wikipedia.org/wiki/Nucleic_acid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Antibiotic_prophylaxis" TargetMode="External"/><Relationship Id="rId13" Type="http://schemas.openxmlformats.org/officeDocument/2006/relationships/hyperlink" Target="https://en.wikipedia.org/wiki/Common_cold" TargetMode="External"/><Relationship Id="rId3" Type="http://schemas.openxmlformats.org/officeDocument/2006/relationships/hyperlink" Target="https://en.wikipedia.org/wiki/Bacteria" TargetMode="External"/><Relationship Id="rId7" Type="http://schemas.openxmlformats.org/officeDocument/2006/relationships/hyperlink" Target="https://en.wikipedia.org/wiki/Therapy" TargetMode="External"/><Relationship Id="rId12" Type="http://schemas.openxmlformats.org/officeDocument/2006/relationships/hyperlink" Target="https://en.wikipedia.org/wiki/Virus" TargetMode="External"/><Relationship Id="rId2" Type="http://schemas.openxmlformats.org/officeDocument/2006/relationships/hyperlink" Target="https://en.wikipedia.org/wiki/Antimicrobial" TargetMode="External"/><Relationship Id="rId1" Type="http://schemas.openxmlformats.org/officeDocument/2006/relationships/slideLayout" Target="../slideLayouts/slideLayout2.xml"/><Relationship Id="rId6" Type="http://schemas.openxmlformats.org/officeDocument/2006/relationships/hyperlink" Target="https://en.wikipedia.org/wiki/Medication" TargetMode="External"/><Relationship Id="rId11" Type="http://schemas.openxmlformats.org/officeDocument/2006/relationships/hyperlink" Target="https://en.wikipedia.org/wiki/Antiprotozoal" TargetMode="External"/><Relationship Id="rId5" Type="http://schemas.openxmlformats.org/officeDocument/2006/relationships/hyperlink" Target="https://en.wikipedia.org/wiki/Pathogenic_bacteria" TargetMode="External"/><Relationship Id="rId15" Type="http://schemas.openxmlformats.org/officeDocument/2006/relationships/hyperlink" Target="https://en.wikipedia.org/wiki/Antiviral_drug" TargetMode="External"/><Relationship Id="rId10" Type="http://schemas.openxmlformats.org/officeDocument/2006/relationships/hyperlink" Target="https://en.wikipedia.org/wiki/Bacteriostatic_agent" TargetMode="External"/><Relationship Id="rId4" Type="http://schemas.openxmlformats.org/officeDocument/2006/relationships/hyperlink" Target="https://en.wikipedia.org/wiki/Antibacterial_agent" TargetMode="External"/><Relationship Id="rId9" Type="http://schemas.openxmlformats.org/officeDocument/2006/relationships/hyperlink" Target="https://en.wikipedia.org/wiki/Bactericide" TargetMode="External"/><Relationship Id="rId14" Type="http://schemas.openxmlformats.org/officeDocument/2006/relationships/hyperlink" Target="https://en.wikipedia.org/wiki/Influen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F4A-FBA4-204B-90FF-CD40F03AD904}"/>
              </a:ext>
            </a:extLst>
          </p:cNvPr>
          <p:cNvSpPr>
            <a:spLocks noGrp="1"/>
          </p:cNvSpPr>
          <p:nvPr>
            <p:ph type="ctrTitle"/>
          </p:nvPr>
        </p:nvSpPr>
        <p:spPr/>
        <p:txBody>
          <a:bodyPr/>
          <a:lstStyle/>
          <a:p>
            <a:r>
              <a:rPr lang="en-US" dirty="0"/>
              <a:t>Topic advanced </a:t>
            </a:r>
            <a:br>
              <a:rPr lang="en-US" dirty="0"/>
            </a:br>
            <a:r>
              <a:rPr lang="en-US" dirty="0"/>
              <a:t>Lecture 1</a:t>
            </a:r>
          </a:p>
        </p:txBody>
      </p:sp>
      <p:sp>
        <p:nvSpPr>
          <p:cNvPr id="3" name="Subtitle 2">
            <a:extLst>
              <a:ext uri="{FF2B5EF4-FFF2-40B4-BE49-F238E27FC236}">
                <a16:creationId xmlns:a16="http://schemas.microsoft.com/office/drawing/2014/main" id="{EF99CC94-0774-93E8-102D-6B825F447D26}"/>
              </a:ext>
            </a:extLst>
          </p:cNvPr>
          <p:cNvSpPr>
            <a:spLocks noGrp="1"/>
          </p:cNvSpPr>
          <p:nvPr>
            <p:ph type="subTitle" idx="1"/>
          </p:nvPr>
        </p:nvSpPr>
        <p:spPr/>
        <p:txBody>
          <a:bodyPr/>
          <a:lstStyle/>
          <a:p>
            <a:r>
              <a:rPr lang="en-US" dirty="0"/>
              <a:t>Microbial Resistance to antibiotics</a:t>
            </a:r>
          </a:p>
        </p:txBody>
      </p:sp>
    </p:spTree>
    <p:extLst>
      <p:ext uri="{BB962C8B-B14F-4D97-AF65-F5344CB8AC3E}">
        <p14:creationId xmlns:p14="http://schemas.microsoft.com/office/powerpoint/2010/main" val="280246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C8C94-906D-01DF-F34D-65260EB730A7}"/>
              </a:ext>
            </a:extLst>
          </p:cNvPr>
          <p:cNvSpPr>
            <a:spLocks noGrp="1"/>
          </p:cNvSpPr>
          <p:nvPr>
            <p:ph idx="1"/>
          </p:nvPr>
        </p:nvSpPr>
        <p:spPr/>
        <p:txBody>
          <a:bodyPr>
            <a:normAutofit/>
          </a:bodyPr>
          <a:lstStyle/>
          <a:p>
            <a:pPr algn="l"/>
            <a:r>
              <a:rPr lang="en-US" sz="1700" b="1" i="0" dirty="0">
                <a:solidFill>
                  <a:srgbClr val="212B32"/>
                </a:solidFill>
                <a:effectLst/>
                <a:latin typeface="Frutiger W01"/>
              </a:rPr>
              <a:t>Antibiotics are used to treat or prevent some types of bacterial infection. They work by killing bacteria or preventing them from spreading. But they do not work for everything.</a:t>
            </a:r>
            <a:endParaRPr lang="en-US" sz="1700" b="0" i="0" dirty="0">
              <a:solidFill>
                <a:srgbClr val="212B32"/>
              </a:solidFill>
              <a:effectLst/>
              <a:latin typeface="Frutiger W01"/>
            </a:endParaRPr>
          </a:p>
          <a:p>
            <a:pPr algn="l"/>
            <a:r>
              <a:rPr lang="en-US" sz="1700" b="0" i="0" dirty="0">
                <a:solidFill>
                  <a:srgbClr val="212B32"/>
                </a:solidFill>
                <a:effectLst/>
                <a:latin typeface="Frutiger W01"/>
              </a:rPr>
              <a:t>Many mild bacterial infections get better on their own without using antibiotics.</a:t>
            </a:r>
          </a:p>
          <a:p>
            <a:pPr algn="l"/>
            <a:r>
              <a:rPr lang="en-US" sz="1700" b="0" i="0" dirty="0">
                <a:solidFill>
                  <a:srgbClr val="212B32"/>
                </a:solidFill>
                <a:effectLst/>
                <a:latin typeface="Frutiger W01"/>
              </a:rPr>
              <a:t>Antibiotics do not work for viral infections such as colds and flu, and most coughs and sore throats.</a:t>
            </a:r>
          </a:p>
          <a:p>
            <a:pPr algn="l"/>
            <a:r>
              <a:rPr lang="en-US" sz="1700" b="0" i="0" dirty="0">
                <a:solidFill>
                  <a:srgbClr val="212B32"/>
                </a:solidFill>
                <a:effectLst/>
                <a:latin typeface="Frutiger W01"/>
              </a:rPr>
              <a:t>Antibiotics are no longer routinely used to treat:</a:t>
            </a:r>
          </a:p>
          <a:p>
            <a:pPr algn="l">
              <a:buFont typeface="Arial" panose="020B0604020202020204" pitchFamily="34" charset="0"/>
              <a:buChar char="•"/>
            </a:pPr>
            <a:r>
              <a:rPr lang="en-US" sz="1700" b="0" i="0" dirty="0">
                <a:solidFill>
                  <a:srgbClr val="212B32"/>
                </a:solidFill>
                <a:effectLst/>
                <a:latin typeface="Frutiger W01"/>
              </a:rPr>
              <a:t>chest infections</a:t>
            </a:r>
          </a:p>
          <a:p>
            <a:pPr algn="l">
              <a:buFont typeface="Arial" panose="020B0604020202020204" pitchFamily="34" charset="0"/>
              <a:buChar char="•"/>
            </a:pPr>
            <a:r>
              <a:rPr lang="en-US" sz="1700" b="0" i="0" dirty="0">
                <a:solidFill>
                  <a:srgbClr val="212B32"/>
                </a:solidFill>
                <a:effectLst/>
                <a:latin typeface="Frutiger W01"/>
              </a:rPr>
              <a:t>ear infections in children</a:t>
            </a:r>
          </a:p>
          <a:p>
            <a:pPr algn="l">
              <a:buFont typeface="Arial" panose="020B0604020202020204" pitchFamily="34" charset="0"/>
              <a:buChar char="•"/>
            </a:pPr>
            <a:r>
              <a:rPr lang="en-US" sz="1700" b="0" i="0" dirty="0">
                <a:solidFill>
                  <a:srgbClr val="212B32"/>
                </a:solidFill>
                <a:effectLst/>
                <a:latin typeface="Frutiger W01"/>
              </a:rPr>
              <a:t>sore throats</a:t>
            </a:r>
          </a:p>
          <a:p>
            <a:endParaRPr lang="en-US" dirty="0"/>
          </a:p>
        </p:txBody>
      </p:sp>
    </p:spTree>
    <p:extLst>
      <p:ext uri="{BB962C8B-B14F-4D97-AF65-F5344CB8AC3E}">
        <p14:creationId xmlns:p14="http://schemas.microsoft.com/office/powerpoint/2010/main" val="402859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E9CC2-BB53-CFDE-35FB-96C51765B290}"/>
              </a:ext>
            </a:extLst>
          </p:cNvPr>
          <p:cNvSpPr>
            <a:spLocks noGrp="1"/>
          </p:cNvSpPr>
          <p:nvPr>
            <p:ph idx="1"/>
          </p:nvPr>
        </p:nvSpPr>
        <p:spPr/>
        <p:txBody>
          <a:bodyPr>
            <a:normAutofit/>
          </a:bodyPr>
          <a:lstStyle/>
          <a:p>
            <a:r>
              <a:rPr lang="en-US" sz="1600" dirty="0">
                <a:effectLst/>
              </a:rPr>
              <a:t>When it comes to antibiotics, take your doctor's advice on whether you need them or not. Antibiotic resistance is a big problem – taking antibiotics when you do not need them can mean they will not work for you in the future.</a:t>
            </a:r>
          </a:p>
          <a:p>
            <a:r>
              <a:rPr lang="en-US" sz="1600" b="1" dirty="0">
                <a:effectLst/>
              </a:rPr>
              <a:t>When antibiotics are needed</a:t>
            </a:r>
          </a:p>
          <a:p>
            <a:r>
              <a:rPr lang="en-US" sz="1600" dirty="0">
                <a:effectLst/>
              </a:rPr>
              <a:t>Antibiotics may be used to treat bacterial infections that:</a:t>
            </a:r>
          </a:p>
          <a:p>
            <a:pPr>
              <a:buFont typeface="Arial" panose="020B0604020202020204" pitchFamily="34" charset="0"/>
              <a:buChar char="•"/>
            </a:pPr>
            <a:r>
              <a:rPr lang="en-US" sz="1600" dirty="0">
                <a:effectLst/>
              </a:rPr>
              <a:t>are unlikely to clear up without antibiotics</a:t>
            </a:r>
          </a:p>
          <a:p>
            <a:pPr>
              <a:buFont typeface="Arial" panose="020B0604020202020204" pitchFamily="34" charset="0"/>
              <a:buChar char="•"/>
            </a:pPr>
            <a:r>
              <a:rPr lang="en-US" sz="1600" dirty="0">
                <a:effectLst/>
              </a:rPr>
              <a:t>could infect others</a:t>
            </a:r>
          </a:p>
          <a:p>
            <a:pPr>
              <a:buFont typeface="Arial" panose="020B0604020202020204" pitchFamily="34" charset="0"/>
              <a:buChar char="•"/>
            </a:pPr>
            <a:r>
              <a:rPr lang="en-US" sz="1600" dirty="0">
                <a:effectLst/>
              </a:rPr>
              <a:t>could take too long to clear without treatment</a:t>
            </a:r>
          </a:p>
          <a:p>
            <a:pPr>
              <a:buFont typeface="Arial" panose="020B0604020202020204" pitchFamily="34" charset="0"/>
              <a:buChar char="•"/>
            </a:pPr>
            <a:r>
              <a:rPr lang="en-US" sz="1600" dirty="0">
                <a:effectLst/>
              </a:rPr>
              <a:t>carry a risk of more serious complications</a:t>
            </a:r>
          </a:p>
          <a:p>
            <a:pPr algn="l"/>
            <a:r>
              <a:rPr lang="en-US" sz="1600" b="0" i="0" dirty="0">
                <a:solidFill>
                  <a:srgbClr val="212B32"/>
                </a:solidFill>
                <a:effectLst/>
                <a:latin typeface="Frutiger W01"/>
              </a:rPr>
              <a:t>People at a high risk of infection may also be given antibiotics as a precaution, known as antibiotic prophylaxis.</a:t>
            </a:r>
          </a:p>
          <a:p>
            <a:pPr algn="l"/>
            <a:r>
              <a:rPr lang="en-US" sz="1600" b="0" i="0" dirty="0">
                <a:solidFill>
                  <a:srgbClr val="212B32"/>
                </a:solidFill>
                <a:effectLst/>
                <a:latin typeface="Frutiger W01"/>
              </a:rPr>
              <a:t>Read more about </a:t>
            </a:r>
            <a:r>
              <a:rPr lang="en-US" sz="1600" b="0" i="0" dirty="0">
                <a:solidFill>
                  <a:srgbClr val="005EB8"/>
                </a:solidFill>
                <a:effectLst/>
                <a:latin typeface="Frutiger W01"/>
                <a:hlinkClick r:id="rId2"/>
              </a:rPr>
              <a:t>when antibiotics are used</a:t>
            </a:r>
            <a:r>
              <a:rPr lang="en-US" sz="1600" b="0" i="0" dirty="0">
                <a:solidFill>
                  <a:srgbClr val="212B32"/>
                </a:solidFill>
                <a:effectLst/>
                <a:latin typeface="Frutiger W01"/>
              </a:rPr>
              <a:t> and </a:t>
            </a:r>
            <a:r>
              <a:rPr lang="en-US" sz="1600" b="0" i="0" dirty="0">
                <a:solidFill>
                  <a:srgbClr val="005EB8"/>
                </a:solidFill>
                <a:effectLst/>
                <a:latin typeface="Frutiger W01"/>
                <a:hlinkClick r:id="rId3"/>
              </a:rPr>
              <a:t>why they are not routinely used to treat infections</a:t>
            </a:r>
            <a:r>
              <a:rPr lang="en-US" sz="1600" b="0" i="0" dirty="0">
                <a:solidFill>
                  <a:srgbClr val="212B32"/>
                </a:solidFill>
                <a:effectLst/>
                <a:latin typeface="Frutiger W01"/>
              </a:rPr>
              <a:t>.</a:t>
            </a:r>
          </a:p>
          <a:p>
            <a:endParaRPr lang="en-US" dirty="0"/>
          </a:p>
        </p:txBody>
      </p:sp>
    </p:spTree>
    <p:extLst>
      <p:ext uri="{BB962C8B-B14F-4D97-AF65-F5344CB8AC3E}">
        <p14:creationId xmlns:p14="http://schemas.microsoft.com/office/powerpoint/2010/main" val="127901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76FE0-EAAE-E90F-1409-FAFBB987A0E6}"/>
              </a:ext>
            </a:extLst>
          </p:cNvPr>
          <p:cNvSpPr>
            <a:spLocks noGrp="1"/>
          </p:cNvSpPr>
          <p:nvPr>
            <p:ph idx="1"/>
          </p:nvPr>
        </p:nvSpPr>
        <p:spPr/>
        <p:txBody>
          <a:bodyPr>
            <a:normAutofit/>
          </a:bodyPr>
          <a:lstStyle/>
          <a:p>
            <a:pPr algn="l"/>
            <a:r>
              <a:rPr lang="en-US" sz="1700" b="1" i="0" dirty="0">
                <a:solidFill>
                  <a:srgbClr val="212B32"/>
                </a:solidFill>
                <a:effectLst/>
                <a:latin typeface="Frutiger W01"/>
              </a:rPr>
              <a:t>How to take antibiotics?</a:t>
            </a:r>
          </a:p>
          <a:p>
            <a:pPr algn="l"/>
            <a:r>
              <a:rPr lang="en-US" sz="1700" b="0" i="0" dirty="0">
                <a:solidFill>
                  <a:srgbClr val="212B32"/>
                </a:solidFill>
                <a:effectLst/>
                <a:latin typeface="Frutiger W01"/>
              </a:rPr>
              <a:t>Take antibiotics as directed on the packet or the patient information leaflet that comes with the medicine, or as instructed by your GP or pharmacist.</a:t>
            </a:r>
          </a:p>
          <a:p>
            <a:pPr algn="l"/>
            <a:r>
              <a:rPr lang="en-US" sz="1700" b="0" i="0" dirty="0">
                <a:solidFill>
                  <a:srgbClr val="212B32"/>
                </a:solidFill>
                <a:effectLst/>
                <a:latin typeface="Frutiger W01"/>
              </a:rPr>
              <a:t>Antibiotics can come as:</a:t>
            </a:r>
          </a:p>
          <a:p>
            <a:pPr algn="l">
              <a:buFont typeface="Arial" panose="020B0604020202020204" pitchFamily="34" charset="0"/>
              <a:buChar char="•"/>
            </a:pPr>
            <a:r>
              <a:rPr lang="en-US" sz="1700" b="0" i="0" dirty="0">
                <a:solidFill>
                  <a:srgbClr val="212B32"/>
                </a:solidFill>
                <a:effectLst/>
                <a:latin typeface="Frutiger W01"/>
              </a:rPr>
              <a:t>tablets, capsules or a liquid that you drink – these can be used to treat most types of mild to moderate infections in the body</a:t>
            </a:r>
          </a:p>
          <a:p>
            <a:pPr algn="l">
              <a:buFont typeface="Arial" panose="020B0604020202020204" pitchFamily="34" charset="0"/>
              <a:buChar char="•"/>
            </a:pPr>
            <a:r>
              <a:rPr lang="en-US" sz="1700" b="0" i="0" dirty="0">
                <a:solidFill>
                  <a:srgbClr val="212B32"/>
                </a:solidFill>
                <a:effectLst/>
                <a:latin typeface="Frutiger W01"/>
              </a:rPr>
              <a:t>creams, lotions, sprays and drops – these are often used to treat skin infections and eye or ear infections</a:t>
            </a:r>
          </a:p>
          <a:p>
            <a:pPr algn="l">
              <a:buFont typeface="Arial" panose="020B0604020202020204" pitchFamily="34" charset="0"/>
              <a:buChar char="•"/>
            </a:pPr>
            <a:r>
              <a:rPr lang="en-US" sz="1700" b="0" i="0" dirty="0">
                <a:solidFill>
                  <a:srgbClr val="212B32"/>
                </a:solidFill>
                <a:effectLst/>
                <a:latin typeface="Frutiger W01"/>
              </a:rPr>
              <a:t>injections – these can be given as an injection or through a drip directly into the blood or muscle, and are used for more serious infections.</a:t>
            </a:r>
          </a:p>
          <a:p>
            <a:pPr algn="l"/>
            <a:r>
              <a:rPr lang="en-US" sz="1600" b="1" i="0" dirty="0">
                <a:solidFill>
                  <a:srgbClr val="212B32"/>
                </a:solidFill>
                <a:effectLst/>
                <a:latin typeface="Frutiger W01"/>
              </a:rPr>
              <a:t>Missing a dose of antibiotics</a:t>
            </a:r>
          </a:p>
          <a:p>
            <a:pPr algn="l"/>
            <a:r>
              <a:rPr lang="en-US" sz="1600" b="0" i="0" dirty="0">
                <a:solidFill>
                  <a:srgbClr val="212B32"/>
                </a:solidFill>
                <a:effectLst/>
                <a:latin typeface="Frutiger W01"/>
              </a:rPr>
              <a:t>If you forget to take a dose of your antibiotics, take that dose as soon as you remember and then continue to take your course of antibiotics as normal.</a:t>
            </a:r>
          </a:p>
          <a:p>
            <a:pPr algn="l"/>
            <a:r>
              <a:rPr lang="en-US" sz="1600" b="0" i="0" dirty="0">
                <a:solidFill>
                  <a:srgbClr val="212B32"/>
                </a:solidFill>
                <a:effectLst/>
                <a:latin typeface="Frutiger W01"/>
              </a:rPr>
              <a:t>But if it's almost time for the next dose, skip the missed dose and continue your regular dosing schedule. Do not take a double dose to make up for a missed one.</a:t>
            </a:r>
          </a:p>
          <a:p>
            <a:pPr algn="l">
              <a:buFont typeface="Arial" panose="020B0604020202020204" pitchFamily="34" charset="0"/>
              <a:buChar char="•"/>
            </a:pPr>
            <a:endParaRPr lang="en-US" sz="1700" b="0" i="0" dirty="0">
              <a:solidFill>
                <a:srgbClr val="212B32"/>
              </a:solidFill>
              <a:effectLst/>
              <a:latin typeface="Frutiger W01"/>
            </a:endParaRPr>
          </a:p>
          <a:p>
            <a:endParaRPr lang="en-US" dirty="0"/>
          </a:p>
        </p:txBody>
      </p:sp>
    </p:spTree>
    <p:extLst>
      <p:ext uri="{BB962C8B-B14F-4D97-AF65-F5344CB8AC3E}">
        <p14:creationId xmlns:p14="http://schemas.microsoft.com/office/powerpoint/2010/main" val="135386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BAE03F-91D4-758B-1F57-274C6414C42F}"/>
              </a:ext>
            </a:extLst>
          </p:cNvPr>
          <p:cNvSpPr>
            <a:spLocks noGrp="1"/>
          </p:cNvSpPr>
          <p:nvPr>
            <p:ph idx="1"/>
          </p:nvPr>
        </p:nvSpPr>
        <p:spPr/>
        <p:txBody>
          <a:bodyPr>
            <a:normAutofit fontScale="55000" lnSpcReduction="20000"/>
          </a:bodyPr>
          <a:lstStyle/>
          <a:p>
            <a:pPr algn="l"/>
            <a:r>
              <a:rPr lang="en-US" sz="2600" b="1" i="0" dirty="0">
                <a:solidFill>
                  <a:srgbClr val="212B32"/>
                </a:solidFill>
                <a:effectLst/>
                <a:latin typeface="Frutiger W01"/>
              </a:rPr>
              <a:t>Accidentally taking an extra dose</a:t>
            </a:r>
          </a:p>
          <a:p>
            <a:pPr algn="l"/>
            <a:r>
              <a:rPr lang="en-US" sz="2600" b="0" i="0" dirty="0">
                <a:solidFill>
                  <a:srgbClr val="212B32"/>
                </a:solidFill>
                <a:effectLst/>
                <a:latin typeface="Frutiger W01"/>
              </a:rPr>
              <a:t>There's an increased risk of side effects if you take 2 doses closer together than recommended.</a:t>
            </a:r>
          </a:p>
          <a:p>
            <a:pPr algn="l"/>
            <a:r>
              <a:rPr lang="en-US" sz="2600" b="0" i="0" dirty="0">
                <a:solidFill>
                  <a:srgbClr val="212B32"/>
                </a:solidFill>
                <a:effectLst/>
                <a:latin typeface="Frutiger W01"/>
              </a:rPr>
              <a:t>Accidentally taking 1 extra dose of your antibiotic is unlikely to cause you any serious harm.</a:t>
            </a:r>
          </a:p>
          <a:p>
            <a:pPr algn="l"/>
            <a:r>
              <a:rPr lang="en-US" sz="2600" b="0" i="0" dirty="0">
                <a:solidFill>
                  <a:srgbClr val="212B32"/>
                </a:solidFill>
                <a:effectLst/>
                <a:latin typeface="Frutiger W01"/>
              </a:rPr>
              <a:t>But it will increase your chances of getting side effects, such as pain in your stomach, </a:t>
            </a:r>
            <a:r>
              <a:rPr lang="en-US" sz="2600" b="0" i="0" dirty="0" err="1">
                <a:solidFill>
                  <a:srgbClr val="212B32"/>
                </a:solidFill>
                <a:effectLst/>
                <a:latin typeface="Frutiger W01"/>
              </a:rPr>
              <a:t>diarrhoea</a:t>
            </a:r>
            <a:r>
              <a:rPr lang="en-US" sz="2600" b="0" i="0" dirty="0">
                <a:solidFill>
                  <a:srgbClr val="212B32"/>
                </a:solidFill>
                <a:effectLst/>
                <a:latin typeface="Frutiger W01"/>
              </a:rPr>
              <a:t>, and feeling or being sick.</a:t>
            </a:r>
          </a:p>
          <a:p>
            <a:pPr algn="l"/>
            <a:r>
              <a:rPr lang="en-US" sz="2600" b="0" i="0" dirty="0">
                <a:solidFill>
                  <a:srgbClr val="212B32"/>
                </a:solidFill>
                <a:effectLst/>
                <a:latin typeface="Frutiger W01"/>
              </a:rPr>
              <a:t>If you accidentally take more than 1 extra dose of your antibiotic, are worried or you get severe side effects.</a:t>
            </a:r>
          </a:p>
          <a:p>
            <a:pPr algn="l"/>
            <a:r>
              <a:rPr lang="en-US" sz="2900" b="1" i="0" dirty="0">
                <a:solidFill>
                  <a:srgbClr val="212B32"/>
                </a:solidFill>
                <a:effectLst/>
                <a:latin typeface="Frutiger W01"/>
              </a:rPr>
              <a:t>Side effects of antibiotics</a:t>
            </a:r>
          </a:p>
          <a:p>
            <a:pPr algn="l"/>
            <a:r>
              <a:rPr lang="en-US" sz="2900" b="0" i="0" dirty="0">
                <a:solidFill>
                  <a:srgbClr val="212B32"/>
                </a:solidFill>
                <a:effectLst/>
                <a:latin typeface="Frutiger W01"/>
              </a:rPr>
              <a:t>As with any medicine, antibiotics can cause side effects. Most antibiotics do not cause problems if they're used properly and serious side effects are rare.</a:t>
            </a:r>
          </a:p>
          <a:p>
            <a:pPr algn="l"/>
            <a:r>
              <a:rPr lang="en-US" sz="2900" b="0" i="0" dirty="0">
                <a:solidFill>
                  <a:srgbClr val="212B32"/>
                </a:solidFill>
                <a:effectLst/>
                <a:latin typeface="Frutiger W01"/>
              </a:rPr>
              <a:t>The common side effects include:</a:t>
            </a:r>
          </a:p>
          <a:p>
            <a:pPr algn="l">
              <a:buFont typeface="Arial" panose="020B0604020202020204" pitchFamily="34" charset="0"/>
              <a:buChar char="•"/>
            </a:pPr>
            <a:r>
              <a:rPr lang="en-US" sz="2900" b="0" i="0" dirty="0">
                <a:solidFill>
                  <a:srgbClr val="212B32"/>
                </a:solidFill>
                <a:effectLst/>
                <a:latin typeface="Frutiger W01"/>
              </a:rPr>
              <a:t>being sick</a:t>
            </a:r>
          </a:p>
          <a:p>
            <a:pPr algn="l">
              <a:buFont typeface="Arial" panose="020B0604020202020204" pitchFamily="34" charset="0"/>
              <a:buChar char="•"/>
            </a:pPr>
            <a:r>
              <a:rPr lang="en-US" sz="2900" b="0" i="0" dirty="0">
                <a:solidFill>
                  <a:srgbClr val="212B32"/>
                </a:solidFill>
                <a:effectLst/>
                <a:latin typeface="Frutiger W01"/>
              </a:rPr>
              <a:t>feeling sick</a:t>
            </a:r>
          </a:p>
          <a:p>
            <a:pPr algn="l">
              <a:buFont typeface="Arial" panose="020B0604020202020204" pitchFamily="34" charset="0"/>
              <a:buChar char="•"/>
            </a:pPr>
            <a:r>
              <a:rPr lang="en-US" sz="2900" b="0" i="0" dirty="0">
                <a:solidFill>
                  <a:srgbClr val="212B32"/>
                </a:solidFill>
                <a:effectLst/>
                <a:latin typeface="Frutiger W01"/>
              </a:rPr>
              <a:t>bloating and indigestion</a:t>
            </a:r>
          </a:p>
          <a:p>
            <a:pPr algn="l">
              <a:buFont typeface="Arial" panose="020B0604020202020204" pitchFamily="34" charset="0"/>
              <a:buChar char="•"/>
            </a:pPr>
            <a:r>
              <a:rPr lang="en-US" sz="2900" b="0" i="0" dirty="0" err="1">
                <a:solidFill>
                  <a:srgbClr val="212B32"/>
                </a:solidFill>
                <a:effectLst/>
                <a:latin typeface="Frutiger W01"/>
              </a:rPr>
              <a:t>diarrhoea</a:t>
            </a:r>
            <a:endParaRPr lang="en-US" sz="2900" b="0" i="0" dirty="0">
              <a:solidFill>
                <a:srgbClr val="212B32"/>
              </a:solidFill>
              <a:effectLst/>
              <a:latin typeface="Frutiger W01"/>
            </a:endParaRPr>
          </a:p>
          <a:p>
            <a:pPr algn="l"/>
            <a:r>
              <a:rPr lang="en-US" sz="2900" b="0" i="0" dirty="0">
                <a:solidFill>
                  <a:srgbClr val="212B32"/>
                </a:solidFill>
                <a:effectLst/>
                <a:latin typeface="Frutiger W01"/>
              </a:rPr>
              <a:t>Some people may have an </a:t>
            </a:r>
            <a:r>
              <a:rPr lang="en-US" sz="2900" b="0" i="0" dirty="0">
                <a:solidFill>
                  <a:srgbClr val="005EB8"/>
                </a:solidFill>
                <a:effectLst/>
                <a:latin typeface="Frutiger W01"/>
                <a:hlinkClick r:id="rId2"/>
              </a:rPr>
              <a:t>allergic reaction</a:t>
            </a:r>
            <a:r>
              <a:rPr lang="en-US" sz="2900" b="0" i="0" dirty="0">
                <a:solidFill>
                  <a:srgbClr val="212B32"/>
                </a:solidFill>
                <a:effectLst/>
                <a:latin typeface="Frutiger W01"/>
              </a:rPr>
              <a:t> to antibiotics, especially penicillin and a type called cephalosporins. In very rare cases, this can lead to a </a:t>
            </a:r>
            <a:r>
              <a:rPr lang="en-US" sz="2900" b="0" i="0" dirty="0">
                <a:solidFill>
                  <a:srgbClr val="005EB8"/>
                </a:solidFill>
                <a:effectLst/>
                <a:latin typeface="Frutiger W01"/>
                <a:hlinkClick r:id="rId3"/>
              </a:rPr>
              <a:t>serious allergic reaction (anaphylaxis)</a:t>
            </a:r>
            <a:r>
              <a:rPr lang="en-US" sz="2900" b="0" i="0" dirty="0">
                <a:solidFill>
                  <a:srgbClr val="212B32"/>
                </a:solidFill>
                <a:effectLst/>
                <a:latin typeface="Frutiger W01"/>
              </a:rPr>
              <a:t>, which is a medical emergency.</a:t>
            </a:r>
          </a:p>
          <a:p>
            <a:endParaRPr lang="en-US" dirty="0"/>
          </a:p>
        </p:txBody>
      </p:sp>
    </p:spTree>
    <p:extLst>
      <p:ext uri="{BB962C8B-B14F-4D97-AF65-F5344CB8AC3E}">
        <p14:creationId xmlns:p14="http://schemas.microsoft.com/office/powerpoint/2010/main" val="4093333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9AD60-A688-BD76-C739-B867F6B54243}"/>
              </a:ext>
            </a:extLst>
          </p:cNvPr>
          <p:cNvSpPr>
            <a:spLocks noGrp="1"/>
          </p:cNvSpPr>
          <p:nvPr>
            <p:ph idx="1"/>
          </p:nvPr>
        </p:nvSpPr>
        <p:spPr/>
        <p:txBody>
          <a:bodyPr>
            <a:normAutofit/>
          </a:bodyPr>
          <a:lstStyle/>
          <a:p>
            <a:pPr algn="l"/>
            <a:r>
              <a:rPr lang="en-US" sz="1900" b="1" i="0" dirty="0">
                <a:solidFill>
                  <a:srgbClr val="212B32"/>
                </a:solidFill>
                <a:effectLst/>
                <a:latin typeface="Frutiger W01"/>
              </a:rPr>
              <a:t>Types of antibiotics</a:t>
            </a:r>
          </a:p>
          <a:p>
            <a:pPr algn="l"/>
            <a:r>
              <a:rPr lang="en-US" sz="1900" b="0" i="0" dirty="0">
                <a:solidFill>
                  <a:srgbClr val="212B32"/>
                </a:solidFill>
                <a:effectLst/>
                <a:latin typeface="Frutiger W01"/>
              </a:rPr>
              <a:t>There are hundreds of different types of antibiotics, but most of them can be classified into 6 groups.</a:t>
            </a:r>
          </a:p>
          <a:p>
            <a:pPr algn="l">
              <a:buFont typeface="Arial" panose="020B0604020202020204" pitchFamily="34" charset="0"/>
              <a:buChar char="•"/>
            </a:pPr>
            <a:r>
              <a:rPr lang="en-US" sz="1900" b="1" i="0" dirty="0" err="1">
                <a:solidFill>
                  <a:srgbClr val="212B32"/>
                </a:solidFill>
                <a:effectLst/>
                <a:latin typeface="Frutiger W01"/>
              </a:rPr>
              <a:t>Penicillins</a:t>
            </a:r>
            <a:r>
              <a:rPr lang="en-US" sz="1900" b="0" i="0" dirty="0">
                <a:solidFill>
                  <a:srgbClr val="212B32"/>
                </a:solidFill>
                <a:effectLst/>
                <a:latin typeface="Frutiger W01"/>
              </a:rPr>
              <a:t> (such as penicillin, </a:t>
            </a:r>
            <a:r>
              <a:rPr lang="en-US" sz="1900" b="0" i="0" dirty="0">
                <a:solidFill>
                  <a:srgbClr val="005EB8"/>
                </a:solidFill>
                <a:effectLst/>
                <a:latin typeface="Frutiger W01"/>
                <a:hlinkClick r:id="rId2"/>
              </a:rPr>
              <a:t>amoxicillin</a:t>
            </a:r>
            <a:r>
              <a:rPr lang="en-US" sz="1900" b="0" i="0" dirty="0">
                <a:solidFill>
                  <a:srgbClr val="212B32"/>
                </a:solidFill>
                <a:effectLst/>
                <a:latin typeface="Frutiger W01"/>
              </a:rPr>
              <a:t>, </a:t>
            </a:r>
            <a:r>
              <a:rPr lang="en-US" sz="1900" b="0" i="0" dirty="0">
                <a:solidFill>
                  <a:srgbClr val="005EB8"/>
                </a:solidFill>
                <a:effectLst/>
                <a:latin typeface="Frutiger W01"/>
                <a:hlinkClick r:id="rId3"/>
              </a:rPr>
              <a:t>co-amoxiclav</a:t>
            </a:r>
            <a:r>
              <a:rPr lang="en-US" sz="1900" b="0" i="0" dirty="0">
                <a:solidFill>
                  <a:srgbClr val="212B32"/>
                </a:solidFill>
                <a:effectLst/>
                <a:latin typeface="Frutiger W01"/>
              </a:rPr>
              <a:t>, </a:t>
            </a:r>
            <a:r>
              <a:rPr lang="en-US" sz="1900" b="0" i="0" dirty="0">
                <a:solidFill>
                  <a:srgbClr val="005EB8"/>
                </a:solidFill>
                <a:effectLst/>
                <a:latin typeface="Frutiger W01"/>
                <a:hlinkClick r:id="rId4"/>
              </a:rPr>
              <a:t>flucloxacillin</a:t>
            </a:r>
            <a:r>
              <a:rPr lang="en-US" sz="1900" b="0" i="0" dirty="0">
                <a:solidFill>
                  <a:srgbClr val="212B32"/>
                </a:solidFill>
                <a:effectLst/>
                <a:latin typeface="Frutiger W01"/>
              </a:rPr>
              <a:t> and phenoxymethylpenicillin) – widely used to treat a variety of infections, including skin infections, </a:t>
            </a:r>
            <a:r>
              <a:rPr lang="en-US" sz="1900" b="0" i="0" dirty="0">
                <a:solidFill>
                  <a:srgbClr val="005EB8"/>
                </a:solidFill>
                <a:effectLst/>
                <a:latin typeface="Frutiger W01"/>
                <a:hlinkClick r:id="rId5"/>
              </a:rPr>
              <a:t>chest infections</a:t>
            </a:r>
            <a:r>
              <a:rPr lang="en-US" sz="1900" b="0" i="0" dirty="0">
                <a:solidFill>
                  <a:srgbClr val="212B32"/>
                </a:solidFill>
                <a:effectLst/>
                <a:latin typeface="Frutiger W01"/>
              </a:rPr>
              <a:t> and </a:t>
            </a:r>
            <a:r>
              <a:rPr lang="en-US" sz="1900" b="0" i="0" dirty="0">
                <a:solidFill>
                  <a:srgbClr val="005EB8"/>
                </a:solidFill>
                <a:effectLst/>
                <a:latin typeface="Frutiger W01"/>
                <a:hlinkClick r:id="rId6"/>
              </a:rPr>
              <a:t>urinary tract infections</a:t>
            </a:r>
            <a:endParaRPr lang="en-US" sz="1900" b="0" i="0" dirty="0">
              <a:solidFill>
                <a:srgbClr val="212B32"/>
              </a:solidFill>
              <a:effectLst/>
              <a:latin typeface="Frutiger W01"/>
            </a:endParaRPr>
          </a:p>
          <a:p>
            <a:pPr algn="l">
              <a:buFont typeface="Arial" panose="020B0604020202020204" pitchFamily="34" charset="0"/>
              <a:buChar char="•"/>
            </a:pPr>
            <a:r>
              <a:rPr lang="en-US" sz="1900" b="1" i="0" dirty="0">
                <a:solidFill>
                  <a:srgbClr val="212B32"/>
                </a:solidFill>
                <a:effectLst/>
                <a:latin typeface="Frutiger W01"/>
              </a:rPr>
              <a:t>Cephalosporins</a:t>
            </a:r>
            <a:r>
              <a:rPr lang="en-US" sz="1900" b="0" i="0" dirty="0">
                <a:solidFill>
                  <a:srgbClr val="212B32"/>
                </a:solidFill>
                <a:effectLst/>
                <a:latin typeface="Frutiger W01"/>
              </a:rPr>
              <a:t> (such as </a:t>
            </a:r>
            <a:r>
              <a:rPr lang="en-US" sz="1900" b="0" i="0" dirty="0">
                <a:solidFill>
                  <a:srgbClr val="005EB8"/>
                </a:solidFill>
                <a:effectLst/>
                <a:latin typeface="Frutiger W01"/>
                <a:hlinkClick r:id="rId7"/>
              </a:rPr>
              <a:t>cefalexin</a:t>
            </a:r>
            <a:r>
              <a:rPr lang="en-US" sz="1900" b="0" i="0" dirty="0">
                <a:solidFill>
                  <a:srgbClr val="212B32"/>
                </a:solidFill>
                <a:effectLst/>
                <a:latin typeface="Frutiger W01"/>
              </a:rPr>
              <a:t>) – used to treat a wide range of infections, but some are also effective for treating more serious infections, such as </a:t>
            </a:r>
            <a:r>
              <a:rPr lang="en-US" sz="1900" b="0" i="0" dirty="0" err="1">
                <a:solidFill>
                  <a:srgbClr val="005EB8"/>
                </a:solidFill>
                <a:effectLst/>
                <a:latin typeface="Frutiger W01"/>
                <a:hlinkClick r:id="rId8"/>
              </a:rPr>
              <a:t>septicaemia</a:t>
            </a:r>
            <a:r>
              <a:rPr lang="en-US" sz="1900" b="0" i="0" dirty="0">
                <a:solidFill>
                  <a:srgbClr val="212B32"/>
                </a:solidFill>
                <a:effectLst/>
                <a:latin typeface="Frutiger W01"/>
              </a:rPr>
              <a:t> and </a:t>
            </a:r>
            <a:r>
              <a:rPr lang="en-US" sz="1900" b="0" i="0" dirty="0">
                <a:solidFill>
                  <a:srgbClr val="005EB8"/>
                </a:solidFill>
                <a:effectLst/>
                <a:latin typeface="Frutiger W01"/>
                <a:hlinkClick r:id="rId9"/>
              </a:rPr>
              <a:t>meningitis</a:t>
            </a:r>
            <a:endParaRPr lang="en-US" sz="1900" b="0" i="0" dirty="0">
              <a:solidFill>
                <a:srgbClr val="212B32"/>
              </a:solidFill>
              <a:effectLst/>
              <a:latin typeface="Frutiger W01"/>
            </a:endParaRPr>
          </a:p>
          <a:p>
            <a:pPr algn="l">
              <a:buFont typeface="Arial" panose="020B0604020202020204" pitchFamily="34" charset="0"/>
              <a:buChar char="•"/>
            </a:pPr>
            <a:r>
              <a:rPr lang="en-US" sz="1900" b="1" i="0" dirty="0">
                <a:solidFill>
                  <a:srgbClr val="212B32"/>
                </a:solidFill>
                <a:effectLst/>
                <a:latin typeface="Frutiger W01"/>
              </a:rPr>
              <a:t>Aminoglycosides</a:t>
            </a:r>
            <a:r>
              <a:rPr lang="en-US" sz="1900" b="0" i="0" dirty="0">
                <a:solidFill>
                  <a:srgbClr val="212B32"/>
                </a:solidFill>
                <a:effectLst/>
                <a:latin typeface="Frutiger W01"/>
              </a:rPr>
              <a:t> (such as gentamicin and tobramycin) – tend to only be used in hospital to treat very serious illnesses such as </a:t>
            </a:r>
            <a:r>
              <a:rPr lang="en-US" sz="1900" b="0" i="0" dirty="0" err="1">
                <a:solidFill>
                  <a:srgbClr val="212B32"/>
                </a:solidFill>
                <a:effectLst/>
                <a:latin typeface="Frutiger W01"/>
              </a:rPr>
              <a:t>septicaemia</a:t>
            </a:r>
            <a:r>
              <a:rPr lang="en-US" sz="1900" b="0" i="0" dirty="0">
                <a:solidFill>
                  <a:srgbClr val="212B32"/>
                </a:solidFill>
                <a:effectLst/>
                <a:latin typeface="Frutiger W01"/>
              </a:rPr>
              <a:t>, as they can cause serious side effects, including hearing loss and kidney damage; they're usually given by injection, but may be given as drops for some ear or eye infections</a:t>
            </a:r>
          </a:p>
          <a:p>
            <a:endParaRPr lang="en-US" dirty="0"/>
          </a:p>
        </p:txBody>
      </p:sp>
    </p:spTree>
    <p:extLst>
      <p:ext uri="{BB962C8B-B14F-4D97-AF65-F5344CB8AC3E}">
        <p14:creationId xmlns:p14="http://schemas.microsoft.com/office/powerpoint/2010/main" val="176739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524B89-60F7-6CF7-A34A-98CE12339E87}"/>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2B32"/>
                </a:solidFill>
                <a:effectLst/>
                <a:uLnTx/>
                <a:uFillTx/>
                <a:latin typeface="Frutiger W01"/>
                <a:ea typeface="+mn-ea"/>
                <a:cs typeface="+mn-cs"/>
              </a:rPr>
              <a:t>Tetracyclines</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(such as tetracycline, </a:t>
            </a:r>
            <a:r>
              <a:rPr kumimoji="0" lang="en-US" sz="1800" b="0" i="0" u="none" strike="noStrike" kern="1200" cap="none" spc="0" normalizeH="0" baseline="0" noProof="0" dirty="0">
                <a:ln>
                  <a:noFill/>
                </a:ln>
                <a:solidFill>
                  <a:srgbClr val="005EB8"/>
                </a:solidFill>
                <a:effectLst/>
                <a:uLnTx/>
                <a:uFillTx/>
                <a:latin typeface="Frutiger W01"/>
                <a:ea typeface="+mn-ea"/>
                <a:cs typeface="+mn-cs"/>
                <a:hlinkClick r:id="rId2"/>
              </a:rPr>
              <a:t>doxycycline</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and </a:t>
            </a:r>
            <a:r>
              <a:rPr kumimoji="0" lang="en-US" sz="1800" b="0" i="0" u="none" strike="noStrike" kern="1200" cap="none" spc="0" normalizeH="0" baseline="0" noProof="0" dirty="0">
                <a:ln>
                  <a:noFill/>
                </a:ln>
                <a:solidFill>
                  <a:srgbClr val="005EB8"/>
                </a:solidFill>
                <a:effectLst/>
                <a:uLnTx/>
                <a:uFillTx/>
                <a:latin typeface="Frutiger W01"/>
                <a:ea typeface="+mn-ea"/>
                <a:cs typeface="+mn-cs"/>
                <a:hlinkClick r:id="rId3"/>
              </a:rPr>
              <a:t>lymecycline</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 can be used to treat a wide range of infections, but are commonly used to treat </a:t>
            </a:r>
            <a:r>
              <a:rPr kumimoji="0" lang="en-US" sz="1800" b="0" i="0" u="none" strike="noStrike" kern="1200" cap="none" spc="0" normalizeH="0" baseline="0" noProof="0" dirty="0">
                <a:ln>
                  <a:noFill/>
                </a:ln>
                <a:solidFill>
                  <a:srgbClr val="005EB8"/>
                </a:solidFill>
                <a:effectLst/>
                <a:uLnTx/>
                <a:uFillTx/>
                <a:latin typeface="Frutiger W01"/>
                <a:ea typeface="+mn-ea"/>
                <a:cs typeface="+mn-cs"/>
                <a:hlinkClick r:id="rId4"/>
              </a:rPr>
              <a:t>acne</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and a skin condition called </a:t>
            </a:r>
            <a:r>
              <a:rPr kumimoji="0" lang="en-US" sz="1800" b="0" i="0" u="none" strike="noStrike" kern="1200" cap="none" spc="0" normalizeH="0" baseline="0" noProof="0" dirty="0">
                <a:ln>
                  <a:noFill/>
                </a:ln>
                <a:solidFill>
                  <a:srgbClr val="005EB8"/>
                </a:solidFill>
                <a:effectLst/>
                <a:uLnTx/>
                <a:uFillTx/>
                <a:latin typeface="Frutiger W01"/>
                <a:ea typeface="+mn-ea"/>
                <a:cs typeface="+mn-cs"/>
                <a:hlinkClick r:id="rId5"/>
              </a:rPr>
              <a:t>rosacea</a:t>
            </a:r>
            <a:endParaRPr kumimoji="0" lang="en-US" sz="1800" b="0" i="0" u="none" strike="noStrike" kern="1200" cap="none" spc="0" normalizeH="0" baseline="0" noProof="0" dirty="0">
              <a:ln>
                <a:noFill/>
              </a:ln>
              <a:solidFill>
                <a:srgbClr val="212B32"/>
              </a:solidFill>
              <a:effectLst/>
              <a:uLnTx/>
              <a:uFillTx/>
              <a:latin typeface="Frutiger W01"/>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2B32"/>
                </a:solidFill>
                <a:effectLst/>
                <a:uLnTx/>
                <a:uFillTx/>
                <a:latin typeface="Frutiger W01"/>
                <a:ea typeface="+mn-ea"/>
                <a:cs typeface="+mn-cs"/>
              </a:rPr>
              <a:t>Macrolides</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(such as </a:t>
            </a:r>
            <a:r>
              <a:rPr kumimoji="0" lang="en-US" sz="1800" b="0" i="0" u="none" strike="noStrike" kern="1200" cap="none" spc="0" normalizeH="0" baseline="0" noProof="0" dirty="0">
                <a:ln>
                  <a:noFill/>
                </a:ln>
                <a:solidFill>
                  <a:srgbClr val="005EB8"/>
                </a:solidFill>
                <a:effectLst/>
                <a:uLnTx/>
                <a:uFillTx/>
                <a:latin typeface="Frutiger W01"/>
                <a:ea typeface="+mn-ea"/>
                <a:cs typeface="+mn-cs"/>
                <a:hlinkClick r:id="rId6"/>
              </a:rPr>
              <a:t>azithromycin</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a:t>
            </a:r>
            <a:r>
              <a:rPr kumimoji="0" lang="en-US" sz="1800" b="0" i="0" u="none" strike="noStrike" kern="1200" cap="none" spc="0" normalizeH="0" baseline="0" noProof="0" dirty="0">
                <a:ln>
                  <a:noFill/>
                </a:ln>
                <a:solidFill>
                  <a:srgbClr val="005EB8"/>
                </a:solidFill>
                <a:effectLst/>
                <a:uLnTx/>
                <a:uFillTx/>
                <a:latin typeface="Frutiger W01"/>
                <a:ea typeface="+mn-ea"/>
                <a:cs typeface="+mn-cs"/>
                <a:hlinkClick r:id="rId7"/>
              </a:rPr>
              <a:t>erythromycin</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and </a:t>
            </a:r>
            <a:r>
              <a:rPr kumimoji="0" lang="en-US" sz="1800" b="0" i="0" u="none" strike="noStrike" kern="1200" cap="none" spc="0" normalizeH="0" baseline="0" noProof="0" dirty="0">
                <a:ln>
                  <a:noFill/>
                </a:ln>
                <a:solidFill>
                  <a:srgbClr val="005EB8"/>
                </a:solidFill>
                <a:effectLst/>
                <a:uLnTx/>
                <a:uFillTx/>
                <a:latin typeface="Frutiger W01"/>
                <a:ea typeface="+mn-ea"/>
                <a:cs typeface="+mn-cs"/>
                <a:hlinkClick r:id="rId8"/>
              </a:rPr>
              <a:t>clarithromycin</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 can be particularly useful for treating lung and chest infections, or as an alternative for people with a penicillin allergy, or to treat penicillin-resistant strains of bacteria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2B32"/>
                </a:solidFill>
                <a:effectLst/>
                <a:uLnTx/>
                <a:uFillTx/>
                <a:latin typeface="Frutiger W01"/>
                <a:ea typeface="+mn-ea"/>
                <a:cs typeface="+mn-cs"/>
              </a:rPr>
              <a:t>Fluoroquinolones</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(such as </a:t>
            </a:r>
            <a:r>
              <a:rPr kumimoji="0" lang="en-US" sz="1800" b="0" i="0" u="none" strike="noStrike" kern="1200" cap="none" spc="0" normalizeH="0" baseline="0" noProof="0" dirty="0">
                <a:ln>
                  <a:noFill/>
                </a:ln>
                <a:solidFill>
                  <a:srgbClr val="005EB8"/>
                </a:solidFill>
                <a:effectLst/>
                <a:uLnTx/>
                <a:uFillTx/>
                <a:latin typeface="Frutiger W01"/>
                <a:ea typeface="+mn-ea"/>
                <a:cs typeface="+mn-cs"/>
                <a:hlinkClick r:id="rId9"/>
              </a:rPr>
              <a:t>ciprofloxacin</a:t>
            </a:r>
            <a:r>
              <a:rPr kumimoji="0" lang="en-US" sz="1800" b="0" i="0" u="none" strike="noStrike" kern="1200" cap="none" spc="0" normalizeH="0" baseline="0" noProof="0" dirty="0">
                <a:ln>
                  <a:noFill/>
                </a:ln>
                <a:solidFill>
                  <a:srgbClr val="212B32"/>
                </a:solidFill>
                <a:effectLst/>
                <a:uLnTx/>
                <a:uFillTx/>
                <a:latin typeface="Frutiger W01"/>
                <a:ea typeface="+mn-ea"/>
                <a:cs typeface="+mn-cs"/>
              </a:rPr>
              <a:t> and levofloxacin) – are broad-spectrum antibiotics that were once used to treat a wide range of infections, especially respiratory and urinary tract infections. These antibiotics are no longer used routinely because of the risk of serious side effects</a:t>
            </a:r>
          </a:p>
          <a:p>
            <a:r>
              <a:rPr lang="en-US" sz="1800" b="0" i="0" dirty="0">
                <a:solidFill>
                  <a:srgbClr val="212B32"/>
                </a:solidFill>
                <a:effectLst/>
                <a:latin typeface="Frutiger W01"/>
              </a:rPr>
              <a:t>Other antibiotics include chloramphenicol (used for eye and ear infections), </a:t>
            </a:r>
            <a:r>
              <a:rPr lang="en-US" sz="1800" b="0" i="0" dirty="0" err="1">
                <a:solidFill>
                  <a:srgbClr val="005EB8"/>
                </a:solidFill>
                <a:effectLst/>
                <a:latin typeface="Frutiger W01"/>
                <a:hlinkClick r:id="rId10"/>
              </a:rPr>
              <a:t>fusidic</a:t>
            </a:r>
            <a:r>
              <a:rPr lang="en-US" sz="1800" b="0" i="0" dirty="0">
                <a:solidFill>
                  <a:srgbClr val="005EB8"/>
                </a:solidFill>
                <a:effectLst/>
                <a:latin typeface="Frutiger W01"/>
                <a:hlinkClick r:id="rId10"/>
              </a:rPr>
              <a:t> acid</a:t>
            </a:r>
            <a:r>
              <a:rPr lang="en-US" sz="1800" b="0" i="0" dirty="0">
                <a:solidFill>
                  <a:srgbClr val="212B32"/>
                </a:solidFill>
                <a:effectLst/>
                <a:latin typeface="Frutiger W01"/>
              </a:rPr>
              <a:t> (used for skin and eye infections), and </a:t>
            </a:r>
            <a:r>
              <a:rPr lang="en-US" sz="1800" b="0" i="0" dirty="0">
                <a:solidFill>
                  <a:srgbClr val="005EB8"/>
                </a:solidFill>
                <a:effectLst/>
                <a:latin typeface="Frutiger W01"/>
                <a:hlinkClick r:id="rId11"/>
              </a:rPr>
              <a:t>nitrofurantoin</a:t>
            </a:r>
            <a:r>
              <a:rPr lang="en-US" sz="1800" b="0" i="0" dirty="0">
                <a:solidFill>
                  <a:srgbClr val="212B32"/>
                </a:solidFill>
                <a:effectLst/>
                <a:latin typeface="Frutiger W01"/>
              </a:rPr>
              <a:t> and </a:t>
            </a:r>
            <a:r>
              <a:rPr lang="en-US" sz="1800" b="0" i="0" dirty="0">
                <a:solidFill>
                  <a:srgbClr val="005EB8"/>
                </a:solidFill>
                <a:effectLst/>
                <a:latin typeface="Frutiger W01"/>
                <a:hlinkClick r:id="rId12"/>
              </a:rPr>
              <a:t>trimethoprim</a:t>
            </a:r>
            <a:r>
              <a:rPr lang="en-US" sz="1800" b="0" i="0" dirty="0">
                <a:solidFill>
                  <a:srgbClr val="212B32"/>
                </a:solidFill>
                <a:effectLst/>
                <a:latin typeface="Frutiger W01"/>
              </a:rPr>
              <a:t> (used for urinary tract infections).</a:t>
            </a:r>
            <a:endParaRPr lang="en-US" sz="1800" dirty="0"/>
          </a:p>
        </p:txBody>
      </p:sp>
    </p:spTree>
    <p:extLst>
      <p:ext uri="{BB962C8B-B14F-4D97-AF65-F5344CB8AC3E}">
        <p14:creationId xmlns:p14="http://schemas.microsoft.com/office/powerpoint/2010/main" val="126155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CC47583-BE26-0435-EF91-A6F0B3DD2C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8816" y="1335186"/>
            <a:ext cx="7333073" cy="465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3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1FFD-34D1-EDB9-BE68-2870C30259DD}"/>
              </a:ext>
            </a:extLst>
          </p:cNvPr>
          <p:cNvSpPr>
            <a:spLocks noGrp="1"/>
          </p:cNvSpPr>
          <p:nvPr>
            <p:ph type="title"/>
          </p:nvPr>
        </p:nvSpPr>
        <p:spPr/>
        <p:txBody>
          <a:bodyPr/>
          <a:lstStyle/>
          <a:p>
            <a:r>
              <a:rPr lang="en-US" dirty="0"/>
              <a:t>Lecture:3         Biofilm</a:t>
            </a:r>
          </a:p>
        </p:txBody>
      </p:sp>
      <p:sp>
        <p:nvSpPr>
          <p:cNvPr id="3" name="Content Placeholder 2">
            <a:extLst>
              <a:ext uri="{FF2B5EF4-FFF2-40B4-BE49-F238E27FC236}">
                <a16:creationId xmlns:a16="http://schemas.microsoft.com/office/drawing/2014/main" id="{BE452924-DF8F-94FB-950F-4E8113B56747}"/>
              </a:ext>
            </a:extLst>
          </p:cNvPr>
          <p:cNvSpPr>
            <a:spLocks noGrp="1"/>
          </p:cNvSpPr>
          <p:nvPr>
            <p:ph idx="1"/>
          </p:nvPr>
        </p:nvSpPr>
        <p:spPr/>
        <p:txBody>
          <a:bodyPr>
            <a:normAutofit/>
          </a:bodyPr>
          <a:lstStyle/>
          <a:p>
            <a:pPr>
              <a:lnSpc>
                <a:spcPct val="150000"/>
              </a:lnSpc>
            </a:pPr>
            <a:r>
              <a:rPr lang="en-US" sz="1800" b="0" i="0" dirty="0">
                <a:solidFill>
                  <a:srgbClr val="202122"/>
                </a:solidFill>
                <a:effectLst/>
                <a:latin typeface="Arial" panose="020B0604020202020204" pitchFamily="34" charset="0"/>
              </a:rPr>
              <a:t>A </a:t>
            </a:r>
            <a:r>
              <a:rPr lang="en-US" sz="1800" b="1" i="0" dirty="0">
                <a:solidFill>
                  <a:srgbClr val="202122"/>
                </a:solidFill>
                <a:effectLst/>
                <a:latin typeface="Arial" panose="020B0604020202020204" pitchFamily="34" charset="0"/>
              </a:rPr>
              <a:t>biofilm</a:t>
            </a:r>
            <a:r>
              <a:rPr lang="en-US" sz="1800" b="0" i="0" dirty="0">
                <a:solidFill>
                  <a:srgbClr val="202122"/>
                </a:solidFill>
                <a:effectLst/>
                <a:latin typeface="Arial" panose="020B0604020202020204" pitchFamily="34" charset="0"/>
              </a:rPr>
              <a:t> comprises any </a:t>
            </a:r>
            <a:r>
              <a:rPr lang="en-US" sz="1800" b="0" i="0" u="none" strike="noStrike" dirty="0">
                <a:solidFill>
                  <a:srgbClr val="0645AD"/>
                </a:solidFill>
                <a:effectLst/>
                <a:latin typeface="Arial" panose="020B0604020202020204" pitchFamily="34" charset="0"/>
                <a:hlinkClick r:id="rId2" tooltip="Syntrophy"/>
              </a:rPr>
              <a:t>syntrophic</a:t>
            </a:r>
            <a:r>
              <a:rPr lang="en-US" sz="1800" b="0" i="0" dirty="0">
                <a:solidFill>
                  <a:srgbClr val="202122"/>
                </a:solidFill>
                <a:effectLst/>
                <a:latin typeface="Arial" panose="020B0604020202020204" pitchFamily="34" charset="0"/>
              </a:rPr>
              <a:t> </a:t>
            </a:r>
            <a:r>
              <a:rPr lang="en-US" sz="1800" b="0" i="0" u="none" strike="noStrike" dirty="0">
                <a:solidFill>
                  <a:srgbClr val="0645AD"/>
                </a:solidFill>
                <a:effectLst/>
                <a:latin typeface="Arial" panose="020B0604020202020204" pitchFamily="34" charset="0"/>
                <a:hlinkClick r:id="rId3" tooltip="Microbial consortium"/>
              </a:rPr>
              <a:t>consortium of microorganisms</a:t>
            </a:r>
            <a:r>
              <a:rPr lang="en-US" sz="1800" b="0" i="0" dirty="0">
                <a:solidFill>
                  <a:srgbClr val="202122"/>
                </a:solidFill>
                <a:effectLst/>
                <a:latin typeface="Arial" panose="020B0604020202020204" pitchFamily="34" charset="0"/>
              </a:rPr>
              <a:t> in which </a:t>
            </a:r>
            <a:r>
              <a:rPr lang="en-US" sz="1800" b="0" i="0" u="none" strike="noStrike" dirty="0">
                <a:solidFill>
                  <a:srgbClr val="0645AD"/>
                </a:solidFill>
                <a:effectLst/>
                <a:latin typeface="Arial" panose="020B0604020202020204" pitchFamily="34" charset="0"/>
                <a:hlinkClick r:id="rId4" tooltip="Cell (biology)"/>
              </a:rPr>
              <a:t>cells</a:t>
            </a:r>
            <a:r>
              <a:rPr lang="en-US" sz="1800" b="0" i="0" dirty="0">
                <a:solidFill>
                  <a:srgbClr val="202122"/>
                </a:solidFill>
                <a:effectLst/>
                <a:latin typeface="Arial" panose="020B0604020202020204" pitchFamily="34" charset="0"/>
              </a:rPr>
              <a:t> </a:t>
            </a:r>
            <a:r>
              <a:rPr lang="en-US" sz="1800" b="0" i="0" u="none" strike="noStrike" dirty="0">
                <a:solidFill>
                  <a:srgbClr val="0645AD"/>
                </a:solidFill>
                <a:effectLst/>
                <a:latin typeface="Arial" panose="020B0604020202020204" pitchFamily="34" charset="0"/>
                <a:hlinkClick r:id="rId5" tooltip="Cell adhesion"/>
              </a:rPr>
              <a:t>stick to each other</a:t>
            </a:r>
            <a:r>
              <a:rPr lang="en-US" sz="1800" b="0" i="0" dirty="0">
                <a:solidFill>
                  <a:srgbClr val="202122"/>
                </a:solidFill>
                <a:effectLst/>
                <a:latin typeface="Arial" panose="020B0604020202020204" pitchFamily="34" charset="0"/>
              </a:rPr>
              <a:t> and often also to a </a:t>
            </a:r>
            <a:r>
              <a:rPr lang="en-US" sz="1800" b="0" i="0" dirty="0" err="1">
                <a:solidFill>
                  <a:srgbClr val="202122"/>
                </a:solidFill>
                <a:effectLst/>
                <a:latin typeface="Arial" panose="020B0604020202020204" pitchFamily="34" charset="0"/>
              </a:rPr>
              <a:t>surface.These</a:t>
            </a:r>
            <a:r>
              <a:rPr lang="en-US" sz="1800" b="0" i="0" dirty="0">
                <a:solidFill>
                  <a:srgbClr val="202122"/>
                </a:solidFill>
                <a:effectLst/>
                <a:latin typeface="Arial" panose="020B0604020202020204" pitchFamily="34" charset="0"/>
              </a:rPr>
              <a:t> adherent cells become embedded within a slimy </a:t>
            </a:r>
            <a:r>
              <a:rPr lang="en-US" sz="1800" b="0" i="0" u="none" strike="noStrike" dirty="0">
                <a:solidFill>
                  <a:srgbClr val="0645AD"/>
                </a:solidFill>
                <a:effectLst/>
                <a:latin typeface="Arial" panose="020B0604020202020204" pitchFamily="34" charset="0"/>
                <a:hlinkClick r:id="rId6" tooltip="Extracellular matrix"/>
              </a:rPr>
              <a:t>extracellular matrix</a:t>
            </a:r>
            <a:r>
              <a:rPr lang="en-US" sz="1800" b="0" i="0" dirty="0">
                <a:solidFill>
                  <a:srgbClr val="202122"/>
                </a:solidFill>
                <a:effectLst/>
                <a:latin typeface="Arial" panose="020B0604020202020204" pitchFamily="34" charset="0"/>
              </a:rPr>
              <a:t> that is composed of </a:t>
            </a:r>
            <a:r>
              <a:rPr lang="en-US" sz="1800" b="0" i="0" u="none" strike="noStrike" dirty="0">
                <a:solidFill>
                  <a:srgbClr val="0645AD"/>
                </a:solidFill>
                <a:effectLst/>
                <a:latin typeface="Arial" panose="020B0604020202020204" pitchFamily="34" charset="0"/>
                <a:hlinkClick r:id="rId7" tooltip="Extracellular polymeric substance"/>
              </a:rPr>
              <a:t>extracellular polymeric substances</a:t>
            </a:r>
            <a:r>
              <a:rPr lang="en-US" sz="1800" b="0" i="0" dirty="0">
                <a:solidFill>
                  <a:srgbClr val="202122"/>
                </a:solidFill>
                <a:effectLst/>
                <a:latin typeface="Arial" panose="020B0604020202020204" pitchFamily="34" charset="0"/>
              </a:rPr>
              <a:t> (EPSs).The cells within the biofilm produce the EPS components, which are typically a </a:t>
            </a:r>
            <a:r>
              <a:rPr lang="en-US" sz="1800" b="0" i="0" u="none" strike="noStrike" dirty="0">
                <a:solidFill>
                  <a:srgbClr val="0645AD"/>
                </a:solidFill>
                <a:effectLst/>
                <a:latin typeface="Arial" panose="020B0604020202020204" pitchFamily="34" charset="0"/>
                <a:hlinkClick r:id="rId8" tooltip="Polymer"/>
              </a:rPr>
              <a:t>polymeric</a:t>
            </a:r>
            <a:r>
              <a:rPr lang="en-US" sz="1800" b="0" i="0" dirty="0">
                <a:solidFill>
                  <a:srgbClr val="202122"/>
                </a:solidFill>
                <a:effectLst/>
                <a:latin typeface="Arial" panose="020B0604020202020204" pitchFamily="34" charset="0"/>
              </a:rPr>
              <a:t> conglomeration of extracellular </a:t>
            </a:r>
            <a:r>
              <a:rPr lang="en-US" sz="1800" b="0" i="0" u="none" strike="noStrike" dirty="0">
                <a:solidFill>
                  <a:srgbClr val="0645AD"/>
                </a:solidFill>
                <a:effectLst/>
                <a:latin typeface="Arial" panose="020B0604020202020204" pitchFamily="34" charset="0"/>
                <a:hlinkClick r:id="rId9" tooltip="Polysaccharide"/>
              </a:rPr>
              <a:t>polysaccharides</a:t>
            </a:r>
            <a:r>
              <a:rPr lang="en-US" sz="1800" b="0" i="0" dirty="0">
                <a:solidFill>
                  <a:srgbClr val="202122"/>
                </a:solidFill>
                <a:effectLst/>
                <a:latin typeface="Arial" panose="020B0604020202020204" pitchFamily="34" charset="0"/>
              </a:rPr>
              <a:t>, </a:t>
            </a:r>
            <a:r>
              <a:rPr lang="en-US" sz="1800" b="0" i="0" u="none" strike="noStrike" dirty="0">
                <a:solidFill>
                  <a:srgbClr val="0645AD"/>
                </a:solidFill>
                <a:effectLst/>
                <a:latin typeface="Arial" panose="020B0604020202020204" pitchFamily="34" charset="0"/>
                <a:hlinkClick r:id="rId10" tooltip="Protein"/>
              </a:rPr>
              <a:t>proteins</a:t>
            </a:r>
            <a:r>
              <a:rPr lang="en-US" sz="1800" b="0" i="0" dirty="0">
                <a:solidFill>
                  <a:srgbClr val="202122"/>
                </a:solidFill>
                <a:effectLst/>
                <a:latin typeface="Arial" panose="020B0604020202020204" pitchFamily="34" charset="0"/>
              </a:rPr>
              <a:t>, </a:t>
            </a:r>
            <a:r>
              <a:rPr lang="en-US" sz="1800" b="0" i="0" u="none" strike="noStrike" dirty="0">
                <a:solidFill>
                  <a:srgbClr val="0645AD"/>
                </a:solidFill>
                <a:effectLst/>
                <a:latin typeface="Arial" panose="020B0604020202020204" pitchFamily="34" charset="0"/>
                <a:hlinkClick r:id="rId11" tooltip="Lipid"/>
              </a:rPr>
              <a:t>lipids</a:t>
            </a:r>
            <a:r>
              <a:rPr lang="en-US" sz="1800" b="0" i="0" dirty="0">
                <a:solidFill>
                  <a:srgbClr val="202122"/>
                </a:solidFill>
                <a:effectLst/>
                <a:latin typeface="Arial" panose="020B0604020202020204" pitchFamily="34" charset="0"/>
              </a:rPr>
              <a:t> and </a:t>
            </a:r>
            <a:r>
              <a:rPr lang="en-US" sz="1800" b="0" i="0" u="none" strike="noStrike" dirty="0" err="1">
                <a:solidFill>
                  <a:srgbClr val="0645AD"/>
                </a:solidFill>
                <a:effectLst/>
                <a:latin typeface="Arial" panose="020B0604020202020204" pitchFamily="34" charset="0"/>
                <a:hlinkClick r:id="rId12" tooltip="DNA"/>
              </a:rPr>
              <a:t>DNA</a:t>
            </a:r>
            <a:r>
              <a:rPr lang="en-US" sz="1800" b="0" i="0" dirty="0" err="1">
                <a:solidFill>
                  <a:srgbClr val="202122"/>
                </a:solidFill>
                <a:effectLst/>
                <a:latin typeface="Arial" panose="020B0604020202020204" pitchFamily="34" charset="0"/>
              </a:rPr>
              <a:t>.Because</a:t>
            </a:r>
            <a:r>
              <a:rPr lang="en-US" sz="1800" b="0" i="0" dirty="0">
                <a:solidFill>
                  <a:srgbClr val="202122"/>
                </a:solidFill>
                <a:effectLst/>
                <a:latin typeface="Arial" panose="020B0604020202020204" pitchFamily="34" charset="0"/>
              </a:rPr>
              <a:t> they have three-dimensional structure and represent a community lifestyle for microorganisms, they have been metaphorically described as "cities for microbes".</a:t>
            </a:r>
            <a:endParaRPr lang="en-US" sz="1800" dirty="0"/>
          </a:p>
        </p:txBody>
      </p:sp>
    </p:spTree>
    <p:extLst>
      <p:ext uri="{BB962C8B-B14F-4D97-AF65-F5344CB8AC3E}">
        <p14:creationId xmlns:p14="http://schemas.microsoft.com/office/powerpoint/2010/main" val="136147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1F43-B1ED-39E7-4530-DCCDB6DF78C5}"/>
              </a:ext>
            </a:extLst>
          </p:cNvPr>
          <p:cNvSpPr>
            <a:spLocks noGrp="1"/>
          </p:cNvSpPr>
          <p:nvPr>
            <p:ph idx="1"/>
          </p:nvPr>
        </p:nvSpPr>
        <p:spPr/>
        <p:txBody>
          <a:bodyPr>
            <a:normAutofit/>
          </a:bodyPr>
          <a:lstStyle/>
          <a:p>
            <a:pPr>
              <a:lnSpc>
                <a:spcPct val="150000"/>
              </a:lnSpc>
            </a:pPr>
            <a:r>
              <a:rPr lang="en-US" sz="1800" b="0" i="0" dirty="0">
                <a:solidFill>
                  <a:srgbClr val="202122"/>
                </a:solidFill>
                <a:effectLst/>
                <a:latin typeface="Arial" panose="020B0604020202020204" pitchFamily="34" charset="0"/>
              </a:rPr>
              <a:t>Biofilms may form on living or non-living surfaces and can be prevalent in natural, industrial, and hospital settings.</a:t>
            </a:r>
            <a:r>
              <a:rPr lang="en-US" sz="1800" b="0" i="0" u="none" strike="noStrike" baseline="30000" dirty="0">
                <a:solidFill>
                  <a:srgbClr val="0645AD"/>
                </a:solidFill>
                <a:effectLst/>
                <a:latin typeface="Arial" panose="020B0604020202020204" pitchFamily="34" charset="0"/>
              </a:rPr>
              <a:t> </a:t>
            </a:r>
            <a:r>
              <a:rPr lang="en-US" sz="1800" b="0" i="0" dirty="0">
                <a:solidFill>
                  <a:srgbClr val="202122"/>
                </a:solidFill>
                <a:effectLst/>
                <a:latin typeface="Arial" panose="020B0604020202020204" pitchFamily="34" charset="0"/>
              </a:rPr>
              <a:t>They may constitute a </a:t>
            </a:r>
            <a:r>
              <a:rPr lang="en-US" sz="1800" b="0" i="0" u="none" strike="noStrike" dirty="0">
                <a:solidFill>
                  <a:srgbClr val="0645AD"/>
                </a:solidFill>
                <a:effectLst/>
                <a:latin typeface="Arial" panose="020B0604020202020204" pitchFamily="34" charset="0"/>
                <a:hlinkClick r:id="rId2" tooltip="Microbiome"/>
              </a:rPr>
              <a:t>microbiome</a:t>
            </a:r>
            <a:r>
              <a:rPr lang="en-US" sz="1800" b="0" i="0" dirty="0">
                <a:solidFill>
                  <a:srgbClr val="202122"/>
                </a:solidFill>
                <a:effectLst/>
                <a:latin typeface="Arial" panose="020B0604020202020204" pitchFamily="34" charset="0"/>
              </a:rPr>
              <a:t> or be a portion of it. The microbial cells growing in a biofilm are </a:t>
            </a:r>
            <a:r>
              <a:rPr lang="en-US" sz="1800" b="0" i="0" u="none" strike="noStrike" dirty="0">
                <a:solidFill>
                  <a:srgbClr val="0645AD"/>
                </a:solidFill>
                <a:effectLst/>
                <a:latin typeface="Arial" panose="020B0604020202020204" pitchFamily="34" charset="0"/>
                <a:hlinkClick r:id="rId3" tooltip="Physiology"/>
              </a:rPr>
              <a:t>physiologically</a:t>
            </a:r>
            <a:r>
              <a:rPr lang="en-US" sz="1800" b="0" i="0" dirty="0">
                <a:solidFill>
                  <a:srgbClr val="202122"/>
                </a:solidFill>
                <a:effectLst/>
                <a:latin typeface="Arial" panose="020B0604020202020204" pitchFamily="34" charset="0"/>
              </a:rPr>
              <a:t> distinct from </a:t>
            </a:r>
            <a:r>
              <a:rPr lang="en-US" sz="1800" b="0" i="0" u="none" strike="noStrike" dirty="0">
                <a:solidFill>
                  <a:srgbClr val="0645AD"/>
                </a:solidFill>
                <a:effectLst/>
                <a:latin typeface="Arial" panose="020B0604020202020204" pitchFamily="34" charset="0"/>
                <a:hlinkClick r:id="rId4" tooltip="Plankton"/>
              </a:rPr>
              <a:t>planktonic</a:t>
            </a:r>
            <a:r>
              <a:rPr lang="en-US" sz="1800" b="0" i="0" dirty="0">
                <a:solidFill>
                  <a:srgbClr val="202122"/>
                </a:solidFill>
                <a:effectLst/>
                <a:latin typeface="Arial" panose="020B0604020202020204" pitchFamily="34" charset="0"/>
              </a:rPr>
              <a:t> cells of the same organism, which, by contrast, are single cells that may float or swim in a liquid medium.</a:t>
            </a:r>
            <a:r>
              <a:rPr lang="en-US" sz="1800" b="0" i="0" u="none" strike="noStrike" baseline="30000" dirty="0">
                <a:solidFill>
                  <a:srgbClr val="0645AD"/>
                </a:solidFill>
                <a:effectLst/>
                <a:latin typeface="Arial" panose="020B0604020202020204" pitchFamily="34" charset="0"/>
              </a:rPr>
              <a:t> </a:t>
            </a:r>
            <a:r>
              <a:rPr lang="en-US" sz="1800" b="0" i="0" dirty="0">
                <a:solidFill>
                  <a:srgbClr val="202122"/>
                </a:solidFill>
                <a:effectLst/>
                <a:latin typeface="Arial" panose="020B0604020202020204" pitchFamily="34" charset="0"/>
              </a:rPr>
              <a:t>Biofilms can form on the </a:t>
            </a:r>
            <a:r>
              <a:rPr lang="en-US" sz="1800" b="0" i="0" u="none" strike="noStrike" dirty="0">
                <a:solidFill>
                  <a:srgbClr val="0645AD"/>
                </a:solidFill>
                <a:effectLst/>
                <a:latin typeface="Arial" panose="020B0604020202020204" pitchFamily="34" charset="0"/>
                <a:hlinkClick r:id="rId5" tooltip="Teeth"/>
              </a:rPr>
              <a:t>teeth</a:t>
            </a:r>
            <a:r>
              <a:rPr lang="en-US" sz="1800" b="0" i="0" dirty="0">
                <a:solidFill>
                  <a:srgbClr val="202122"/>
                </a:solidFill>
                <a:effectLst/>
                <a:latin typeface="Arial" panose="020B0604020202020204" pitchFamily="34" charset="0"/>
              </a:rPr>
              <a:t> of most animals as </a:t>
            </a:r>
            <a:r>
              <a:rPr lang="en-US" sz="1800" b="0" i="0" u="none" strike="noStrike" dirty="0">
                <a:solidFill>
                  <a:srgbClr val="0645AD"/>
                </a:solidFill>
                <a:effectLst/>
                <a:latin typeface="Arial" panose="020B0604020202020204" pitchFamily="34" charset="0"/>
                <a:hlinkClick r:id="rId6" tooltip="Dental plaque"/>
              </a:rPr>
              <a:t>dental plaque</a:t>
            </a:r>
            <a:r>
              <a:rPr lang="en-US" sz="1800" b="0" i="0" dirty="0">
                <a:solidFill>
                  <a:srgbClr val="202122"/>
                </a:solidFill>
                <a:effectLst/>
                <a:latin typeface="Arial" panose="020B0604020202020204" pitchFamily="34" charset="0"/>
              </a:rPr>
              <a:t>, where they may cause </a:t>
            </a:r>
            <a:r>
              <a:rPr lang="en-US" sz="1800" b="0" i="0" u="none" strike="noStrike" dirty="0">
                <a:solidFill>
                  <a:srgbClr val="0645AD"/>
                </a:solidFill>
                <a:effectLst/>
                <a:latin typeface="Arial" panose="020B0604020202020204" pitchFamily="34" charset="0"/>
                <a:hlinkClick r:id="rId7" tooltip="Tooth decay"/>
              </a:rPr>
              <a:t>tooth decay</a:t>
            </a:r>
            <a:r>
              <a:rPr lang="en-US" sz="1800" b="0" i="0" dirty="0">
                <a:solidFill>
                  <a:srgbClr val="202122"/>
                </a:solidFill>
                <a:effectLst/>
                <a:latin typeface="Arial" panose="020B0604020202020204" pitchFamily="34" charset="0"/>
              </a:rPr>
              <a:t> and </a:t>
            </a:r>
            <a:r>
              <a:rPr lang="en-US" sz="1800" b="0" i="0" u="none" strike="noStrike" dirty="0">
                <a:solidFill>
                  <a:srgbClr val="0645AD"/>
                </a:solidFill>
                <a:effectLst/>
                <a:latin typeface="Arial" panose="020B0604020202020204" pitchFamily="34" charset="0"/>
                <a:hlinkClick r:id="rId8" tooltip="Gum disease"/>
              </a:rPr>
              <a:t>gum disease</a:t>
            </a:r>
            <a:r>
              <a:rPr lang="en-US" sz="1800" b="0" i="0" dirty="0">
                <a:solidFill>
                  <a:srgbClr val="202122"/>
                </a:solidFill>
                <a:effectLst/>
                <a:latin typeface="Arial" panose="020B0604020202020204" pitchFamily="34" charset="0"/>
              </a:rPr>
              <a:t>.</a:t>
            </a:r>
            <a:endParaRPr lang="en-US" sz="1800" dirty="0"/>
          </a:p>
        </p:txBody>
      </p:sp>
    </p:spTree>
    <p:extLst>
      <p:ext uri="{BB962C8B-B14F-4D97-AF65-F5344CB8AC3E}">
        <p14:creationId xmlns:p14="http://schemas.microsoft.com/office/powerpoint/2010/main" val="343030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A9B42-B09F-46C7-8C42-49045BF0AE11}"/>
              </a:ext>
            </a:extLst>
          </p:cNvPr>
          <p:cNvSpPr>
            <a:spLocks noGrp="1"/>
          </p:cNvSpPr>
          <p:nvPr>
            <p:ph idx="1"/>
          </p:nvPr>
        </p:nvSpPr>
        <p:spPr/>
        <p:txBody>
          <a:bodyPr>
            <a:normAutofit lnSpcReduction="10000"/>
          </a:bodyPr>
          <a:lstStyle/>
          <a:p>
            <a:pPr>
              <a:lnSpc>
                <a:spcPct val="150000"/>
              </a:lnSpc>
            </a:pPr>
            <a:r>
              <a:rPr lang="en-US" sz="2000" b="0" i="0" u="none" strike="noStrike" dirty="0">
                <a:solidFill>
                  <a:srgbClr val="0645AD"/>
                </a:solidFill>
                <a:effectLst/>
                <a:latin typeface="Arial" panose="020B0604020202020204" pitchFamily="34" charset="0"/>
                <a:hlinkClick r:id="rId2" tooltip="Microorganism"/>
              </a:rPr>
              <a:t>Microbes</a:t>
            </a:r>
            <a:r>
              <a:rPr lang="en-US" sz="2000" b="0" i="0" dirty="0">
                <a:solidFill>
                  <a:srgbClr val="202122"/>
                </a:solidFill>
                <a:effectLst/>
                <a:latin typeface="Arial" panose="020B0604020202020204" pitchFamily="34" charset="0"/>
              </a:rPr>
              <a:t> form a biofilm in response to a number of different factors,</a:t>
            </a:r>
            <a:r>
              <a:rPr lang="en-US" sz="2000" b="0" i="0" u="none" strike="noStrike" baseline="30000" dirty="0">
                <a:solidFill>
                  <a:srgbClr val="0645AD"/>
                </a:solidFill>
                <a:effectLst/>
                <a:latin typeface="Arial" panose="020B0604020202020204" pitchFamily="34" charset="0"/>
              </a:rPr>
              <a:t> </a:t>
            </a:r>
            <a:r>
              <a:rPr lang="en-US" sz="2000" b="0" i="0" dirty="0">
                <a:solidFill>
                  <a:srgbClr val="202122"/>
                </a:solidFill>
                <a:effectLst/>
                <a:latin typeface="Arial" panose="020B0604020202020204" pitchFamily="34" charset="0"/>
              </a:rPr>
              <a:t>which may include cellular recognition of specific or non-specific attachment sites on a surface, nutritional cues, or in some cases, by exposure of planktonic cells to sub-inhibitory concentrations of </a:t>
            </a:r>
            <a:r>
              <a:rPr lang="en-US" sz="2000" b="0" i="0" u="none" strike="noStrike" dirty="0">
                <a:solidFill>
                  <a:srgbClr val="0645AD"/>
                </a:solidFill>
                <a:effectLst/>
                <a:latin typeface="Arial" panose="020B0604020202020204" pitchFamily="34" charset="0"/>
                <a:hlinkClick r:id="rId3" tooltip="Antibiotic"/>
              </a:rPr>
              <a:t>antibiotics</a:t>
            </a:r>
            <a:r>
              <a:rPr lang="en-US" sz="2000" b="0" i="0" dirty="0">
                <a:solidFill>
                  <a:srgbClr val="202122"/>
                </a:solidFill>
                <a:effectLst/>
                <a:latin typeface="Arial" panose="020B0604020202020204" pitchFamily="34" charset="0"/>
              </a:rPr>
              <a:t>.</a:t>
            </a:r>
          </a:p>
          <a:p>
            <a:pPr>
              <a:lnSpc>
                <a:spcPct val="160000"/>
              </a:lnSpc>
            </a:pPr>
            <a:r>
              <a:rPr lang="en-US" sz="1800" b="0" i="0" dirty="0">
                <a:solidFill>
                  <a:srgbClr val="202122"/>
                </a:solidFill>
                <a:effectLst/>
                <a:latin typeface="Arial" panose="020B0604020202020204" pitchFamily="34" charset="0"/>
              </a:rPr>
              <a:t>Biofilms can attach to a surface such as a tooth or rock, and may include a single species or a diverse group of microorganisms. Subpopulations of cells within the biofilm differentiate to perform various activities for motility, matrix production, and sporulation, supporting the overall success of the </a:t>
            </a:r>
            <a:r>
              <a:rPr lang="en-US" sz="1800" b="0" i="0" dirty="0" err="1">
                <a:solidFill>
                  <a:srgbClr val="202122"/>
                </a:solidFill>
                <a:effectLst/>
                <a:latin typeface="Arial" panose="020B0604020202020204" pitchFamily="34" charset="0"/>
              </a:rPr>
              <a:t>biofilm.The</a:t>
            </a:r>
            <a:r>
              <a:rPr lang="en-US" sz="1800" b="0" i="0" dirty="0">
                <a:solidFill>
                  <a:srgbClr val="202122"/>
                </a:solidFill>
                <a:effectLst/>
                <a:latin typeface="Arial" panose="020B0604020202020204" pitchFamily="34" charset="0"/>
              </a:rPr>
              <a:t> biofilm bacteria can share nutrients and are sheltered from harmful factors in the environment, such as desiccation, antibiotics, and a host body's immune system. A biofilm usually begins to form when a free-swimming bacterium attaches to a surface.</a:t>
            </a:r>
            <a:endParaRPr lang="en-US" sz="1800" dirty="0"/>
          </a:p>
        </p:txBody>
      </p:sp>
    </p:spTree>
    <p:extLst>
      <p:ext uri="{BB962C8B-B14F-4D97-AF65-F5344CB8AC3E}">
        <p14:creationId xmlns:p14="http://schemas.microsoft.com/office/powerpoint/2010/main" val="380723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7CE5C-E0E4-D022-D230-086E20EDB564}"/>
              </a:ext>
            </a:extLst>
          </p:cNvPr>
          <p:cNvSpPr>
            <a:spLocks noGrp="1"/>
          </p:cNvSpPr>
          <p:nvPr>
            <p:ph idx="1"/>
          </p:nvPr>
        </p:nvSpPr>
        <p:spPr>
          <a:xfrm>
            <a:off x="838200" y="1825625"/>
            <a:ext cx="10515600" cy="2803019"/>
          </a:xfrm>
        </p:spPr>
        <p:txBody>
          <a:bodyPr/>
          <a:lstStyle/>
          <a:p>
            <a:pPr algn="l"/>
            <a:r>
              <a:rPr lang="en-US" sz="1600" b="0" i="0" dirty="0">
                <a:solidFill>
                  <a:srgbClr val="3C4245"/>
                </a:solidFill>
                <a:effectLst/>
                <a:latin typeface="Arial" panose="020B0604020202020204" pitchFamily="34" charset="0"/>
              </a:rPr>
              <a:t>Antimicrobial Resistance (AMR) occurs when bacteria, viruses, fungi and parasites change over time and no longer respond to medicines making infections harder to treat and increasing the risk of disease spread, severe illness and death. </a:t>
            </a:r>
          </a:p>
          <a:p>
            <a:pPr algn="l"/>
            <a:r>
              <a:rPr lang="en-US" sz="1600" b="0" i="0" dirty="0">
                <a:solidFill>
                  <a:srgbClr val="3C4245"/>
                </a:solidFill>
                <a:effectLst/>
                <a:latin typeface="Arial" panose="020B0604020202020204" pitchFamily="34" charset="0"/>
              </a:rPr>
              <a:t>As a result of drug resistance, antibiotics and other antimicrobial medicines become ineffective and infections become increasingly difficult or impossible to treat.</a:t>
            </a:r>
          </a:p>
          <a:p>
            <a:endParaRPr lang="en-US" dirty="0"/>
          </a:p>
        </p:txBody>
      </p:sp>
    </p:spTree>
    <p:extLst>
      <p:ext uri="{BB962C8B-B14F-4D97-AF65-F5344CB8AC3E}">
        <p14:creationId xmlns:p14="http://schemas.microsoft.com/office/powerpoint/2010/main" val="394553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971463-4183-1251-5DA5-BC03E81721A0}"/>
              </a:ext>
            </a:extLst>
          </p:cNvPr>
          <p:cNvPicPr>
            <a:picLocks noGrp="1" noChangeAspect="1"/>
          </p:cNvPicPr>
          <p:nvPr>
            <p:ph idx="1"/>
          </p:nvPr>
        </p:nvPicPr>
        <p:blipFill>
          <a:blip r:embed="rId2"/>
          <a:stretch>
            <a:fillRect/>
          </a:stretch>
        </p:blipFill>
        <p:spPr>
          <a:xfrm>
            <a:off x="3238500" y="2572544"/>
            <a:ext cx="5715000" cy="2857500"/>
          </a:xfrm>
          <a:prstGeom prst="rect">
            <a:avLst/>
          </a:prstGeom>
        </p:spPr>
      </p:pic>
    </p:spTree>
    <p:extLst>
      <p:ext uri="{BB962C8B-B14F-4D97-AF65-F5344CB8AC3E}">
        <p14:creationId xmlns:p14="http://schemas.microsoft.com/office/powerpoint/2010/main" val="169958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3AA86-FE9F-CDCF-477A-5A666101AC1E}"/>
              </a:ext>
            </a:extLst>
          </p:cNvPr>
          <p:cNvSpPr>
            <a:spLocks noGrp="1"/>
          </p:cNvSpPr>
          <p:nvPr>
            <p:ph idx="1"/>
          </p:nvPr>
        </p:nvSpPr>
        <p:spPr/>
        <p:txBody>
          <a:bodyPr>
            <a:normAutofit/>
          </a:bodyPr>
          <a:lstStyle/>
          <a:p>
            <a:pPr>
              <a:lnSpc>
                <a:spcPct val="150000"/>
              </a:lnSpc>
            </a:pPr>
            <a:r>
              <a:rPr lang="en-US" sz="1800" dirty="0"/>
              <a:t>Biofilms in drinking water pipe networks can be responsible for a wide range of water quality and operational problems. Biofilms can be responsible for loss of distribution system disinfectant residuals, increased bacterial levels, reduction of dissolved oxygen, taste and odor changes, red or black water problems due to iron or sulfate-reducing bacteria.</a:t>
            </a:r>
          </a:p>
          <a:p>
            <a:pPr>
              <a:lnSpc>
                <a:spcPct val="150000"/>
              </a:lnSpc>
            </a:pPr>
            <a:r>
              <a:rPr lang="en-US" sz="1800" dirty="0"/>
              <a:t>Microorganisms in biofilms can include bacteria (including coccoid round, rod-shaped, filamentous, and appendaged bacteria), fungi, and higher organisms like nematodes, larvae, and Crustacea. Recently, researchers have shown that viruses and parasites like Cryptosporidium can be trapped in biofilms..</a:t>
            </a:r>
          </a:p>
        </p:txBody>
      </p:sp>
    </p:spTree>
    <p:extLst>
      <p:ext uri="{BB962C8B-B14F-4D97-AF65-F5344CB8AC3E}">
        <p14:creationId xmlns:p14="http://schemas.microsoft.com/office/powerpoint/2010/main" val="378824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4FCE4B-D808-9DA1-1243-B540AF23076B}"/>
              </a:ext>
            </a:extLst>
          </p:cNvPr>
          <p:cNvPicPr>
            <a:picLocks noGrp="1" noChangeAspect="1"/>
          </p:cNvPicPr>
          <p:nvPr>
            <p:ph idx="1"/>
          </p:nvPr>
        </p:nvPicPr>
        <p:blipFill>
          <a:blip r:embed="rId2"/>
          <a:stretch>
            <a:fillRect/>
          </a:stretch>
        </p:blipFill>
        <p:spPr>
          <a:xfrm>
            <a:off x="2762250" y="1834356"/>
            <a:ext cx="6667500" cy="4333875"/>
          </a:xfrm>
          <a:prstGeom prst="rect">
            <a:avLst/>
          </a:prstGeom>
        </p:spPr>
      </p:pic>
    </p:spTree>
    <p:extLst>
      <p:ext uri="{BB962C8B-B14F-4D97-AF65-F5344CB8AC3E}">
        <p14:creationId xmlns:p14="http://schemas.microsoft.com/office/powerpoint/2010/main" val="152962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0039-C1E6-C67E-902D-0A6A34833650}"/>
              </a:ext>
            </a:extLst>
          </p:cNvPr>
          <p:cNvSpPr>
            <a:spLocks noGrp="1"/>
          </p:cNvSpPr>
          <p:nvPr>
            <p:ph type="title"/>
          </p:nvPr>
        </p:nvSpPr>
        <p:spPr/>
        <p:txBody>
          <a:bodyPr/>
          <a:lstStyle/>
          <a:p>
            <a:r>
              <a:rPr lang="en-US" dirty="0"/>
              <a:t>Lecture:4            Normal flora</a:t>
            </a:r>
          </a:p>
        </p:txBody>
      </p:sp>
      <p:sp>
        <p:nvSpPr>
          <p:cNvPr id="3" name="Content Placeholder 2">
            <a:extLst>
              <a:ext uri="{FF2B5EF4-FFF2-40B4-BE49-F238E27FC236}">
                <a16:creationId xmlns:a16="http://schemas.microsoft.com/office/drawing/2014/main" id="{BB695129-4260-D592-0DCD-61F79BC31CB4}"/>
              </a:ext>
            </a:extLst>
          </p:cNvPr>
          <p:cNvSpPr>
            <a:spLocks noGrp="1"/>
          </p:cNvSpPr>
          <p:nvPr>
            <p:ph idx="1"/>
          </p:nvPr>
        </p:nvSpPr>
        <p:spPr/>
        <p:txBody>
          <a:bodyPr>
            <a:normAutofit/>
          </a:bodyPr>
          <a:lstStyle/>
          <a:p>
            <a:pPr>
              <a:lnSpc>
                <a:spcPct val="150000"/>
              </a:lnSpc>
            </a:pPr>
            <a:r>
              <a:rPr lang="en-US" sz="2400" b="0" i="0" dirty="0">
                <a:solidFill>
                  <a:srgbClr val="202122"/>
                </a:solidFill>
                <a:effectLst/>
                <a:latin typeface="Arial" panose="020B0604020202020204" pitchFamily="34" charset="0"/>
              </a:rPr>
              <a:t>The </a:t>
            </a:r>
            <a:r>
              <a:rPr lang="en-US" sz="2400" b="1" i="0" dirty="0">
                <a:solidFill>
                  <a:srgbClr val="202122"/>
                </a:solidFill>
                <a:effectLst/>
                <a:latin typeface="Arial" panose="020B0604020202020204" pitchFamily="34" charset="0"/>
              </a:rPr>
              <a:t>human microbiome</a:t>
            </a:r>
            <a:r>
              <a:rPr lang="en-US" sz="2400" b="0" i="0" dirty="0">
                <a:solidFill>
                  <a:srgbClr val="202122"/>
                </a:solidFill>
                <a:effectLst/>
                <a:latin typeface="Arial" panose="020B0604020202020204" pitchFamily="34" charset="0"/>
              </a:rPr>
              <a:t> is the aggregate of all </a:t>
            </a:r>
            <a:r>
              <a:rPr lang="en-US" sz="2400" b="0" i="0" u="none" strike="noStrike" dirty="0">
                <a:solidFill>
                  <a:srgbClr val="0645AD"/>
                </a:solidFill>
                <a:effectLst/>
                <a:latin typeface="Arial" panose="020B0604020202020204" pitchFamily="34" charset="0"/>
                <a:hlinkClick r:id="rId2" tooltip="Microbiota"/>
              </a:rPr>
              <a:t>microbiota</a:t>
            </a:r>
            <a:r>
              <a:rPr lang="en-US" sz="2400" b="0" i="0" dirty="0">
                <a:solidFill>
                  <a:srgbClr val="202122"/>
                </a:solidFill>
                <a:effectLst/>
                <a:latin typeface="Arial" panose="020B0604020202020204" pitchFamily="34" charset="0"/>
              </a:rPr>
              <a:t> that reside on or within human tissues and </a:t>
            </a:r>
            <a:r>
              <a:rPr lang="en-US" sz="2400" b="0" i="0" u="none" strike="noStrike" dirty="0">
                <a:solidFill>
                  <a:srgbClr val="0645AD"/>
                </a:solidFill>
                <a:effectLst/>
                <a:latin typeface="Arial" panose="020B0604020202020204" pitchFamily="34" charset="0"/>
                <a:hlinkClick r:id="rId3" tooltip="Biofluid"/>
              </a:rPr>
              <a:t>biofluids</a:t>
            </a:r>
            <a:r>
              <a:rPr lang="en-US" sz="2400" b="0" i="0" dirty="0">
                <a:solidFill>
                  <a:srgbClr val="202122"/>
                </a:solidFill>
                <a:effectLst/>
                <a:latin typeface="Arial" panose="020B0604020202020204" pitchFamily="34" charset="0"/>
              </a:rPr>
              <a:t> along with the corresponding anatomical sites in which they reside,</a:t>
            </a:r>
            <a:r>
              <a:rPr lang="en-US" sz="2400" b="0" i="0" u="none" strike="noStrike" baseline="30000" dirty="0">
                <a:solidFill>
                  <a:srgbClr val="0645AD"/>
                </a:solidFill>
                <a:effectLst/>
                <a:latin typeface="Arial" panose="020B0604020202020204" pitchFamily="34" charset="0"/>
                <a:hlinkClick r:id="rId4"/>
              </a:rPr>
              <a:t>[</a:t>
            </a:r>
            <a:r>
              <a:rPr lang="en-US" sz="2400" b="0" i="0" dirty="0">
                <a:solidFill>
                  <a:srgbClr val="202122"/>
                </a:solidFill>
                <a:effectLst/>
                <a:latin typeface="Arial" panose="020B0604020202020204" pitchFamily="34" charset="0"/>
              </a:rPr>
              <a:t>including the skin, mammary glands, seminal fluid, uterus, ovarian follicles, lung, saliva, </a:t>
            </a:r>
            <a:r>
              <a:rPr lang="en-US" sz="2400" b="0" i="0" u="none" strike="noStrike" dirty="0">
                <a:solidFill>
                  <a:srgbClr val="0645AD"/>
                </a:solidFill>
                <a:effectLst/>
                <a:latin typeface="Arial" panose="020B0604020202020204" pitchFamily="34" charset="0"/>
                <a:hlinkClick r:id="rId5" tooltip="Oral mucosa"/>
              </a:rPr>
              <a:t>oral mucosa</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6" tooltip="Conjunctiva"/>
              </a:rPr>
              <a:t>conjunctiva</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7" tooltip="Biliary tract"/>
              </a:rPr>
              <a:t>biliary tract</a:t>
            </a:r>
            <a:r>
              <a:rPr lang="en-US" sz="2400" b="0" i="0" dirty="0">
                <a:solidFill>
                  <a:srgbClr val="202122"/>
                </a:solidFill>
                <a:effectLst/>
                <a:latin typeface="Arial" panose="020B0604020202020204" pitchFamily="34" charset="0"/>
              </a:rPr>
              <a:t>, and </a:t>
            </a:r>
            <a:r>
              <a:rPr lang="en-US" sz="2400" b="0" i="0" u="none" strike="noStrike" dirty="0">
                <a:solidFill>
                  <a:srgbClr val="0645AD"/>
                </a:solidFill>
                <a:effectLst/>
                <a:latin typeface="Arial" panose="020B0604020202020204" pitchFamily="34" charset="0"/>
                <a:hlinkClick r:id="rId8" tooltip="Human gastrointestinal tract"/>
              </a:rPr>
              <a:t>gastrointestinal tract</a:t>
            </a:r>
            <a:r>
              <a:rPr lang="en-US" sz="2400" b="0" i="0" dirty="0">
                <a:solidFill>
                  <a:srgbClr val="202122"/>
                </a:solidFill>
                <a:effectLst/>
                <a:latin typeface="Arial" panose="020B0604020202020204" pitchFamily="34" charset="0"/>
              </a:rPr>
              <a:t>. Types of </a:t>
            </a:r>
            <a:r>
              <a:rPr lang="en-US" sz="2400" b="0" i="0" u="none" strike="noStrike" dirty="0">
                <a:solidFill>
                  <a:srgbClr val="0645AD"/>
                </a:solidFill>
                <a:effectLst/>
                <a:latin typeface="Arial" panose="020B0604020202020204" pitchFamily="34" charset="0"/>
                <a:hlinkClick r:id="rId9" tooltip="List of human microbiota"/>
              </a:rPr>
              <a:t>human microbiota</a:t>
            </a:r>
            <a:r>
              <a:rPr lang="en-US" sz="2400" b="0" i="0" dirty="0">
                <a:solidFill>
                  <a:srgbClr val="202122"/>
                </a:solidFill>
                <a:effectLst/>
                <a:latin typeface="Arial" panose="020B0604020202020204" pitchFamily="34" charset="0"/>
              </a:rPr>
              <a:t> include </a:t>
            </a:r>
            <a:r>
              <a:rPr lang="en-US" sz="2400" b="0" i="0" u="none" strike="noStrike" dirty="0">
                <a:solidFill>
                  <a:srgbClr val="0645AD"/>
                </a:solidFill>
                <a:effectLst/>
                <a:latin typeface="Arial" panose="020B0604020202020204" pitchFamily="34" charset="0"/>
                <a:hlinkClick r:id="rId10" tooltip="Bacterium"/>
              </a:rPr>
              <a:t>bacteria</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11" tooltip="Archaea"/>
              </a:rPr>
              <a:t>archaea</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12" tooltip="Fungus"/>
              </a:rPr>
              <a:t>fungi</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13" tooltip="Protist"/>
              </a:rPr>
              <a:t>protists</a:t>
            </a:r>
            <a:r>
              <a:rPr lang="en-US" sz="2400" b="0" i="0" dirty="0">
                <a:solidFill>
                  <a:srgbClr val="202122"/>
                </a:solidFill>
                <a:effectLst/>
                <a:latin typeface="Arial" panose="020B0604020202020204" pitchFamily="34" charset="0"/>
              </a:rPr>
              <a:t> and </a:t>
            </a:r>
            <a:r>
              <a:rPr lang="en-US" sz="2400" b="0" i="0" u="none" strike="noStrike" dirty="0">
                <a:solidFill>
                  <a:srgbClr val="0645AD"/>
                </a:solidFill>
                <a:effectLst/>
                <a:latin typeface="Arial" panose="020B0604020202020204" pitchFamily="34" charset="0"/>
                <a:hlinkClick r:id="rId14" tooltip="Viruses"/>
              </a:rPr>
              <a:t>viruses</a:t>
            </a:r>
            <a:r>
              <a:rPr lang="en-US" sz="2400" b="0" i="0" dirty="0">
                <a:solidFill>
                  <a:srgbClr val="202122"/>
                </a:solidFill>
                <a:effectLst/>
                <a:latin typeface="Arial" panose="020B0604020202020204" pitchFamily="34" charset="0"/>
              </a:rPr>
              <a:t>. </a:t>
            </a:r>
            <a:endParaRPr lang="en-US" sz="2400" dirty="0"/>
          </a:p>
        </p:txBody>
      </p:sp>
    </p:spTree>
    <p:extLst>
      <p:ext uri="{BB962C8B-B14F-4D97-AF65-F5344CB8AC3E}">
        <p14:creationId xmlns:p14="http://schemas.microsoft.com/office/powerpoint/2010/main" val="162621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75E8E-631B-7D8C-3006-02B9BF9F9CF5}"/>
              </a:ext>
            </a:extLst>
          </p:cNvPr>
          <p:cNvSpPr>
            <a:spLocks noGrp="1"/>
          </p:cNvSpPr>
          <p:nvPr>
            <p:ph idx="1"/>
          </p:nvPr>
        </p:nvSpPr>
        <p:spPr/>
        <p:txBody>
          <a:bodyPr>
            <a:noAutofit/>
          </a:bodyPr>
          <a:lstStyle/>
          <a:p>
            <a:pPr>
              <a:lnSpc>
                <a:spcPct val="160000"/>
              </a:lnSpc>
            </a:pPr>
            <a:r>
              <a:rPr lang="en-US" sz="2000" b="0" i="0" dirty="0">
                <a:solidFill>
                  <a:srgbClr val="202122"/>
                </a:solidFill>
                <a:effectLst/>
                <a:latin typeface="Arial" panose="020B0604020202020204" pitchFamily="34" charset="0"/>
              </a:rPr>
              <a:t> Bacteria: </a:t>
            </a:r>
          </a:p>
          <a:p>
            <a:pPr>
              <a:lnSpc>
                <a:spcPct val="160000"/>
              </a:lnSpc>
            </a:pPr>
            <a:r>
              <a:rPr lang="en-US" sz="2000" b="0" i="0" dirty="0">
                <a:solidFill>
                  <a:srgbClr val="202122"/>
                </a:solidFill>
                <a:effectLst/>
                <a:latin typeface="Arial" panose="020B0604020202020204" pitchFamily="34" charset="0"/>
              </a:rPr>
              <a:t>Populations of microbes (such as </a:t>
            </a:r>
            <a:r>
              <a:rPr lang="en-US" sz="2000" b="0" i="0" u="none" strike="noStrike" dirty="0">
                <a:solidFill>
                  <a:srgbClr val="0645AD"/>
                </a:solidFill>
                <a:effectLst/>
                <a:latin typeface="Arial" panose="020B0604020202020204" pitchFamily="34" charset="0"/>
                <a:hlinkClick r:id="rId2" tooltip="Bacterium"/>
              </a:rPr>
              <a:t>bacteria</a:t>
            </a:r>
            <a:r>
              <a:rPr lang="en-US" sz="2000" b="0" i="0" dirty="0">
                <a:solidFill>
                  <a:srgbClr val="202122"/>
                </a:solidFill>
                <a:effectLst/>
                <a:latin typeface="Arial" panose="020B0604020202020204" pitchFamily="34" charset="0"/>
              </a:rPr>
              <a:t> and </a:t>
            </a:r>
            <a:r>
              <a:rPr lang="en-US" sz="2000" b="0" i="0" u="none" strike="noStrike" dirty="0">
                <a:solidFill>
                  <a:srgbClr val="0645AD"/>
                </a:solidFill>
                <a:effectLst/>
                <a:latin typeface="Arial" panose="020B0604020202020204" pitchFamily="34" charset="0"/>
                <a:hlinkClick r:id="rId3" tooltip="Yeast"/>
              </a:rPr>
              <a:t>yeasts</a:t>
            </a:r>
            <a:r>
              <a:rPr lang="en-US" sz="2000" b="0" i="0" dirty="0">
                <a:solidFill>
                  <a:srgbClr val="202122"/>
                </a:solidFill>
                <a:effectLst/>
                <a:latin typeface="Arial" panose="020B0604020202020204" pitchFamily="34" charset="0"/>
              </a:rPr>
              <a:t>) inhabit the skin and mucosal surfaces in various parts of the body. Their role forms part of normal, healthy human physiology, however if microbe numbers grow beyond their typical ranges (often due to a compromised immune system) or if microbes populate (such as through poor hygiene or injury) areas of the body normally not colonized or sterile (such as the blood, or the lower respiratory tract, or the abdominal cavity), disease can result (causing, respectively, bacteremia/sepsis, pneumonia, and peritonitis).</a:t>
            </a:r>
            <a:endParaRPr lang="en-US" sz="2000" dirty="0"/>
          </a:p>
        </p:txBody>
      </p:sp>
    </p:spTree>
    <p:extLst>
      <p:ext uri="{BB962C8B-B14F-4D97-AF65-F5344CB8AC3E}">
        <p14:creationId xmlns:p14="http://schemas.microsoft.com/office/powerpoint/2010/main" val="82917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AC328-C3AF-E9AA-B308-AA3C5E89DB80}"/>
              </a:ext>
            </a:extLst>
          </p:cNvPr>
          <p:cNvSpPr>
            <a:spLocks noGrp="1"/>
          </p:cNvSpPr>
          <p:nvPr>
            <p:ph idx="1"/>
          </p:nvPr>
        </p:nvSpPr>
        <p:spPr/>
        <p:txBody>
          <a:bodyPr>
            <a:normAutofit/>
          </a:bodyPr>
          <a:lstStyle/>
          <a:p>
            <a:pPr>
              <a:lnSpc>
                <a:spcPct val="150000"/>
              </a:lnSpc>
            </a:pPr>
            <a:r>
              <a:rPr lang="en-US" sz="2400" b="0" i="0" u="none" strike="noStrike" dirty="0">
                <a:solidFill>
                  <a:srgbClr val="0645AD"/>
                </a:solidFill>
                <a:effectLst/>
                <a:latin typeface="Arial" panose="020B0604020202020204" pitchFamily="34" charset="0"/>
                <a:hlinkClick r:id="rId2" tooltip="Archaea"/>
              </a:rPr>
              <a:t>Archaea</a:t>
            </a:r>
            <a:r>
              <a:rPr lang="en-US" sz="2400" b="0" i="0" dirty="0">
                <a:solidFill>
                  <a:srgbClr val="202122"/>
                </a:solidFill>
                <a:effectLst/>
                <a:latin typeface="Arial" panose="020B0604020202020204" pitchFamily="34" charset="0"/>
              </a:rPr>
              <a:t> are present in the human gut, but, in contrast to the enormous variety of </a:t>
            </a:r>
            <a:r>
              <a:rPr lang="en-US" sz="2400" b="0" i="0" u="none" strike="noStrike" dirty="0">
                <a:solidFill>
                  <a:srgbClr val="0645AD"/>
                </a:solidFill>
                <a:effectLst/>
                <a:latin typeface="Arial" panose="020B0604020202020204" pitchFamily="34" charset="0"/>
                <a:hlinkClick r:id="rId3" tooltip="Bacteria"/>
              </a:rPr>
              <a:t>bacteria</a:t>
            </a:r>
            <a:r>
              <a:rPr lang="en-US" sz="2400" b="0" i="0" dirty="0">
                <a:solidFill>
                  <a:srgbClr val="202122"/>
                </a:solidFill>
                <a:effectLst/>
                <a:latin typeface="Arial" panose="020B0604020202020204" pitchFamily="34" charset="0"/>
              </a:rPr>
              <a:t> in this organ, the numbers of archaeal species are much more limited.</a:t>
            </a:r>
            <a:r>
              <a:rPr lang="en-US" sz="2400" b="0" i="0" u="none" strike="noStrike" baseline="30000" dirty="0">
                <a:solidFill>
                  <a:srgbClr val="0645AD"/>
                </a:solidFill>
                <a:effectLst/>
                <a:latin typeface="Arial" panose="020B0604020202020204" pitchFamily="34" charset="0"/>
              </a:rPr>
              <a:t> </a:t>
            </a:r>
            <a:r>
              <a:rPr lang="en-US" sz="2400" b="0" i="0" dirty="0">
                <a:solidFill>
                  <a:srgbClr val="202122"/>
                </a:solidFill>
                <a:effectLst/>
                <a:latin typeface="Arial" panose="020B0604020202020204" pitchFamily="34" charset="0"/>
              </a:rPr>
              <a:t>The dominant group are the </a:t>
            </a:r>
            <a:r>
              <a:rPr lang="en-US" sz="2400" b="0" i="0" u="none" strike="noStrike" dirty="0">
                <a:solidFill>
                  <a:srgbClr val="0645AD"/>
                </a:solidFill>
                <a:effectLst/>
                <a:latin typeface="Arial" panose="020B0604020202020204" pitchFamily="34" charset="0"/>
                <a:hlinkClick r:id="rId4" tooltip="Methanogen"/>
              </a:rPr>
              <a:t>methanogens</a:t>
            </a:r>
            <a:r>
              <a:rPr lang="en-US" sz="2400" b="0" i="0" dirty="0">
                <a:solidFill>
                  <a:srgbClr val="202122"/>
                </a:solidFill>
                <a:effectLst/>
                <a:latin typeface="Arial" panose="020B0604020202020204" pitchFamily="34" charset="0"/>
              </a:rPr>
              <a:t>.</a:t>
            </a:r>
            <a:r>
              <a:rPr lang="en-US" sz="2400" b="0" i="0" u="none" strike="noStrike" baseline="30000" dirty="0">
                <a:solidFill>
                  <a:srgbClr val="0645AD"/>
                </a:solidFill>
                <a:effectLst/>
                <a:latin typeface="Arial" panose="020B0604020202020204" pitchFamily="34" charset="0"/>
              </a:rPr>
              <a:t> </a:t>
            </a:r>
            <a:r>
              <a:rPr lang="en-US" sz="2400" b="0" i="0" dirty="0">
                <a:solidFill>
                  <a:srgbClr val="202122"/>
                </a:solidFill>
                <a:effectLst/>
                <a:latin typeface="Arial" panose="020B0604020202020204" pitchFamily="34" charset="0"/>
              </a:rPr>
              <a:t>However, colonization by methanogens is variable, and only about 50% of humans have easily detectable populations of these organisms.</a:t>
            </a:r>
            <a:endParaRPr lang="en-US" sz="2400" dirty="0"/>
          </a:p>
        </p:txBody>
      </p:sp>
    </p:spTree>
    <p:extLst>
      <p:ext uri="{BB962C8B-B14F-4D97-AF65-F5344CB8AC3E}">
        <p14:creationId xmlns:p14="http://schemas.microsoft.com/office/powerpoint/2010/main" val="44712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E0AC7-CA69-EA19-B596-06C84346385F}"/>
              </a:ext>
            </a:extLst>
          </p:cNvPr>
          <p:cNvSpPr>
            <a:spLocks noGrp="1"/>
          </p:cNvSpPr>
          <p:nvPr>
            <p:ph idx="1"/>
          </p:nvPr>
        </p:nvSpPr>
        <p:spPr/>
        <p:txBody>
          <a:bodyPr>
            <a:normAutofit/>
          </a:bodyPr>
          <a:lstStyle/>
          <a:p>
            <a:pPr>
              <a:lnSpc>
                <a:spcPct val="150000"/>
              </a:lnSpc>
            </a:pPr>
            <a:r>
              <a:rPr lang="en-US" sz="2400" b="0" i="0" dirty="0">
                <a:solidFill>
                  <a:srgbClr val="202122"/>
                </a:solidFill>
                <a:effectLst/>
                <a:latin typeface="Arial" panose="020B0604020202020204" pitchFamily="34" charset="0"/>
              </a:rPr>
              <a:t>Fungi, in particular </a:t>
            </a:r>
            <a:r>
              <a:rPr lang="en-US" sz="2400" b="0" i="0" u="none" strike="noStrike" dirty="0">
                <a:solidFill>
                  <a:srgbClr val="0645AD"/>
                </a:solidFill>
                <a:effectLst/>
                <a:latin typeface="Arial" panose="020B0604020202020204" pitchFamily="34" charset="0"/>
                <a:hlinkClick r:id="rId2" tooltip="Yeast"/>
              </a:rPr>
              <a:t>yeasts</a:t>
            </a:r>
            <a:r>
              <a:rPr lang="en-US" sz="2400" b="0" i="0" dirty="0">
                <a:solidFill>
                  <a:srgbClr val="202122"/>
                </a:solidFill>
                <a:effectLst/>
                <a:latin typeface="Arial" panose="020B0604020202020204" pitchFamily="34" charset="0"/>
              </a:rPr>
              <a:t>, are present in the human </a:t>
            </a:r>
            <a:r>
              <a:rPr lang="en-US" sz="2400" b="0" i="0" dirty="0" err="1">
                <a:solidFill>
                  <a:srgbClr val="202122"/>
                </a:solidFill>
                <a:effectLst/>
                <a:latin typeface="Arial" panose="020B0604020202020204" pitchFamily="34" charset="0"/>
              </a:rPr>
              <a:t>gut.The</a:t>
            </a:r>
            <a:r>
              <a:rPr lang="en-US" sz="2400" b="0" i="0" dirty="0">
                <a:solidFill>
                  <a:srgbClr val="202122"/>
                </a:solidFill>
                <a:effectLst/>
                <a:latin typeface="Arial" panose="020B0604020202020204" pitchFamily="34" charset="0"/>
              </a:rPr>
              <a:t> best-studied of these are </a:t>
            </a:r>
            <a:r>
              <a:rPr lang="en-US" sz="2400" b="0" i="1" u="none" strike="noStrike" dirty="0">
                <a:solidFill>
                  <a:srgbClr val="0645AD"/>
                </a:solidFill>
                <a:effectLst/>
                <a:latin typeface="Arial" panose="020B0604020202020204" pitchFamily="34" charset="0"/>
                <a:hlinkClick r:id="rId3" tooltip="Candida (genus)"/>
              </a:rPr>
              <a:t>Candida</a:t>
            </a:r>
            <a:r>
              <a:rPr lang="en-US" sz="2400" b="0" i="0" dirty="0">
                <a:solidFill>
                  <a:srgbClr val="202122"/>
                </a:solidFill>
                <a:effectLst/>
                <a:latin typeface="Arial" panose="020B0604020202020204" pitchFamily="34" charset="0"/>
              </a:rPr>
              <a:t> species due to their ability to become pathogenic in </a:t>
            </a:r>
            <a:r>
              <a:rPr lang="en-US" sz="2400" b="0" i="0" u="none" strike="noStrike" dirty="0">
                <a:solidFill>
                  <a:srgbClr val="0645AD"/>
                </a:solidFill>
                <a:effectLst/>
                <a:latin typeface="Arial" panose="020B0604020202020204" pitchFamily="34" charset="0"/>
                <a:hlinkClick r:id="rId4" tooltip="Immunodeficiency"/>
              </a:rPr>
              <a:t>immunocompromised</a:t>
            </a:r>
            <a:r>
              <a:rPr lang="en-US" sz="2400" b="0" i="0" dirty="0">
                <a:solidFill>
                  <a:srgbClr val="202122"/>
                </a:solidFill>
                <a:effectLst/>
                <a:latin typeface="Arial" panose="020B0604020202020204" pitchFamily="34" charset="0"/>
              </a:rPr>
              <a:t> and even in healthy </a:t>
            </a:r>
            <a:r>
              <a:rPr lang="en-US" sz="2400" b="0" i="0" dirty="0" err="1">
                <a:solidFill>
                  <a:srgbClr val="202122"/>
                </a:solidFill>
                <a:effectLst/>
                <a:latin typeface="Arial" panose="020B0604020202020204" pitchFamily="34" charset="0"/>
              </a:rPr>
              <a:t>hosts.Yeasts</a:t>
            </a:r>
            <a:r>
              <a:rPr lang="en-US" sz="2400" b="0" i="0" dirty="0">
                <a:solidFill>
                  <a:srgbClr val="202122"/>
                </a:solidFill>
                <a:effectLst/>
                <a:latin typeface="Arial" panose="020B0604020202020204" pitchFamily="34" charset="0"/>
              </a:rPr>
              <a:t> are also present on the </a:t>
            </a:r>
            <a:r>
              <a:rPr lang="en-US" sz="2400" b="0" i="0" dirty="0" err="1">
                <a:solidFill>
                  <a:srgbClr val="202122"/>
                </a:solidFill>
                <a:effectLst/>
                <a:latin typeface="Arial" panose="020B0604020202020204" pitchFamily="34" charset="0"/>
              </a:rPr>
              <a:t>skin,such</a:t>
            </a:r>
            <a:r>
              <a:rPr lang="en-US" sz="2400" b="0" i="0" dirty="0">
                <a:solidFill>
                  <a:srgbClr val="202122"/>
                </a:solidFill>
                <a:effectLst/>
                <a:latin typeface="Arial" panose="020B0604020202020204" pitchFamily="34" charset="0"/>
              </a:rPr>
              <a:t> as </a:t>
            </a:r>
            <a:r>
              <a:rPr lang="en-US" sz="2400" b="0" i="1" u="none" strike="noStrike" dirty="0">
                <a:solidFill>
                  <a:srgbClr val="0645AD"/>
                </a:solidFill>
                <a:effectLst/>
                <a:latin typeface="Arial" panose="020B0604020202020204" pitchFamily="34" charset="0"/>
                <a:hlinkClick r:id="rId5" tooltip="Malassezia"/>
              </a:rPr>
              <a:t>Malassezia</a:t>
            </a:r>
            <a:r>
              <a:rPr lang="en-US" sz="2400" b="0" i="0" dirty="0">
                <a:solidFill>
                  <a:srgbClr val="202122"/>
                </a:solidFill>
                <a:effectLst/>
                <a:latin typeface="Arial" panose="020B0604020202020204" pitchFamily="34" charset="0"/>
              </a:rPr>
              <a:t> species, where they consume oils secreted from the </a:t>
            </a:r>
            <a:r>
              <a:rPr lang="en-US" sz="2400" b="0" i="0" u="none" strike="noStrike" dirty="0">
                <a:solidFill>
                  <a:srgbClr val="0645AD"/>
                </a:solidFill>
                <a:effectLst/>
                <a:latin typeface="Arial" panose="020B0604020202020204" pitchFamily="34" charset="0"/>
                <a:hlinkClick r:id="rId6" tooltip="Sebaceous gland"/>
              </a:rPr>
              <a:t>sebaceous glands</a:t>
            </a:r>
            <a:r>
              <a:rPr lang="en-US" sz="2400" b="0" i="0" dirty="0">
                <a:solidFill>
                  <a:srgbClr val="202122"/>
                </a:solidFill>
                <a:effectLst/>
                <a:latin typeface="Arial" panose="020B0604020202020204" pitchFamily="34" charset="0"/>
              </a:rPr>
              <a:t>.</a:t>
            </a:r>
            <a:endParaRPr lang="en-US" sz="2400" dirty="0"/>
          </a:p>
        </p:txBody>
      </p:sp>
    </p:spTree>
    <p:extLst>
      <p:ext uri="{BB962C8B-B14F-4D97-AF65-F5344CB8AC3E}">
        <p14:creationId xmlns:p14="http://schemas.microsoft.com/office/powerpoint/2010/main" val="380210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C0C221-802D-ACE9-30AF-906B99E73394}"/>
              </a:ext>
            </a:extLst>
          </p:cNvPr>
          <p:cNvSpPr>
            <a:spLocks noGrp="1"/>
          </p:cNvSpPr>
          <p:nvPr>
            <p:ph idx="1"/>
          </p:nvPr>
        </p:nvSpPr>
        <p:spPr/>
        <p:txBody>
          <a:bodyPr>
            <a:normAutofit/>
          </a:bodyPr>
          <a:lstStyle/>
          <a:p>
            <a:pPr>
              <a:lnSpc>
                <a:spcPct val="150000"/>
              </a:lnSpc>
            </a:pPr>
            <a:r>
              <a:rPr lang="en-US" sz="2400" b="0" i="0" dirty="0">
                <a:solidFill>
                  <a:srgbClr val="202122"/>
                </a:solidFill>
                <a:effectLst/>
                <a:latin typeface="Arial" panose="020B0604020202020204" pitchFamily="34" charset="0"/>
              </a:rPr>
              <a:t>Viruses, especially bacterial viruses (</a:t>
            </a:r>
            <a:r>
              <a:rPr lang="en-US" sz="2400" b="0" i="0" u="none" strike="noStrike" dirty="0">
                <a:solidFill>
                  <a:srgbClr val="0645AD"/>
                </a:solidFill>
                <a:effectLst/>
                <a:latin typeface="Arial" panose="020B0604020202020204" pitchFamily="34" charset="0"/>
                <a:hlinkClick r:id="rId2" tooltip="Bacteriophage"/>
              </a:rPr>
              <a:t>bacteriophages</a:t>
            </a:r>
            <a:r>
              <a:rPr lang="en-US" sz="2400" b="0" i="0" dirty="0">
                <a:solidFill>
                  <a:srgbClr val="202122"/>
                </a:solidFill>
                <a:effectLst/>
                <a:latin typeface="Arial" panose="020B0604020202020204" pitchFamily="34" charset="0"/>
              </a:rPr>
              <a:t>), colonize various body sites. These colonized sites include the skin, gut, lungs,</a:t>
            </a:r>
            <a:r>
              <a:rPr lang="en-US" sz="2400" b="0" i="0" u="none" strike="noStrike" baseline="30000" dirty="0">
                <a:solidFill>
                  <a:srgbClr val="0645AD"/>
                </a:solidFill>
                <a:effectLst/>
                <a:latin typeface="Arial" panose="020B0604020202020204" pitchFamily="34" charset="0"/>
              </a:rPr>
              <a:t> </a:t>
            </a:r>
            <a:r>
              <a:rPr lang="en-US" sz="2400" b="0" i="0" dirty="0">
                <a:solidFill>
                  <a:srgbClr val="202122"/>
                </a:solidFill>
                <a:effectLst/>
                <a:latin typeface="Arial" panose="020B0604020202020204" pitchFamily="34" charset="0"/>
              </a:rPr>
              <a:t>and oral </a:t>
            </a:r>
            <a:r>
              <a:rPr lang="en-US" sz="2400" b="0" i="0" dirty="0" err="1">
                <a:solidFill>
                  <a:srgbClr val="202122"/>
                </a:solidFill>
                <a:effectLst/>
                <a:latin typeface="Arial" panose="020B0604020202020204" pitchFamily="34" charset="0"/>
              </a:rPr>
              <a:t>cavity.Virus</a:t>
            </a:r>
            <a:r>
              <a:rPr lang="en-US" sz="2400" b="0" i="0" dirty="0">
                <a:solidFill>
                  <a:srgbClr val="202122"/>
                </a:solidFill>
                <a:effectLst/>
                <a:latin typeface="Arial" panose="020B0604020202020204" pitchFamily="34" charset="0"/>
              </a:rPr>
              <a:t> communities have been associated with some diseases, and do not simply reflect the bacterial communities.</a:t>
            </a:r>
            <a:endParaRPr lang="en-US" sz="2400" dirty="0"/>
          </a:p>
        </p:txBody>
      </p:sp>
    </p:spTree>
    <p:extLst>
      <p:ext uri="{BB962C8B-B14F-4D97-AF65-F5344CB8AC3E}">
        <p14:creationId xmlns:p14="http://schemas.microsoft.com/office/powerpoint/2010/main" val="129747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3E3AA-3033-3558-3BF5-063C7CAE0536}"/>
              </a:ext>
            </a:extLst>
          </p:cNvPr>
          <p:cNvSpPr>
            <a:spLocks noGrp="1"/>
          </p:cNvSpPr>
          <p:nvPr>
            <p:ph idx="1"/>
          </p:nvPr>
        </p:nvSpPr>
        <p:spPr/>
        <p:txBody>
          <a:bodyPr>
            <a:normAutofit fontScale="92500"/>
          </a:bodyPr>
          <a:lstStyle/>
          <a:p>
            <a:pPr algn="l">
              <a:lnSpc>
                <a:spcPct val="150000"/>
              </a:lnSpc>
            </a:pPr>
            <a:r>
              <a:rPr lang="en-US" sz="2400" b="1" i="0" dirty="0">
                <a:solidFill>
                  <a:srgbClr val="000000"/>
                </a:solidFill>
                <a:effectLst/>
                <a:latin typeface="Arial" panose="020B0604020202020204" pitchFamily="34" charset="0"/>
              </a:rPr>
              <a:t>Oral cavity</a:t>
            </a:r>
          </a:p>
          <a:p>
            <a:pPr algn="l">
              <a:lnSpc>
                <a:spcPct val="150000"/>
              </a:lnSpc>
            </a:pPr>
            <a:r>
              <a:rPr lang="en-US" sz="2400" b="0" i="0" dirty="0">
                <a:solidFill>
                  <a:srgbClr val="202122"/>
                </a:solidFill>
                <a:effectLst/>
                <a:latin typeface="Arial" panose="020B0604020202020204" pitchFamily="34" charset="0"/>
              </a:rPr>
              <a:t>The environment present in the human mouth allows the growth of characteristic microorganisms found there. It provides a source of water and nutrients, as well as a moderate </a:t>
            </a:r>
            <a:r>
              <a:rPr lang="en-US" sz="2400" b="0" i="0" dirty="0" err="1">
                <a:solidFill>
                  <a:srgbClr val="202122"/>
                </a:solidFill>
                <a:effectLst/>
                <a:latin typeface="Arial" panose="020B0604020202020204" pitchFamily="34" charset="0"/>
              </a:rPr>
              <a:t>temperature,Resident</a:t>
            </a:r>
            <a:r>
              <a:rPr lang="en-US" sz="2400" b="0" i="0" dirty="0">
                <a:solidFill>
                  <a:srgbClr val="202122"/>
                </a:solidFill>
                <a:effectLst/>
                <a:latin typeface="Arial" panose="020B0604020202020204" pitchFamily="34" charset="0"/>
              </a:rPr>
              <a:t> microbes of the mouth adhere to the teeth and gums to resist mechanical flushing from the mouth to stomach where acid-sensitive microbes are destroyed by hydrochloric acid.</a:t>
            </a:r>
          </a:p>
          <a:p>
            <a:pPr algn="l">
              <a:lnSpc>
                <a:spcPct val="150000"/>
              </a:lnSpc>
            </a:pPr>
            <a:r>
              <a:rPr lang="en-US" sz="2400" b="0" i="0" dirty="0">
                <a:solidFill>
                  <a:srgbClr val="202122"/>
                </a:solidFill>
                <a:effectLst/>
                <a:latin typeface="Arial" panose="020B0604020202020204" pitchFamily="34" charset="0"/>
              </a:rPr>
              <a:t>Anaerobic bacteria in the oral cavity include: </a:t>
            </a:r>
            <a:r>
              <a:rPr lang="en-US" sz="2400" b="0" i="1" u="none" strike="noStrike" dirty="0">
                <a:solidFill>
                  <a:srgbClr val="0645AD"/>
                </a:solidFill>
                <a:effectLst/>
                <a:latin typeface="Arial" panose="020B0604020202020204" pitchFamily="34" charset="0"/>
                <a:hlinkClick r:id="rId2" tooltip="Actinomyces"/>
              </a:rPr>
              <a:t>Actinomyces</a:t>
            </a:r>
            <a:r>
              <a:rPr lang="en-US" sz="2400" b="0" i="0" dirty="0">
                <a:solidFill>
                  <a:srgbClr val="202122"/>
                </a:solidFill>
                <a:effectLst/>
                <a:latin typeface="Arial" panose="020B0604020202020204" pitchFamily="34" charset="0"/>
              </a:rPr>
              <a:t>,  </a:t>
            </a:r>
            <a:r>
              <a:rPr lang="en-US" sz="2400" b="0" i="1" u="none" strike="noStrike" dirty="0">
                <a:solidFill>
                  <a:srgbClr val="0645AD"/>
                </a:solidFill>
                <a:effectLst/>
                <a:latin typeface="Arial" panose="020B0604020202020204" pitchFamily="34" charset="0"/>
                <a:hlinkClick r:id="rId3" tooltip="Eubacterium"/>
              </a:rPr>
              <a:t>Eubacterium</a:t>
            </a:r>
            <a:r>
              <a:rPr lang="en-US" sz="2400" b="0" i="0" dirty="0">
                <a:solidFill>
                  <a:srgbClr val="202122"/>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1412562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0E270-89F4-3D75-F3AE-E79176341DDF}"/>
              </a:ext>
            </a:extLst>
          </p:cNvPr>
          <p:cNvSpPr>
            <a:spLocks noGrp="1"/>
          </p:cNvSpPr>
          <p:nvPr>
            <p:ph idx="1"/>
          </p:nvPr>
        </p:nvSpPr>
        <p:spPr/>
        <p:txBody>
          <a:bodyPr>
            <a:normAutofit fontScale="92500"/>
          </a:bodyPr>
          <a:lstStyle/>
          <a:p>
            <a:pPr algn="l">
              <a:lnSpc>
                <a:spcPct val="150000"/>
              </a:lnSpc>
            </a:pPr>
            <a:r>
              <a:rPr lang="en-US" sz="2600" b="0" i="0" u="none" strike="noStrike" dirty="0">
                <a:solidFill>
                  <a:srgbClr val="0645AD"/>
                </a:solidFill>
                <a:effectLst/>
                <a:latin typeface="Arial" panose="020B0604020202020204" pitchFamily="34" charset="0"/>
                <a:hlinkClick r:id="rId2" tooltip="Bacteria"/>
              </a:rPr>
              <a:t>Bacteria</a:t>
            </a:r>
            <a:r>
              <a:rPr lang="en-US" sz="2600" b="0" i="0" dirty="0">
                <a:solidFill>
                  <a:srgbClr val="202122"/>
                </a:solidFill>
                <a:effectLst/>
                <a:latin typeface="Arial" panose="020B0604020202020204" pitchFamily="34" charset="0"/>
              </a:rPr>
              <a:t> accumulate on both the hard and soft oral tissues in </a:t>
            </a:r>
            <a:r>
              <a:rPr lang="en-US" sz="2600" b="0" i="0" u="none" strike="noStrike" dirty="0">
                <a:solidFill>
                  <a:srgbClr val="0645AD"/>
                </a:solidFill>
                <a:effectLst/>
                <a:latin typeface="Arial" panose="020B0604020202020204" pitchFamily="34" charset="0"/>
                <a:hlinkClick r:id="rId3" tooltip="Biofilm"/>
              </a:rPr>
              <a:t>biofilm</a:t>
            </a:r>
            <a:r>
              <a:rPr lang="en-US" sz="2600" b="0" i="0" dirty="0">
                <a:solidFill>
                  <a:srgbClr val="202122"/>
                </a:solidFill>
                <a:effectLst/>
                <a:latin typeface="Arial" panose="020B0604020202020204" pitchFamily="34" charset="0"/>
              </a:rPr>
              <a:t> allowing them to adhere and strive in the oral environment while protected from the environmental factors and antimicrobial </a:t>
            </a:r>
            <a:r>
              <a:rPr lang="en-US" sz="2600" b="0" i="0" dirty="0" err="1">
                <a:solidFill>
                  <a:srgbClr val="202122"/>
                </a:solidFill>
                <a:effectLst/>
                <a:latin typeface="Arial" panose="020B0604020202020204" pitchFamily="34" charset="0"/>
              </a:rPr>
              <a:t>agents.Saliva</a:t>
            </a:r>
            <a:r>
              <a:rPr lang="en-US" sz="2600" b="0" i="0" dirty="0">
                <a:solidFill>
                  <a:srgbClr val="202122"/>
                </a:solidFill>
                <a:effectLst/>
                <a:latin typeface="Arial" panose="020B0604020202020204" pitchFamily="34" charset="0"/>
              </a:rPr>
              <a:t> plays a key biofilm homeostatic role allowing recolonization of bacteria for formation and controlling growth by detaching biofilm </a:t>
            </a:r>
            <a:r>
              <a:rPr lang="en-US" sz="2600" b="0" i="0" dirty="0" err="1">
                <a:solidFill>
                  <a:srgbClr val="202122"/>
                </a:solidFill>
                <a:effectLst/>
                <a:latin typeface="Arial" panose="020B0604020202020204" pitchFamily="34" charset="0"/>
              </a:rPr>
              <a:t>buildup.It</a:t>
            </a:r>
            <a:r>
              <a:rPr lang="en-US" sz="2600" b="0" i="0" dirty="0">
                <a:solidFill>
                  <a:srgbClr val="202122"/>
                </a:solidFill>
                <a:effectLst/>
                <a:latin typeface="Arial" panose="020B0604020202020204" pitchFamily="34" charset="0"/>
              </a:rPr>
              <a:t> also provides a means of nutrients and temperature regulation. The location of the biofilm determines the type of exposed nutrients it receives.</a:t>
            </a:r>
          </a:p>
          <a:p>
            <a:endParaRPr lang="en-US" dirty="0"/>
          </a:p>
        </p:txBody>
      </p:sp>
    </p:spTree>
    <p:extLst>
      <p:ext uri="{BB962C8B-B14F-4D97-AF65-F5344CB8AC3E}">
        <p14:creationId xmlns:p14="http://schemas.microsoft.com/office/powerpoint/2010/main" val="172778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86B16-464D-B1EB-E389-12C7B42ACBCA}"/>
              </a:ext>
            </a:extLst>
          </p:cNvPr>
          <p:cNvSpPr>
            <a:spLocks noGrp="1"/>
          </p:cNvSpPr>
          <p:nvPr>
            <p:ph idx="1"/>
          </p:nvPr>
        </p:nvSpPr>
        <p:spPr/>
        <p:txBody>
          <a:bodyPr>
            <a:normAutofit/>
          </a:bodyPr>
          <a:lstStyle/>
          <a:p>
            <a:pPr algn="just">
              <a:lnSpc>
                <a:spcPct val="150000"/>
              </a:lnSpc>
            </a:pPr>
            <a:r>
              <a:rPr lang="en-US" sz="1400" b="0" i="0" dirty="0">
                <a:solidFill>
                  <a:srgbClr val="3C4245"/>
                </a:solidFill>
                <a:effectLst/>
                <a:latin typeface="Times New Roman" panose="02020603050405020304" pitchFamily="18" charset="0"/>
                <a:cs typeface="Times New Roman" panose="02020603050405020304" pitchFamily="18" charset="0"/>
              </a:rPr>
              <a:t>AMR occurs naturally over time, usually through genetic changes. Antimicrobial resistant organisms are found in people, animals, food, plants and the environment (in water, soil and air). They can spread from person to person or between people and animals, including from food of animal origin. The main drivers of antimicrobial resistance include the misuse and overuse of antimicrobials; lack of access to clean water, sanitation and hygiene (WASH) for both humans and animals; poor infection and disease prevention and control in health-care facilities and farms;  poor access to quality, affordable medicines, vaccines and diagnostics; lack of awareness and knowledge.</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Organisms that are normally sensitive to the action of an antibiotic may sometimes develop resistance or insensitivity to it. This, they may do through destroying the antibiotic or by retaining their growth even in the presence of the drug. Microbial resistance to antibiotics is now widespread and poses a serious clinical threat. Microorganisms develop resistance to antibiotics by any of the following mechanisms: selection, mutation, phage transduction, and transference while microbial resistance can either be inherent in the organism or acquired through the environment. Factors that have led to </a:t>
            </a:r>
            <a:r>
              <a:rPr kumimoji="0" lang="en-US" sz="14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thecontinued</a:t>
            </a:r>
            <a:r>
              <a:rPr kumimoji="0" lang="en-US" sz="1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occurrence of bacterial resistance to antimicrobial agents include: over prescription of antibiotics, use of under dose, prescribers’ irrational attitudes, patients’ demands, inappropriate advertisements and use of antibiotics in agriculture.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just">
              <a:lnSpc>
                <a:spcPct val="150000"/>
              </a:lnSpc>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8FEDB-7443-F4BC-6ECB-01E0A76BF01F}"/>
              </a:ext>
            </a:extLst>
          </p:cNvPr>
          <p:cNvSpPr>
            <a:spLocks noGrp="1"/>
          </p:cNvSpPr>
          <p:nvPr>
            <p:ph idx="1"/>
          </p:nvPr>
        </p:nvSpPr>
        <p:spPr>
          <a:xfrm>
            <a:off x="934452" y="445169"/>
            <a:ext cx="10515600" cy="6172199"/>
          </a:xfrm>
        </p:spPr>
        <p:txBody>
          <a:bodyPr>
            <a:normAutofit fontScale="55000" lnSpcReduction="20000"/>
          </a:bodyPr>
          <a:lstStyle/>
          <a:p>
            <a:pPr algn="l">
              <a:lnSpc>
                <a:spcPct val="160000"/>
              </a:lnSpc>
            </a:pPr>
            <a:r>
              <a:rPr lang="en-US" sz="3800" b="1" i="0" dirty="0">
                <a:solidFill>
                  <a:srgbClr val="000000"/>
                </a:solidFill>
                <a:effectLst/>
                <a:latin typeface="Arial" panose="020B0604020202020204" pitchFamily="34" charset="0"/>
              </a:rPr>
              <a:t>Nasal cavity</a:t>
            </a:r>
          </a:p>
          <a:p>
            <a:pPr algn="l">
              <a:lnSpc>
                <a:spcPct val="160000"/>
              </a:lnSpc>
            </a:pPr>
            <a:r>
              <a:rPr lang="en-US" sz="3800" b="0" i="0" dirty="0">
                <a:solidFill>
                  <a:srgbClr val="202122"/>
                </a:solidFill>
                <a:effectLst/>
                <a:latin typeface="Arial" panose="020B0604020202020204" pitchFamily="34" charset="0"/>
              </a:rPr>
              <a:t>The healthy nasal microbiome is dominated by Corynebacterium, and Staphylococcus. The mucosal microbiome plays a critical role in modulating viral infection</a:t>
            </a:r>
          </a:p>
          <a:p>
            <a:pPr algn="l">
              <a:lnSpc>
                <a:spcPct val="160000"/>
              </a:lnSpc>
            </a:pPr>
            <a:r>
              <a:rPr lang="en-US" sz="3800" b="1" i="0" dirty="0">
                <a:solidFill>
                  <a:srgbClr val="000000"/>
                </a:solidFill>
                <a:effectLst/>
                <a:latin typeface="Arial" panose="020B0604020202020204" pitchFamily="34" charset="0"/>
              </a:rPr>
              <a:t>Lung</a:t>
            </a:r>
          </a:p>
          <a:p>
            <a:pPr algn="l">
              <a:lnSpc>
                <a:spcPct val="160000"/>
              </a:lnSpc>
            </a:pPr>
            <a:r>
              <a:rPr lang="en-US" sz="3800" b="0" i="0" dirty="0">
                <a:solidFill>
                  <a:srgbClr val="202122"/>
                </a:solidFill>
                <a:effectLst/>
                <a:latin typeface="Arial" panose="020B0604020202020204" pitchFamily="34" charset="0"/>
              </a:rPr>
              <a:t>Much like the oral cavity, the upper and lower respiratory system possess mechanical deterrents to remove microbes. Goblet cells produce mucous which traps microbes and moves them out of the respiratory system via continuously moving </a:t>
            </a:r>
            <a:r>
              <a:rPr lang="en-US" sz="3800" b="0" i="0" u="none" strike="noStrike" dirty="0">
                <a:solidFill>
                  <a:srgbClr val="0645AD"/>
                </a:solidFill>
                <a:effectLst/>
                <a:latin typeface="Arial" panose="020B0604020202020204" pitchFamily="34" charset="0"/>
                <a:hlinkClick r:id="rId2" tooltip="Cilium"/>
              </a:rPr>
              <a:t>ciliated</a:t>
            </a:r>
            <a:r>
              <a:rPr lang="en-US" sz="3800" b="0" i="0" dirty="0">
                <a:solidFill>
                  <a:srgbClr val="202122"/>
                </a:solidFill>
                <a:effectLst/>
                <a:latin typeface="Arial" panose="020B0604020202020204" pitchFamily="34" charset="0"/>
              </a:rPr>
              <a:t> epithelial cells. In addition, a bactericidal effect is generated by nasal mucus which contains the enzyme lysozyme. The upper and lower respiratory tract appears to have its own set of microbiota. Pulmonary bacterial microbiota </a:t>
            </a:r>
            <a:r>
              <a:rPr lang="en-US" sz="3800" b="0" i="0" dirty="0" err="1">
                <a:solidFill>
                  <a:srgbClr val="202122"/>
                </a:solidFill>
                <a:effectLst/>
                <a:latin typeface="Arial" panose="020B0604020202020204" pitchFamily="34" charset="0"/>
              </a:rPr>
              <a:t>themajor</a:t>
            </a:r>
            <a:r>
              <a:rPr lang="en-US" sz="3800" b="0" i="0" dirty="0">
                <a:solidFill>
                  <a:srgbClr val="202122"/>
                </a:solidFill>
                <a:effectLst/>
                <a:latin typeface="Arial" panose="020B0604020202020204" pitchFamily="34" charset="0"/>
              </a:rPr>
              <a:t> bacterial genera: </a:t>
            </a:r>
            <a:r>
              <a:rPr lang="en-US" sz="3800" b="0" i="1" dirty="0">
                <a:solidFill>
                  <a:srgbClr val="202122"/>
                </a:solidFill>
                <a:effectLst/>
                <a:latin typeface="Arial" panose="020B0604020202020204" pitchFamily="34" charset="0"/>
              </a:rPr>
              <a:t>Pseudomonas</a:t>
            </a:r>
            <a:r>
              <a:rPr lang="en-US" sz="3800" b="0" i="0" dirty="0">
                <a:solidFill>
                  <a:srgbClr val="202122"/>
                </a:solidFill>
                <a:effectLst/>
                <a:latin typeface="Arial" panose="020B0604020202020204" pitchFamily="34" charset="0"/>
              </a:rPr>
              <a:t>, </a:t>
            </a:r>
            <a:r>
              <a:rPr lang="en-US" sz="3800" b="0" i="1" dirty="0">
                <a:solidFill>
                  <a:srgbClr val="202122"/>
                </a:solidFill>
                <a:effectLst/>
                <a:latin typeface="Arial" panose="020B0604020202020204" pitchFamily="34" charset="0"/>
              </a:rPr>
              <a:t>Staphylococcus</a:t>
            </a:r>
            <a:r>
              <a:rPr lang="en-US" sz="3800" b="0" i="0" dirty="0">
                <a:solidFill>
                  <a:srgbClr val="202122"/>
                </a:solidFill>
                <a:effectLst/>
                <a:latin typeface="Arial" panose="020B0604020202020204" pitchFamily="34" charset="0"/>
              </a:rPr>
              <a:t>, and </a:t>
            </a:r>
            <a:r>
              <a:rPr lang="en-US" sz="3800" b="0" i="1" dirty="0">
                <a:solidFill>
                  <a:srgbClr val="202122"/>
                </a:solidFill>
                <a:effectLst/>
                <a:latin typeface="Arial" panose="020B0604020202020204" pitchFamily="34" charset="0"/>
              </a:rPr>
              <a:t>Streptococcus</a:t>
            </a:r>
            <a:r>
              <a:rPr lang="en-US" sz="3800" b="0" i="0" dirty="0">
                <a:solidFill>
                  <a:srgbClr val="202122"/>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21873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E15BA-97B5-F94C-2493-34D01024E7CA}"/>
              </a:ext>
            </a:extLst>
          </p:cNvPr>
          <p:cNvSpPr>
            <a:spLocks noGrp="1"/>
          </p:cNvSpPr>
          <p:nvPr>
            <p:ph idx="1"/>
          </p:nvPr>
        </p:nvSpPr>
        <p:spPr>
          <a:xfrm>
            <a:off x="838200" y="911224"/>
            <a:ext cx="10515600" cy="5273007"/>
          </a:xfrm>
        </p:spPr>
        <p:txBody>
          <a:bodyPr>
            <a:normAutofit/>
          </a:bodyPr>
          <a:lstStyle/>
          <a:p>
            <a:pPr algn="l">
              <a:lnSpc>
                <a:spcPct val="150000"/>
              </a:lnSpc>
            </a:pPr>
            <a:r>
              <a:rPr lang="en-US" sz="2400" b="1" i="0" dirty="0">
                <a:solidFill>
                  <a:srgbClr val="000000"/>
                </a:solidFill>
                <a:effectLst/>
                <a:latin typeface="Arial" panose="020B0604020202020204" pitchFamily="34" charset="0"/>
              </a:rPr>
              <a:t>Skin</a:t>
            </a:r>
          </a:p>
          <a:p>
            <a:pPr algn="l">
              <a:lnSpc>
                <a:spcPct val="150000"/>
              </a:lnSpc>
            </a:pPr>
            <a:r>
              <a:rPr lang="en-US" sz="2400" b="0" i="0" dirty="0">
                <a:solidFill>
                  <a:srgbClr val="202122"/>
                </a:solidFill>
                <a:effectLst/>
                <a:latin typeface="Arial" panose="020B0604020202020204" pitchFamily="34" charset="0"/>
              </a:rPr>
              <a:t>A study of 20 skin sites on each of ten healthy humans found 205 identified genera in 19 bacterial phyla, with most sequences assigned to four phyla: </a:t>
            </a:r>
            <a:r>
              <a:rPr lang="en-US" sz="2400" b="0" i="0" u="none" strike="noStrike" dirty="0" err="1">
                <a:solidFill>
                  <a:srgbClr val="0645AD"/>
                </a:solidFill>
                <a:effectLst/>
                <a:latin typeface="Arial" panose="020B0604020202020204" pitchFamily="34" charset="0"/>
                <a:hlinkClick r:id="rId2" tooltip="Actinomycetota"/>
              </a:rPr>
              <a:t>Actinomycetota</a:t>
            </a:r>
            <a:r>
              <a:rPr lang="en-US" sz="2400" b="0" i="0" dirty="0">
                <a:solidFill>
                  <a:srgbClr val="202122"/>
                </a:solidFill>
                <a:effectLst/>
                <a:latin typeface="Arial" panose="020B0604020202020204" pitchFamily="34" charset="0"/>
              </a:rPr>
              <a:t> (51.8%), </a:t>
            </a:r>
            <a:r>
              <a:rPr lang="en-US" sz="2400" b="0" i="0" u="none" strike="noStrike" dirty="0" err="1">
                <a:solidFill>
                  <a:srgbClr val="0645AD"/>
                </a:solidFill>
                <a:effectLst/>
                <a:latin typeface="Arial" panose="020B0604020202020204" pitchFamily="34" charset="0"/>
                <a:hlinkClick r:id="rId3" tooltip="Bacillota"/>
              </a:rPr>
              <a:t>Bacillota</a:t>
            </a:r>
            <a:r>
              <a:rPr lang="en-US" sz="2400" b="0" i="0" dirty="0">
                <a:solidFill>
                  <a:srgbClr val="202122"/>
                </a:solidFill>
                <a:effectLst/>
                <a:latin typeface="Arial" panose="020B0604020202020204" pitchFamily="34" charset="0"/>
              </a:rPr>
              <a:t> (24.4%), </a:t>
            </a:r>
            <a:r>
              <a:rPr lang="en-US" sz="2400" b="0" i="0" u="none" strike="noStrike" dirty="0" err="1">
                <a:solidFill>
                  <a:srgbClr val="0645AD"/>
                </a:solidFill>
                <a:effectLst/>
                <a:latin typeface="Arial" panose="020B0604020202020204" pitchFamily="34" charset="0"/>
                <a:hlinkClick r:id="rId4" tooltip="Pseudomonadota"/>
              </a:rPr>
              <a:t>Pseudomonadota</a:t>
            </a:r>
            <a:r>
              <a:rPr lang="en-US" sz="2400" b="0" i="0" dirty="0">
                <a:solidFill>
                  <a:srgbClr val="202122"/>
                </a:solidFill>
                <a:effectLst/>
                <a:latin typeface="Arial" panose="020B0604020202020204" pitchFamily="34" charset="0"/>
              </a:rPr>
              <a:t> (16.5%), and </a:t>
            </a:r>
            <a:r>
              <a:rPr lang="en-US" sz="2400" b="0" i="0" u="none" strike="noStrike" dirty="0" err="1">
                <a:solidFill>
                  <a:srgbClr val="0645AD"/>
                </a:solidFill>
                <a:effectLst/>
                <a:latin typeface="Arial" panose="020B0604020202020204" pitchFamily="34" charset="0"/>
                <a:hlinkClick r:id="rId5" tooltip="Bacteroidota"/>
              </a:rPr>
              <a:t>Bacteroidota</a:t>
            </a:r>
            <a:r>
              <a:rPr lang="en-US" sz="2400" b="0" i="0" dirty="0">
                <a:solidFill>
                  <a:srgbClr val="202122"/>
                </a:solidFill>
                <a:effectLst/>
                <a:latin typeface="Arial" panose="020B0604020202020204" pitchFamily="34" charset="0"/>
              </a:rPr>
              <a:t> (6.3%).</a:t>
            </a:r>
            <a:r>
              <a:rPr lang="en-US" sz="2400" b="0" i="0" u="none" strike="noStrike" baseline="30000" dirty="0">
                <a:solidFill>
                  <a:srgbClr val="0645AD"/>
                </a:solidFill>
                <a:effectLst/>
                <a:latin typeface="Arial" panose="020B0604020202020204" pitchFamily="34" charset="0"/>
              </a:rPr>
              <a:t> </a:t>
            </a:r>
            <a:r>
              <a:rPr lang="en-US" sz="2400" b="0" i="0" dirty="0">
                <a:solidFill>
                  <a:srgbClr val="202122"/>
                </a:solidFill>
                <a:effectLst/>
                <a:latin typeface="Arial" panose="020B0604020202020204" pitchFamily="34" charset="0"/>
              </a:rPr>
              <a:t>A large number of fungal genera are present on healthy human skin, with some variability by region of the body; however, during pathological conditions, certain genera tend to dominate in the affected region. For example, </a:t>
            </a:r>
            <a:r>
              <a:rPr lang="en-US" sz="2400" b="0" i="1" dirty="0">
                <a:solidFill>
                  <a:srgbClr val="202122"/>
                </a:solidFill>
                <a:effectLst/>
                <a:latin typeface="Arial" panose="020B0604020202020204" pitchFamily="34" charset="0"/>
              </a:rPr>
              <a:t>Malassezia</a:t>
            </a:r>
            <a:r>
              <a:rPr lang="en-US" sz="2400" b="0" i="0" dirty="0">
                <a:solidFill>
                  <a:srgbClr val="202122"/>
                </a:solidFill>
                <a:effectLst/>
                <a:latin typeface="Arial" panose="020B0604020202020204" pitchFamily="34" charset="0"/>
              </a:rPr>
              <a:t> is dominant in </a:t>
            </a:r>
            <a:r>
              <a:rPr lang="en-US" sz="2400" b="0" i="0" u="none" strike="noStrike" dirty="0">
                <a:solidFill>
                  <a:srgbClr val="0645AD"/>
                </a:solidFill>
                <a:effectLst/>
                <a:latin typeface="Arial" panose="020B0604020202020204" pitchFamily="34" charset="0"/>
                <a:hlinkClick r:id="rId6" tooltip="Atopic dermatitis"/>
              </a:rPr>
              <a:t>atopic dermatitis</a:t>
            </a:r>
            <a:r>
              <a:rPr lang="en-US" sz="2400" u="none" strike="noStrike" dirty="0">
                <a:solidFill>
                  <a:srgbClr val="202122"/>
                </a:solidFill>
                <a:latin typeface="Arial" panose="020B0604020202020204" pitchFamily="34" charset="0"/>
              </a:rPr>
              <a:t>.</a:t>
            </a:r>
            <a:endParaRPr lang="en-US" sz="2400" dirty="0"/>
          </a:p>
        </p:txBody>
      </p:sp>
    </p:spTree>
    <p:extLst>
      <p:ext uri="{BB962C8B-B14F-4D97-AF65-F5344CB8AC3E}">
        <p14:creationId xmlns:p14="http://schemas.microsoft.com/office/powerpoint/2010/main" val="3330307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13454-8A65-A12D-1422-0314157BF189}"/>
              </a:ext>
            </a:extLst>
          </p:cNvPr>
          <p:cNvSpPr>
            <a:spLocks noGrp="1"/>
          </p:cNvSpPr>
          <p:nvPr>
            <p:ph idx="1"/>
          </p:nvPr>
        </p:nvSpPr>
        <p:spPr>
          <a:xfrm>
            <a:off x="838200" y="971383"/>
            <a:ext cx="10515600" cy="5297070"/>
          </a:xfrm>
        </p:spPr>
        <p:txBody>
          <a:bodyPr>
            <a:normAutofit/>
          </a:bodyPr>
          <a:lstStyle/>
          <a:p>
            <a:pPr>
              <a:lnSpc>
                <a:spcPct val="150000"/>
              </a:lnSpc>
            </a:pPr>
            <a:r>
              <a:rPr lang="en-US" sz="2400" b="0" i="0" dirty="0">
                <a:solidFill>
                  <a:srgbClr val="202122"/>
                </a:solidFill>
                <a:effectLst/>
                <a:latin typeface="Arial" panose="020B0604020202020204" pitchFamily="34" charset="0"/>
              </a:rPr>
              <a:t>The skin acts as a barrier to deter the invasion of pathogenic microbes. The human skin contains microbes that reside either in or on the skin and can be residential or transient. Resident microorganism types vary in relation to skin type on the human body. A majority of microbes reside on superficial cells on the skin or prefer to associate with glands. These glands such as oil or sweat glands provide the microbes with water, amino acids, and fatty acids. In addition, resident bacteria that associated with oil glands are often Gram-positive and can be pathogenic.</a:t>
            </a:r>
            <a:endParaRPr lang="en-US" sz="2400" dirty="0"/>
          </a:p>
        </p:txBody>
      </p:sp>
    </p:spTree>
    <p:extLst>
      <p:ext uri="{BB962C8B-B14F-4D97-AF65-F5344CB8AC3E}">
        <p14:creationId xmlns:p14="http://schemas.microsoft.com/office/powerpoint/2010/main" val="1174809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5A26-A4D3-3BC2-55A3-FD6F222FD4E7}"/>
              </a:ext>
            </a:extLst>
          </p:cNvPr>
          <p:cNvSpPr>
            <a:spLocks noGrp="1"/>
          </p:cNvSpPr>
          <p:nvPr>
            <p:ph type="title"/>
          </p:nvPr>
        </p:nvSpPr>
        <p:spPr/>
        <p:txBody>
          <a:bodyPr/>
          <a:lstStyle/>
          <a:p>
            <a:r>
              <a:rPr lang="en-US" dirty="0"/>
              <a:t>Lecture:5          food poisoning</a:t>
            </a:r>
          </a:p>
        </p:txBody>
      </p:sp>
      <p:sp>
        <p:nvSpPr>
          <p:cNvPr id="3" name="Content Placeholder 2">
            <a:extLst>
              <a:ext uri="{FF2B5EF4-FFF2-40B4-BE49-F238E27FC236}">
                <a16:creationId xmlns:a16="http://schemas.microsoft.com/office/drawing/2014/main" id="{ED4EAAEA-B4DA-2178-77A3-FC8506964DD9}"/>
              </a:ext>
            </a:extLst>
          </p:cNvPr>
          <p:cNvSpPr>
            <a:spLocks noGrp="1"/>
          </p:cNvSpPr>
          <p:nvPr>
            <p:ph idx="1"/>
          </p:nvPr>
        </p:nvSpPr>
        <p:spPr/>
        <p:txBody>
          <a:bodyPr/>
          <a:lstStyle/>
          <a:p>
            <a:pPr algn="l"/>
            <a:r>
              <a:rPr lang="en-US" b="0" i="0" dirty="0">
                <a:solidFill>
                  <a:srgbClr val="111111"/>
                </a:solidFill>
                <a:effectLst/>
                <a:latin typeface="Helvetica" panose="020B0604020202020204" pitchFamily="34" charset="0"/>
              </a:rPr>
              <a:t>Food poisoning, also called foodborne illness, is illness caused by eating contaminated food. Infectious organisms — including bacteria, viruses and parasites — or their toxins are the most common causes of food poisoning.</a:t>
            </a:r>
          </a:p>
          <a:p>
            <a:pPr algn="l"/>
            <a:r>
              <a:rPr lang="en-US" b="0" i="0" dirty="0">
                <a:solidFill>
                  <a:srgbClr val="111111"/>
                </a:solidFill>
                <a:effectLst/>
                <a:latin typeface="Helvetica" panose="020B0604020202020204" pitchFamily="34" charset="0"/>
              </a:rPr>
              <a:t>Infectious organisms or their toxins can contaminate food at any point of processing or production. Contamination can also occur at home if food is incorrectly handled or cooked.</a:t>
            </a:r>
          </a:p>
          <a:p>
            <a:endParaRPr lang="en-US" dirty="0"/>
          </a:p>
        </p:txBody>
      </p:sp>
    </p:spTree>
    <p:extLst>
      <p:ext uri="{BB962C8B-B14F-4D97-AF65-F5344CB8AC3E}">
        <p14:creationId xmlns:p14="http://schemas.microsoft.com/office/powerpoint/2010/main" val="28994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F204A-BCC1-DDF0-EB7D-0312467E68F0}"/>
              </a:ext>
            </a:extLst>
          </p:cNvPr>
          <p:cNvSpPr>
            <a:spLocks noGrp="1"/>
          </p:cNvSpPr>
          <p:nvPr>
            <p:ph idx="1"/>
          </p:nvPr>
        </p:nvSpPr>
        <p:spPr/>
        <p:txBody>
          <a:bodyPr/>
          <a:lstStyle/>
          <a:p>
            <a:pPr algn="l"/>
            <a:r>
              <a:rPr lang="en-US" b="0" i="0" dirty="0">
                <a:solidFill>
                  <a:srgbClr val="111111"/>
                </a:solidFill>
                <a:effectLst/>
                <a:latin typeface="Helvetica" panose="020B0604020202020204" pitchFamily="34" charset="0"/>
              </a:rPr>
              <a:t>Symptoms</a:t>
            </a:r>
          </a:p>
          <a:p>
            <a:pPr algn="l"/>
            <a:r>
              <a:rPr lang="en-US" b="0" i="0" dirty="0">
                <a:solidFill>
                  <a:srgbClr val="111111"/>
                </a:solidFill>
                <a:effectLst/>
                <a:latin typeface="Helvetica" panose="020B0604020202020204" pitchFamily="34" charset="0"/>
              </a:rPr>
              <a:t>Food poisoning symptoms vary with the source of contamination. Most types of food poisoning cause one or more of the following signs and symptoms:</a:t>
            </a:r>
          </a:p>
          <a:p>
            <a:pPr algn="l">
              <a:buFont typeface="Arial" panose="020B0604020202020204" pitchFamily="34" charset="0"/>
              <a:buChar char="•"/>
            </a:pPr>
            <a:r>
              <a:rPr lang="en-US" b="0" i="0" dirty="0">
                <a:solidFill>
                  <a:srgbClr val="111111"/>
                </a:solidFill>
                <a:effectLst/>
                <a:latin typeface="Helvetica" panose="020B0604020202020204" pitchFamily="34" charset="0"/>
              </a:rPr>
              <a:t>Nausea</a:t>
            </a:r>
          </a:p>
          <a:p>
            <a:pPr algn="l">
              <a:buFont typeface="Arial" panose="020B0604020202020204" pitchFamily="34" charset="0"/>
              <a:buChar char="•"/>
            </a:pPr>
            <a:r>
              <a:rPr lang="en-US" b="0" i="0" dirty="0">
                <a:solidFill>
                  <a:srgbClr val="111111"/>
                </a:solidFill>
                <a:effectLst/>
                <a:latin typeface="Helvetica" panose="020B0604020202020204" pitchFamily="34" charset="0"/>
              </a:rPr>
              <a:t>Vomiting</a:t>
            </a:r>
          </a:p>
          <a:p>
            <a:pPr algn="l">
              <a:buFont typeface="Arial" panose="020B0604020202020204" pitchFamily="34" charset="0"/>
              <a:buChar char="•"/>
            </a:pPr>
            <a:r>
              <a:rPr lang="en-US" b="0" i="0" dirty="0">
                <a:solidFill>
                  <a:srgbClr val="111111"/>
                </a:solidFill>
                <a:effectLst/>
                <a:latin typeface="Helvetica" panose="020B0604020202020204" pitchFamily="34" charset="0"/>
              </a:rPr>
              <a:t>Watery or bloody diarrhea</a:t>
            </a:r>
          </a:p>
          <a:p>
            <a:pPr algn="l">
              <a:buFont typeface="Arial" panose="020B0604020202020204" pitchFamily="34" charset="0"/>
              <a:buChar char="•"/>
            </a:pPr>
            <a:r>
              <a:rPr lang="en-US" b="0" i="0" dirty="0">
                <a:solidFill>
                  <a:srgbClr val="111111"/>
                </a:solidFill>
                <a:effectLst/>
                <a:latin typeface="Helvetica" panose="020B0604020202020204" pitchFamily="34" charset="0"/>
              </a:rPr>
              <a:t>Abdominal pain and cramps</a:t>
            </a:r>
          </a:p>
          <a:p>
            <a:pPr algn="l">
              <a:buFont typeface="Arial" panose="020B0604020202020204" pitchFamily="34" charset="0"/>
              <a:buChar char="•"/>
            </a:pPr>
            <a:r>
              <a:rPr lang="en-US" b="0" i="0" dirty="0">
                <a:solidFill>
                  <a:srgbClr val="111111"/>
                </a:solidFill>
                <a:effectLst/>
                <a:latin typeface="Helvetica" panose="020B0604020202020204" pitchFamily="34" charset="0"/>
              </a:rPr>
              <a:t>Fever</a:t>
            </a:r>
          </a:p>
          <a:p>
            <a:endParaRPr lang="en-US" dirty="0"/>
          </a:p>
        </p:txBody>
      </p:sp>
    </p:spTree>
    <p:extLst>
      <p:ext uri="{BB962C8B-B14F-4D97-AF65-F5344CB8AC3E}">
        <p14:creationId xmlns:p14="http://schemas.microsoft.com/office/powerpoint/2010/main" val="1025923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7A24B-E06E-44D3-F957-712156F3F09F}"/>
              </a:ext>
            </a:extLst>
          </p:cNvPr>
          <p:cNvSpPr>
            <a:spLocks noGrp="1"/>
          </p:cNvSpPr>
          <p:nvPr>
            <p:ph idx="1"/>
          </p:nvPr>
        </p:nvSpPr>
        <p:spPr/>
        <p:txBody>
          <a:bodyPr/>
          <a:lstStyle/>
          <a:p>
            <a:r>
              <a:rPr lang="en-US" b="0" i="0" dirty="0">
                <a:solidFill>
                  <a:srgbClr val="111111"/>
                </a:solidFill>
                <a:effectLst/>
                <a:latin typeface="Helvetica" panose="020B0604020202020204" pitchFamily="34" charset="0"/>
              </a:rPr>
              <a:t>Signs and symptoms may start within hours after eating the contaminated food, or they may begin days or even weeks later. Sickness caused by food poisoning generally lasts from a few hours to several days. Contamination of food can happen at any point of production: growing, harvesting, processing, storing, shipping or preparing. Cross-contamination — the transfer of harmful organisms from one surface to another — is often the cause.</a:t>
            </a:r>
            <a:endParaRPr lang="en-US" dirty="0"/>
          </a:p>
        </p:txBody>
      </p:sp>
    </p:spTree>
    <p:extLst>
      <p:ext uri="{BB962C8B-B14F-4D97-AF65-F5344CB8AC3E}">
        <p14:creationId xmlns:p14="http://schemas.microsoft.com/office/powerpoint/2010/main" val="650438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6B1D6-1317-BFC4-E150-18F92432CF33}"/>
              </a:ext>
            </a:extLst>
          </p:cNvPr>
          <p:cNvSpPr>
            <a:spLocks noGrp="1"/>
          </p:cNvSpPr>
          <p:nvPr>
            <p:ph idx="1"/>
          </p:nvPr>
        </p:nvSpPr>
        <p:spPr/>
        <p:txBody>
          <a:bodyPr/>
          <a:lstStyle/>
          <a:p>
            <a:r>
              <a:rPr lang="en-US" b="0" i="0" dirty="0">
                <a:solidFill>
                  <a:srgbClr val="111111"/>
                </a:solidFill>
                <a:effectLst/>
                <a:latin typeface="Helvetica" panose="020B0604020202020204" pitchFamily="34" charset="0"/>
              </a:rPr>
              <a:t>Many bacterial, viral or parasitic agents cause food poisoning. The following table shows some of the possible contaminants, when you might start to feel symptoms and common ways the organism is spread.</a:t>
            </a:r>
            <a:endParaRPr lang="en-US" dirty="0"/>
          </a:p>
        </p:txBody>
      </p:sp>
    </p:spTree>
    <p:extLst>
      <p:ext uri="{BB962C8B-B14F-4D97-AF65-F5344CB8AC3E}">
        <p14:creationId xmlns:p14="http://schemas.microsoft.com/office/powerpoint/2010/main" val="367591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051F-2EC5-B688-EBAA-B96BA3A88B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1B3231-4B97-C973-30C4-67EF2C678ABA}"/>
              </a:ext>
            </a:extLst>
          </p:cNvPr>
          <p:cNvSpPr>
            <a:spLocks noGrp="1"/>
          </p:cNvSpPr>
          <p:nvPr>
            <p:ph idx="1"/>
          </p:nvPr>
        </p:nvSpPr>
        <p:spPr/>
        <p:txBody>
          <a:bodyPr>
            <a:normAutofit fontScale="77500" lnSpcReduction="20000"/>
          </a:bodyPr>
          <a:lstStyle/>
          <a:p>
            <a:r>
              <a:rPr lang="en-US" dirty="0"/>
              <a:t>Contaminant	Onset of symptoms	Foods affected and means of transmission</a:t>
            </a:r>
          </a:p>
          <a:p>
            <a:r>
              <a:rPr lang="en-US" dirty="0"/>
              <a:t>Campylobacter	</a:t>
            </a:r>
            <a:r>
              <a:rPr lang="en-US" dirty="0">
                <a:solidFill>
                  <a:schemeClr val="accent1"/>
                </a:solidFill>
              </a:rPr>
              <a:t>2 to 5 days</a:t>
            </a:r>
            <a:r>
              <a:rPr lang="en-US" dirty="0"/>
              <a:t>	</a:t>
            </a:r>
            <a:r>
              <a:rPr lang="en-US" dirty="0">
                <a:solidFill>
                  <a:srgbClr val="FF0000"/>
                </a:solidFill>
              </a:rPr>
              <a:t>Meat and poultry. Contamination occurs during processing if animal feces contact meat surfaces. Other sources include unpasteurized milk and contaminated water.</a:t>
            </a:r>
          </a:p>
          <a:p>
            <a:r>
              <a:rPr lang="en-US" dirty="0"/>
              <a:t>Clostridium botulinum	</a:t>
            </a:r>
            <a:r>
              <a:rPr lang="en-US" dirty="0">
                <a:solidFill>
                  <a:schemeClr val="accent1"/>
                </a:solidFill>
              </a:rPr>
              <a:t>12 to 72 hours</a:t>
            </a:r>
            <a:r>
              <a:rPr lang="en-US" dirty="0"/>
              <a:t>	</a:t>
            </a:r>
            <a:r>
              <a:rPr lang="en-US" dirty="0">
                <a:solidFill>
                  <a:srgbClr val="FF0000"/>
                </a:solidFill>
              </a:rPr>
              <a:t>Home-canned foods with low acidity, improperly canned commercial foods, smoked or salted fish, potatoes baked in aluminum foil, and other foods kept at warm temperatures for too long</a:t>
            </a:r>
            <a:r>
              <a:rPr lang="en-US" dirty="0"/>
              <a:t>.</a:t>
            </a:r>
          </a:p>
          <a:p>
            <a:r>
              <a:rPr lang="en-US" dirty="0"/>
              <a:t>Clostridium perfringens	</a:t>
            </a:r>
            <a:r>
              <a:rPr lang="en-US" dirty="0">
                <a:solidFill>
                  <a:schemeClr val="accent1"/>
                </a:solidFill>
              </a:rPr>
              <a:t>8 to 16 hours</a:t>
            </a:r>
            <a:r>
              <a:rPr lang="en-US" dirty="0"/>
              <a:t>	</a:t>
            </a:r>
            <a:r>
              <a:rPr lang="en-US" dirty="0">
                <a:solidFill>
                  <a:srgbClr val="FF0000"/>
                </a:solidFill>
              </a:rPr>
              <a:t>Meats, stews and gravies. Commonly spread when serving dishes don't keep food hot enough or food is chilled too slowly.</a:t>
            </a:r>
          </a:p>
          <a:p>
            <a:r>
              <a:rPr lang="en-US" dirty="0"/>
              <a:t>Escherichia coli (E. coli)	</a:t>
            </a:r>
            <a:r>
              <a:rPr lang="en-US" dirty="0">
                <a:solidFill>
                  <a:schemeClr val="accent1"/>
                </a:solidFill>
              </a:rPr>
              <a:t>1 to 8 days</a:t>
            </a:r>
            <a:r>
              <a:rPr lang="en-US" dirty="0"/>
              <a:t>	</a:t>
            </a:r>
            <a:r>
              <a:rPr lang="en-US" dirty="0">
                <a:solidFill>
                  <a:srgbClr val="FF0000"/>
                </a:solidFill>
              </a:rPr>
              <a:t>Beef contaminated with feces during slaughter. Spread mainly by undercooked ground beef. Other sources include unpasteurized milk and apple cider, alfalfa sprouts, and contaminated water.</a:t>
            </a:r>
          </a:p>
          <a:p>
            <a:r>
              <a:rPr lang="en-US" dirty="0"/>
              <a:t>Giardia lamblia	</a:t>
            </a:r>
            <a:r>
              <a:rPr lang="en-US" dirty="0">
                <a:solidFill>
                  <a:schemeClr val="accent1"/>
                </a:solidFill>
              </a:rPr>
              <a:t>1 to 2 weeks</a:t>
            </a:r>
            <a:r>
              <a:rPr lang="en-US" dirty="0"/>
              <a:t>	</a:t>
            </a:r>
            <a:r>
              <a:rPr lang="en-US" dirty="0">
                <a:solidFill>
                  <a:srgbClr val="FF0000"/>
                </a:solidFill>
              </a:rPr>
              <a:t>Raw, ready-to-eat produce and contaminated water. Can be spread by an infected food handler.</a:t>
            </a:r>
          </a:p>
        </p:txBody>
      </p:sp>
    </p:spTree>
    <p:extLst>
      <p:ext uri="{BB962C8B-B14F-4D97-AF65-F5344CB8AC3E}">
        <p14:creationId xmlns:p14="http://schemas.microsoft.com/office/powerpoint/2010/main" val="253745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FD8C3-C5CA-8018-F0F7-859190F02A13}"/>
              </a:ext>
            </a:extLst>
          </p:cNvPr>
          <p:cNvSpPr>
            <a:spLocks noGrp="1"/>
          </p:cNvSpPr>
          <p:nvPr>
            <p:ph idx="1"/>
          </p:nvPr>
        </p:nvSpPr>
        <p:spPr/>
        <p:txBody>
          <a:bodyPr>
            <a:normAutofit fontScale="70000" lnSpcReduction="20000"/>
          </a:bodyPr>
          <a:lstStyle/>
          <a:p>
            <a:pPr algn="l"/>
            <a:r>
              <a:rPr lang="en-US" b="0" i="0" dirty="0">
                <a:solidFill>
                  <a:srgbClr val="111111"/>
                </a:solidFill>
                <a:effectLst/>
                <a:latin typeface="Helvetica" panose="020B0604020202020204" pitchFamily="34" charset="0"/>
              </a:rPr>
              <a:t>To prevent food poisoning at home:</a:t>
            </a:r>
          </a:p>
          <a:p>
            <a:pPr algn="l">
              <a:buFont typeface="Arial" panose="020B0604020202020204" pitchFamily="34" charset="0"/>
              <a:buChar char="•"/>
            </a:pPr>
            <a:r>
              <a:rPr lang="en-US" b="1" i="0" dirty="0">
                <a:solidFill>
                  <a:srgbClr val="111111"/>
                </a:solidFill>
                <a:effectLst/>
                <a:latin typeface="Helvetica" panose="020B0604020202020204" pitchFamily="34" charset="0"/>
              </a:rPr>
              <a:t>Wash your hands, utensils and food surfaces often.</a:t>
            </a:r>
            <a:r>
              <a:rPr lang="en-US" b="0" i="0" dirty="0">
                <a:solidFill>
                  <a:srgbClr val="111111"/>
                </a:solidFill>
                <a:effectLst/>
                <a:latin typeface="Helvetica" panose="020B0604020202020204" pitchFamily="34" charset="0"/>
              </a:rPr>
              <a:t> Wash your hands well with warm, soapy water before and after handling or preparing food. Use hot, soapy water to wash utensils, cutting boards and other surfaces you use.</a:t>
            </a:r>
          </a:p>
          <a:p>
            <a:pPr algn="l">
              <a:buFont typeface="Arial" panose="020B0604020202020204" pitchFamily="34" charset="0"/>
              <a:buChar char="•"/>
            </a:pPr>
            <a:r>
              <a:rPr lang="en-US" b="1" i="0" dirty="0">
                <a:solidFill>
                  <a:srgbClr val="111111"/>
                </a:solidFill>
                <a:effectLst/>
                <a:latin typeface="Helvetica" panose="020B0604020202020204" pitchFamily="34" charset="0"/>
              </a:rPr>
              <a:t>Keep raw foods separate from ready-to-eat foods.</a:t>
            </a:r>
            <a:r>
              <a:rPr lang="en-US" b="0" i="0" dirty="0">
                <a:solidFill>
                  <a:srgbClr val="111111"/>
                </a:solidFill>
                <a:effectLst/>
                <a:latin typeface="Helvetica" panose="020B0604020202020204" pitchFamily="34" charset="0"/>
              </a:rPr>
              <a:t> When shopping, preparing food or storing food, keep raw meat, poultry, fish and shellfish away from other foods. This prevents cross-contamination.</a:t>
            </a:r>
          </a:p>
          <a:p>
            <a:pPr algn="l">
              <a:buFont typeface="Arial" panose="020B0604020202020204" pitchFamily="34" charset="0"/>
              <a:buChar char="•"/>
            </a:pPr>
            <a:r>
              <a:rPr lang="en-US" b="1" i="0" dirty="0">
                <a:solidFill>
                  <a:srgbClr val="111111"/>
                </a:solidFill>
                <a:effectLst/>
                <a:latin typeface="Helvetica" panose="020B0604020202020204" pitchFamily="34" charset="0"/>
              </a:rPr>
              <a:t>Cook foods to a safe temperature.</a:t>
            </a:r>
            <a:r>
              <a:rPr lang="en-US" b="0" i="0" dirty="0">
                <a:solidFill>
                  <a:srgbClr val="111111"/>
                </a:solidFill>
                <a:effectLst/>
                <a:latin typeface="Helvetica" panose="020B0604020202020204" pitchFamily="34" charset="0"/>
              </a:rPr>
              <a:t> The best way to tell if foods are cooked to a safe temperature is to use a food thermometer. You can kill harmful organisms in most foods by cooking them to the right temperature.</a:t>
            </a:r>
          </a:p>
          <a:p>
            <a:pPr algn="l">
              <a:buFont typeface="Arial" panose="020B0604020202020204" pitchFamily="34" charset="0"/>
              <a:buChar char="•"/>
            </a:pPr>
            <a:r>
              <a:rPr lang="en-US" b="0" i="0" dirty="0">
                <a:solidFill>
                  <a:srgbClr val="111111"/>
                </a:solidFill>
                <a:effectLst/>
                <a:latin typeface="Helvetica" panose="020B0604020202020204" pitchFamily="34" charset="0"/>
              </a:rPr>
              <a:t>Cook ground beef to 160 F (71.1 C); steaks, roasts and chops, such as lamb, pork and veal, to at least 145 F (62.8 C). Cook chicken and turkey to 165 F (73.9 C). Make sure fish and shellfish are cooked thoroughly.</a:t>
            </a:r>
          </a:p>
          <a:p>
            <a:pPr algn="l">
              <a:buFont typeface="Arial" panose="020B0604020202020204" pitchFamily="34" charset="0"/>
              <a:buChar char="•"/>
            </a:pPr>
            <a:r>
              <a:rPr lang="en-US" b="1" i="0" dirty="0">
                <a:solidFill>
                  <a:srgbClr val="111111"/>
                </a:solidFill>
                <a:effectLst/>
                <a:latin typeface="Helvetica" panose="020B0604020202020204" pitchFamily="34" charset="0"/>
              </a:rPr>
              <a:t>Refrigerate or freeze perishable foods promptly</a:t>
            </a:r>
            <a:r>
              <a:rPr lang="en-US" b="0" i="0" dirty="0">
                <a:solidFill>
                  <a:srgbClr val="111111"/>
                </a:solidFill>
                <a:effectLst/>
                <a:latin typeface="Helvetica" panose="020B0604020202020204" pitchFamily="34" charset="0"/>
              </a:rPr>
              <a:t> — within two hours of purchasing or preparing them. If the room temperature is above 90 F (32.2 C), refrigerate perishable foods within one hour.</a:t>
            </a:r>
          </a:p>
          <a:p>
            <a:endParaRPr lang="en-US" dirty="0"/>
          </a:p>
        </p:txBody>
      </p:sp>
    </p:spTree>
    <p:extLst>
      <p:ext uri="{BB962C8B-B14F-4D97-AF65-F5344CB8AC3E}">
        <p14:creationId xmlns:p14="http://schemas.microsoft.com/office/powerpoint/2010/main" val="1347050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346DC-973A-9D12-093F-A5B91C528292}"/>
              </a:ext>
            </a:extLst>
          </p:cNvPr>
          <p:cNvSpPr>
            <a:spLocks noGrp="1"/>
          </p:cNvSpPr>
          <p:nvPr>
            <p:ph idx="1"/>
          </p:nvPr>
        </p:nvSpPr>
        <p:spPr/>
        <p:txBody>
          <a:bodyPr>
            <a:normAutofit fontScale="77500" lnSpcReduction="20000"/>
          </a:bodyPr>
          <a:lstStyle/>
          <a:p>
            <a:pPr algn="l"/>
            <a:r>
              <a:rPr lang="en-US" b="0" i="0" dirty="0">
                <a:solidFill>
                  <a:srgbClr val="231F20"/>
                </a:solidFill>
                <a:effectLst/>
                <a:latin typeface="Proxima Nova"/>
              </a:rPr>
              <a:t>There are some populations that are more at risk than others. These include:</a:t>
            </a:r>
          </a:p>
          <a:p>
            <a:pPr algn="l">
              <a:buFont typeface="Arial" panose="020B0604020202020204" pitchFamily="34" charset="0"/>
              <a:buChar char="•"/>
            </a:pPr>
            <a:r>
              <a:rPr lang="en-US" b="1" i="0" dirty="0">
                <a:solidFill>
                  <a:srgbClr val="231F20"/>
                </a:solidFill>
                <a:effectLst/>
                <a:latin typeface="Proxima Nova"/>
              </a:rPr>
              <a:t>Immunocompromised people.</a:t>
            </a:r>
            <a:r>
              <a:rPr lang="en-US" b="0" i="0" dirty="0">
                <a:solidFill>
                  <a:srgbClr val="231F20"/>
                </a:solidFill>
                <a:effectLst/>
                <a:latin typeface="Proxima Nova"/>
              </a:rPr>
              <a:t> Anyone with a suppressed immune system or an </a:t>
            </a:r>
            <a:r>
              <a:rPr lang="en-US" b="0" i="0" u="none" strike="noStrike" dirty="0">
                <a:solidFill>
                  <a:srgbClr val="02838D"/>
                </a:solidFill>
                <a:effectLst/>
                <a:latin typeface="Proxima Nova"/>
                <a:hlinkClick r:id="rId2"/>
              </a:rPr>
              <a:t>autoimmune disease</a:t>
            </a:r>
            <a:r>
              <a:rPr lang="en-US" b="0" i="0" dirty="0">
                <a:solidFill>
                  <a:srgbClr val="231F20"/>
                </a:solidFill>
                <a:effectLst/>
                <a:latin typeface="Proxima Nova"/>
              </a:rPr>
              <a:t> may have a greater risk of infection and complications resulting from food poisoning.</a:t>
            </a:r>
          </a:p>
          <a:p>
            <a:pPr algn="l">
              <a:buFont typeface="Arial" panose="020B0604020202020204" pitchFamily="34" charset="0"/>
              <a:buChar char="•"/>
            </a:pPr>
            <a:r>
              <a:rPr lang="en-US" b="1" i="0" dirty="0">
                <a:solidFill>
                  <a:srgbClr val="231F20"/>
                </a:solidFill>
                <a:effectLst/>
                <a:latin typeface="Proxima Nova"/>
              </a:rPr>
              <a:t>Pregnant people.</a:t>
            </a:r>
            <a:r>
              <a:rPr lang="en-US" b="0" i="0" dirty="0">
                <a:solidFill>
                  <a:srgbClr val="231F20"/>
                </a:solidFill>
                <a:effectLst/>
                <a:latin typeface="Proxima Nova"/>
              </a:rPr>
              <a:t> Pregnant people are more at risk because their bodies are coping with changes to their metabolism and circulatory system during pregnancy.</a:t>
            </a:r>
          </a:p>
          <a:p>
            <a:pPr algn="l">
              <a:buFont typeface="Arial" panose="020B0604020202020204" pitchFamily="34" charset="0"/>
              <a:buChar char="•"/>
            </a:pPr>
            <a:r>
              <a:rPr lang="en-US" b="1" i="0" dirty="0">
                <a:solidFill>
                  <a:srgbClr val="231F20"/>
                </a:solidFill>
                <a:effectLst/>
                <a:latin typeface="Proxima Nova"/>
              </a:rPr>
              <a:t>Older adults.</a:t>
            </a:r>
            <a:r>
              <a:rPr lang="en-US" b="0" i="0" dirty="0">
                <a:solidFill>
                  <a:srgbClr val="231F20"/>
                </a:solidFill>
                <a:effectLst/>
                <a:latin typeface="Proxima Nova"/>
              </a:rPr>
              <a:t> Adults who are 65 years or older also face a greater risk of contracting food poisoning. This is because their immune systems may not respond quickly to infectious organisms.</a:t>
            </a:r>
          </a:p>
          <a:p>
            <a:pPr algn="l">
              <a:buFont typeface="Arial" panose="020B0604020202020204" pitchFamily="34" charset="0"/>
              <a:buChar char="•"/>
            </a:pPr>
            <a:r>
              <a:rPr lang="en-US" b="1" i="0" dirty="0">
                <a:solidFill>
                  <a:srgbClr val="231F20"/>
                </a:solidFill>
                <a:effectLst/>
                <a:latin typeface="Proxima Nova"/>
              </a:rPr>
              <a:t>Young children.</a:t>
            </a:r>
            <a:r>
              <a:rPr lang="en-US" b="0" i="0" dirty="0">
                <a:solidFill>
                  <a:srgbClr val="231F20"/>
                </a:solidFill>
                <a:effectLst/>
                <a:latin typeface="Proxima Nova"/>
              </a:rPr>
              <a:t> Children under 5 years old are also considered an at-risk population because their immune systems aren’t as developed as those of adults. Young children are more easily affected by </a:t>
            </a:r>
            <a:r>
              <a:rPr lang="en-US" b="0" i="0" u="none" strike="noStrike" dirty="0">
                <a:solidFill>
                  <a:srgbClr val="02838D"/>
                </a:solidFill>
                <a:effectLst/>
                <a:latin typeface="Proxima Nova"/>
                <a:hlinkClick r:id="rId3"/>
              </a:rPr>
              <a:t>dehydration</a:t>
            </a:r>
            <a:r>
              <a:rPr lang="en-US" b="0" i="0" dirty="0">
                <a:solidFill>
                  <a:srgbClr val="231F20"/>
                </a:solidFill>
                <a:effectLst/>
                <a:latin typeface="Proxima Nova"/>
              </a:rPr>
              <a:t> from vomiting and diarrhea.</a:t>
            </a:r>
          </a:p>
          <a:p>
            <a:endParaRPr lang="en-US" dirty="0"/>
          </a:p>
        </p:txBody>
      </p:sp>
    </p:spTree>
    <p:extLst>
      <p:ext uri="{BB962C8B-B14F-4D97-AF65-F5344CB8AC3E}">
        <p14:creationId xmlns:p14="http://schemas.microsoft.com/office/powerpoint/2010/main" val="301541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CB2E0-2701-B906-A2F3-94979D724569}"/>
              </a:ext>
            </a:extLst>
          </p:cNvPr>
          <p:cNvSpPr>
            <a:spLocks noGrp="1"/>
          </p:cNvSpPr>
          <p:nvPr>
            <p:ph idx="1"/>
          </p:nvPr>
        </p:nvSpPr>
        <p:spPr/>
        <p:txBody>
          <a:bodyPr>
            <a:normAutofit/>
          </a:bodyPr>
          <a:lstStyle/>
          <a:p>
            <a:pPr algn="just">
              <a:lnSpc>
                <a:spcPct val="150000"/>
              </a:lnSpc>
            </a:pPr>
            <a:r>
              <a:rPr lang="en-US" sz="1400" b="0" i="0" dirty="0">
                <a:solidFill>
                  <a:srgbClr val="2E2E2E"/>
                </a:solidFill>
                <a:effectLst/>
                <a:latin typeface="Times New Roman" panose="02020603050405020304" pitchFamily="18" charset="0"/>
                <a:cs typeface="Times New Roman" panose="02020603050405020304" pitchFamily="18" charset="0"/>
              </a:rPr>
              <a:t>Microbial resistance to antibiotics is manifested by changes in antibiotic permeability, alteration of target molecules, enzymatic degradation of the antibiotics, and efflux of antimicrobials from the cytosol. Bacteria and other microorganisms use all of these mechanisms to evade the toxic effects of antibiotics. Recent research on the molecular aspects of these mechanisms, often informed by atomic resolution structures of proteins, enzymes and nucleic acids involved in these processes.</a:t>
            </a:r>
          </a:p>
          <a:p>
            <a:pPr algn="just">
              <a:lnSpc>
                <a:spcPct val="150000"/>
              </a:lnSpc>
            </a:pPr>
            <a:endParaRPr lang="en-US"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855C829-4897-8E4A-E6B5-2E89CA24A0B3}"/>
              </a:ext>
            </a:extLst>
          </p:cNvPr>
          <p:cNvPicPr>
            <a:picLocks noChangeAspect="1"/>
          </p:cNvPicPr>
          <p:nvPr/>
        </p:nvPicPr>
        <p:blipFill>
          <a:blip r:embed="rId2"/>
          <a:stretch>
            <a:fillRect/>
          </a:stretch>
        </p:blipFill>
        <p:spPr>
          <a:xfrm>
            <a:off x="3695759" y="3243180"/>
            <a:ext cx="5803895" cy="3359921"/>
          </a:xfrm>
          <a:prstGeom prst="rect">
            <a:avLst/>
          </a:prstGeom>
        </p:spPr>
      </p:pic>
    </p:spTree>
    <p:extLst>
      <p:ext uri="{BB962C8B-B14F-4D97-AF65-F5344CB8AC3E}">
        <p14:creationId xmlns:p14="http://schemas.microsoft.com/office/powerpoint/2010/main" val="2758759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6B43D-A2C1-B890-88BD-A770106FB1F5}"/>
              </a:ext>
            </a:extLst>
          </p:cNvPr>
          <p:cNvSpPr>
            <a:spLocks noGrp="1"/>
          </p:cNvSpPr>
          <p:nvPr>
            <p:ph idx="1"/>
          </p:nvPr>
        </p:nvSpPr>
        <p:spPr/>
        <p:txBody>
          <a:bodyPr>
            <a:normAutofit fontScale="92500"/>
          </a:bodyPr>
          <a:lstStyle/>
          <a:p>
            <a:pPr algn="l"/>
            <a:r>
              <a:rPr lang="en-US" b="0" i="0" dirty="0">
                <a:solidFill>
                  <a:srgbClr val="231F20"/>
                </a:solidFill>
                <a:effectLst/>
                <a:latin typeface="Proxima Nova"/>
              </a:rPr>
              <a:t>Some foods are </a:t>
            </a:r>
            <a:r>
              <a:rPr lang="en-US" b="0" i="0" u="none" strike="noStrike" dirty="0">
                <a:solidFill>
                  <a:srgbClr val="02838D"/>
                </a:solidFill>
                <a:effectLst/>
                <a:latin typeface="Proxima Nova"/>
                <a:hlinkClick r:id="rId2"/>
              </a:rPr>
              <a:t>more likely</a:t>
            </a:r>
            <a:r>
              <a:rPr lang="en-US" b="0" i="0" dirty="0">
                <a:solidFill>
                  <a:srgbClr val="231F20"/>
                </a:solidFill>
                <a:effectLst/>
                <a:latin typeface="Proxima Nova"/>
              </a:rPr>
              <a:t> to cause food poisoning because of the way they’re produced and prepared. Infectious agents that are killed during cooking may be present in certain foods, such as:</a:t>
            </a:r>
          </a:p>
          <a:p>
            <a:pPr algn="l">
              <a:buFont typeface="Arial" panose="020B0604020202020204" pitchFamily="34" charset="0"/>
              <a:buChar char="•"/>
            </a:pPr>
            <a:r>
              <a:rPr lang="en-US" b="0" i="0" dirty="0">
                <a:solidFill>
                  <a:srgbClr val="231F20"/>
                </a:solidFill>
                <a:effectLst/>
                <a:latin typeface="Proxima Nova"/>
              </a:rPr>
              <a:t>meat</a:t>
            </a:r>
          </a:p>
          <a:p>
            <a:pPr algn="l">
              <a:buFont typeface="Arial" panose="020B0604020202020204" pitchFamily="34" charset="0"/>
              <a:buChar char="•"/>
            </a:pPr>
            <a:r>
              <a:rPr lang="en-US" b="0" i="0" dirty="0">
                <a:solidFill>
                  <a:srgbClr val="231F20"/>
                </a:solidFill>
                <a:effectLst/>
                <a:latin typeface="Proxima Nova"/>
              </a:rPr>
              <a:t>poultry</a:t>
            </a:r>
          </a:p>
          <a:p>
            <a:pPr algn="l">
              <a:buFont typeface="Arial" panose="020B0604020202020204" pitchFamily="34" charset="0"/>
              <a:buChar char="•"/>
            </a:pPr>
            <a:r>
              <a:rPr lang="en-US" b="0" i="0" dirty="0">
                <a:solidFill>
                  <a:srgbClr val="231F20"/>
                </a:solidFill>
                <a:effectLst/>
                <a:latin typeface="Proxima Nova"/>
              </a:rPr>
              <a:t>eggs</a:t>
            </a:r>
          </a:p>
          <a:p>
            <a:pPr algn="l">
              <a:buFont typeface="Arial" panose="020B0604020202020204" pitchFamily="34" charset="0"/>
              <a:buChar char="•"/>
            </a:pPr>
            <a:r>
              <a:rPr lang="en-US" b="0" i="0" dirty="0">
                <a:solidFill>
                  <a:srgbClr val="231F20"/>
                </a:solidFill>
                <a:effectLst/>
                <a:latin typeface="Proxima Nova"/>
              </a:rPr>
              <a:t>shellfish</a:t>
            </a:r>
          </a:p>
          <a:p>
            <a:pPr algn="l"/>
            <a:r>
              <a:rPr lang="en-US" b="0" i="0" dirty="0">
                <a:solidFill>
                  <a:srgbClr val="231F20"/>
                </a:solidFill>
                <a:effectLst/>
                <a:latin typeface="Proxima Nova"/>
              </a:rPr>
              <a:t>Food poisoning can occur if these foods are eaten in their raw form, not cooked properly, or if hands and surfaces aren’t cleaned after contact.</a:t>
            </a:r>
          </a:p>
          <a:p>
            <a:endParaRPr lang="en-US" dirty="0"/>
          </a:p>
        </p:txBody>
      </p:sp>
    </p:spTree>
    <p:extLst>
      <p:ext uri="{BB962C8B-B14F-4D97-AF65-F5344CB8AC3E}">
        <p14:creationId xmlns:p14="http://schemas.microsoft.com/office/powerpoint/2010/main" val="379058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5668C-D1E9-AB22-6DD5-6C00A40C33C4}"/>
              </a:ext>
            </a:extLst>
          </p:cNvPr>
          <p:cNvSpPr>
            <a:spLocks noGrp="1"/>
          </p:cNvSpPr>
          <p:nvPr>
            <p:ph type="title"/>
          </p:nvPr>
        </p:nvSpPr>
        <p:spPr/>
        <p:txBody>
          <a:bodyPr/>
          <a:lstStyle/>
          <a:p>
            <a:r>
              <a:rPr lang="en-US" dirty="0"/>
              <a:t>Lecture:6      Fermentation</a:t>
            </a:r>
          </a:p>
        </p:txBody>
      </p:sp>
      <p:sp>
        <p:nvSpPr>
          <p:cNvPr id="3" name="Content Placeholder 2">
            <a:extLst>
              <a:ext uri="{FF2B5EF4-FFF2-40B4-BE49-F238E27FC236}">
                <a16:creationId xmlns:a16="http://schemas.microsoft.com/office/drawing/2014/main" id="{55CCC91F-D4C0-67DA-A94E-16DBE5E3CF2B}"/>
              </a:ext>
            </a:extLst>
          </p:cNvPr>
          <p:cNvSpPr>
            <a:spLocks noGrp="1"/>
          </p:cNvSpPr>
          <p:nvPr>
            <p:ph idx="1"/>
          </p:nvPr>
        </p:nvSpPr>
        <p:spPr/>
        <p:txBody>
          <a:bodyPr/>
          <a:lstStyle/>
          <a:p>
            <a:r>
              <a:rPr lang="en-US" b="1" i="0" dirty="0">
                <a:solidFill>
                  <a:srgbClr val="202122"/>
                </a:solidFill>
                <a:effectLst/>
                <a:latin typeface="Arial" panose="020B0604020202020204" pitchFamily="34" charset="0"/>
              </a:rPr>
              <a:t>Fermentation</a:t>
            </a:r>
            <a:r>
              <a:rPr lang="en-US" b="0" i="0" dirty="0">
                <a:solidFill>
                  <a:srgbClr val="202122"/>
                </a:solidFill>
                <a:effectLst/>
                <a:latin typeface="Arial" panose="020B0604020202020204" pitchFamily="34" charset="0"/>
              </a:rPr>
              <a:t> is a </a:t>
            </a:r>
            <a:r>
              <a:rPr lang="en-US" b="0" i="0" u="none" strike="noStrike" dirty="0">
                <a:solidFill>
                  <a:srgbClr val="0645AD"/>
                </a:solidFill>
                <a:effectLst/>
                <a:latin typeface="Arial" panose="020B0604020202020204" pitchFamily="34" charset="0"/>
                <a:hlinkClick r:id="rId2" tooltip="Metabolism"/>
              </a:rPr>
              <a:t>metabolic</a:t>
            </a:r>
            <a:r>
              <a:rPr lang="en-US" b="0" i="0" dirty="0">
                <a:solidFill>
                  <a:srgbClr val="202122"/>
                </a:solidFill>
                <a:effectLst/>
                <a:latin typeface="Arial" panose="020B0604020202020204" pitchFamily="34" charset="0"/>
              </a:rPr>
              <a:t> process that produces chemical changes in organic </a:t>
            </a:r>
            <a:r>
              <a:rPr lang="en-US" b="0" i="0" u="none" strike="noStrike" dirty="0">
                <a:solidFill>
                  <a:srgbClr val="0645AD"/>
                </a:solidFill>
                <a:effectLst/>
                <a:latin typeface="Arial" panose="020B0604020202020204" pitchFamily="34" charset="0"/>
                <a:hlinkClick r:id="rId3" tooltip="Substrate (chemistry)"/>
              </a:rPr>
              <a:t>substrates</a:t>
            </a:r>
            <a:r>
              <a:rPr lang="en-US" b="0" i="0" dirty="0">
                <a:solidFill>
                  <a:srgbClr val="202122"/>
                </a:solidFill>
                <a:effectLst/>
                <a:latin typeface="Arial" panose="020B0604020202020204" pitchFamily="34" charset="0"/>
              </a:rPr>
              <a:t> through the action of </a:t>
            </a:r>
            <a:r>
              <a:rPr lang="en-US" b="0" i="0" u="none" strike="noStrike" dirty="0">
                <a:solidFill>
                  <a:srgbClr val="0645AD"/>
                </a:solidFill>
                <a:effectLst/>
                <a:latin typeface="Arial" panose="020B0604020202020204" pitchFamily="34" charset="0"/>
                <a:hlinkClick r:id="rId4" tooltip="Enzyme"/>
              </a:rPr>
              <a:t>enzymes</a:t>
            </a:r>
            <a:r>
              <a:rPr lang="en-US" b="0" i="0" dirty="0">
                <a:solidFill>
                  <a:srgbClr val="202122"/>
                </a:solidFill>
                <a:effectLst/>
                <a:latin typeface="Arial" panose="020B0604020202020204" pitchFamily="34" charset="0"/>
              </a:rPr>
              <a:t>. In </a:t>
            </a:r>
            <a:r>
              <a:rPr lang="en-US" b="0" i="0" u="none" strike="noStrike" dirty="0">
                <a:solidFill>
                  <a:srgbClr val="0645AD"/>
                </a:solidFill>
                <a:effectLst/>
                <a:latin typeface="Arial" panose="020B0604020202020204" pitchFamily="34" charset="0"/>
                <a:hlinkClick r:id="rId5" tooltip="Biochemistry"/>
              </a:rPr>
              <a:t>biochemistry</a:t>
            </a:r>
            <a:r>
              <a:rPr lang="en-US" b="0" i="0" dirty="0">
                <a:solidFill>
                  <a:srgbClr val="202122"/>
                </a:solidFill>
                <a:effectLst/>
                <a:latin typeface="Arial" panose="020B0604020202020204" pitchFamily="34" charset="0"/>
              </a:rPr>
              <a:t>, it is narrowly defined as the extraction of energy from </a:t>
            </a:r>
            <a:r>
              <a:rPr lang="en-US" b="0" i="0" u="none" strike="noStrike" dirty="0">
                <a:solidFill>
                  <a:srgbClr val="0645AD"/>
                </a:solidFill>
                <a:effectLst/>
                <a:latin typeface="Arial" panose="020B0604020202020204" pitchFamily="34" charset="0"/>
                <a:hlinkClick r:id="rId6" tooltip="Carbohydrate"/>
              </a:rPr>
              <a:t>carbohydrates</a:t>
            </a:r>
            <a:r>
              <a:rPr lang="en-US" b="0" i="0" dirty="0">
                <a:solidFill>
                  <a:srgbClr val="202122"/>
                </a:solidFill>
                <a:effectLst/>
                <a:latin typeface="Arial" panose="020B0604020202020204" pitchFamily="34" charset="0"/>
              </a:rPr>
              <a:t> in the absence of </a:t>
            </a:r>
            <a:r>
              <a:rPr lang="en-US" b="0" i="0" u="none" strike="noStrike" dirty="0">
                <a:solidFill>
                  <a:srgbClr val="0645AD"/>
                </a:solidFill>
                <a:effectLst/>
                <a:latin typeface="Arial" panose="020B0604020202020204" pitchFamily="34" charset="0"/>
                <a:hlinkClick r:id="rId7" tooltip="Oxygen"/>
              </a:rPr>
              <a:t>oxygen</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8" tooltip="Fermentation in food processing"/>
              </a:rPr>
              <a:t>In food production</a:t>
            </a:r>
            <a:r>
              <a:rPr lang="en-US" b="0" i="0" dirty="0">
                <a:solidFill>
                  <a:srgbClr val="202122"/>
                </a:solidFill>
                <a:effectLst/>
                <a:latin typeface="Arial" panose="020B0604020202020204" pitchFamily="34" charset="0"/>
              </a:rPr>
              <a:t>, it may more broadly refer to any process in which the activity of </a:t>
            </a:r>
            <a:r>
              <a:rPr lang="en-US" b="0" i="0" u="none" strike="noStrike" dirty="0">
                <a:solidFill>
                  <a:srgbClr val="0645AD"/>
                </a:solidFill>
                <a:effectLst/>
                <a:latin typeface="Arial" panose="020B0604020202020204" pitchFamily="34" charset="0"/>
                <a:hlinkClick r:id="rId9" tooltip="Microorganism"/>
              </a:rPr>
              <a:t>microorganisms</a:t>
            </a:r>
            <a:r>
              <a:rPr lang="en-US" b="0" i="0" dirty="0">
                <a:solidFill>
                  <a:srgbClr val="202122"/>
                </a:solidFill>
                <a:effectLst/>
                <a:latin typeface="Arial" panose="020B0604020202020204" pitchFamily="34" charset="0"/>
              </a:rPr>
              <a:t> brings about a desirable change to a foodstuff or beverage</a:t>
            </a:r>
            <a:endParaRPr lang="en-US" dirty="0"/>
          </a:p>
        </p:txBody>
      </p:sp>
    </p:spTree>
    <p:extLst>
      <p:ext uri="{BB962C8B-B14F-4D97-AF65-F5344CB8AC3E}">
        <p14:creationId xmlns:p14="http://schemas.microsoft.com/office/powerpoint/2010/main" val="273502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B7A71-D37B-2E89-C05E-0EF1E41C90F1}"/>
              </a:ext>
            </a:extLst>
          </p:cNvPr>
          <p:cNvSpPr>
            <a:spLocks noGrp="1"/>
          </p:cNvSpPr>
          <p:nvPr>
            <p:ph idx="1"/>
          </p:nvPr>
        </p:nvSpPr>
        <p:spPr/>
        <p:txBody>
          <a:bodyPr>
            <a:normAutofit/>
          </a:bodyPr>
          <a:lstStyle/>
          <a:p>
            <a:r>
              <a:rPr lang="en-US" b="0" i="0" dirty="0">
                <a:solidFill>
                  <a:srgbClr val="202122"/>
                </a:solidFill>
                <a:effectLst/>
                <a:latin typeface="Arial" panose="020B0604020202020204" pitchFamily="34" charset="0"/>
              </a:rPr>
              <a:t>In microorganisms, fermentation is the primary means of producing </a:t>
            </a:r>
            <a:r>
              <a:rPr lang="en-US" b="0" i="0" u="none" strike="noStrike" dirty="0">
                <a:solidFill>
                  <a:srgbClr val="0645AD"/>
                </a:solidFill>
                <a:effectLst/>
                <a:latin typeface="Arial" panose="020B0604020202020204" pitchFamily="34" charset="0"/>
                <a:hlinkClick r:id="rId2" tooltip="Adenosine triphosphate"/>
              </a:rPr>
              <a:t>adenosine triphosphate</a:t>
            </a:r>
            <a:r>
              <a:rPr lang="en-US" b="0" i="0" dirty="0">
                <a:solidFill>
                  <a:srgbClr val="202122"/>
                </a:solidFill>
                <a:effectLst/>
                <a:latin typeface="Arial" panose="020B0604020202020204" pitchFamily="34" charset="0"/>
              </a:rPr>
              <a:t> (ATP) by the degradation of organic nutrients </a:t>
            </a:r>
            <a:r>
              <a:rPr lang="en-US" b="0" i="0" u="none" strike="noStrike" dirty="0">
                <a:solidFill>
                  <a:srgbClr val="0645AD"/>
                </a:solidFill>
                <a:effectLst/>
                <a:latin typeface="Arial" panose="020B0604020202020204" pitchFamily="34" charset="0"/>
                <a:hlinkClick r:id="rId3" tooltip="Anaerobic digestion"/>
              </a:rPr>
              <a:t>anaerobically</a:t>
            </a:r>
            <a:r>
              <a:rPr lang="en-US" b="0" i="0" dirty="0">
                <a:solidFill>
                  <a:srgbClr val="202122"/>
                </a:solidFill>
                <a:effectLst/>
                <a:latin typeface="Arial" panose="020B0604020202020204" pitchFamily="34" charset="0"/>
              </a:rPr>
              <a:t>. For example, fermentation is used for preservation in a process that produces </a:t>
            </a:r>
            <a:r>
              <a:rPr lang="en-US" b="0" i="0" u="none" strike="noStrike" dirty="0">
                <a:solidFill>
                  <a:srgbClr val="0645AD"/>
                </a:solidFill>
                <a:effectLst/>
                <a:latin typeface="Arial" panose="020B0604020202020204" pitchFamily="34" charset="0"/>
                <a:hlinkClick r:id="rId4" tooltip="Lactic acid"/>
              </a:rPr>
              <a:t>lactic acid</a:t>
            </a:r>
            <a:r>
              <a:rPr lang="en-US" b="0" i="0" dirty="0">
                <a:solidFill>
                  <a:srgbClr val="202122"/>
                </a:solidFill>
                <a:effectLst/>
                <a:latin typeface="Arial" panose="020B0604020202020204" pitchFamily="34" charset="0"/>
              </a:rPr>
              <a:t> found in such sour </a:t>
            </a:r>
            <a:r>
              <a:rPr lang="en-US" b="0" i="0" u="none" strike="noStrike" dirty="0">
                <a:solidFill>
                  <a:srgbClr val="0645AD"/>
                </a:solidFill>
                <a:effectLst/>
                <a:latin typeface="Arial" panose="020B0604020202020204" pitchFamily="34" charset="0"/>
                <a:hlinkClick r:id="rId5" tooltip="Fermentation in food processing"/>
              </a:rPr>
              <a:t>foods</a:t>
            </a:r>
            <a:r>
              <a:rPr lang="en-US" b="0" i="0" dirty="0">
                <a:solidFill>
                  <a:srgbClr val="202122"/>
                </a:solidFill>
                <a:effectLst/>
                <a:latin typeface="Arial" panose="020B0604020202020204" pitchFamily="34" charset="0"/>
              </a:rPr>
              <a:t> as </a:t>
            </a:r>
            <a:r>
              <a:rPr lang="en-US" b="0" i="0" u="none" strike="noStrike" dirty="0">
                <a:solidFill>
                  <a:srgbClr val="0645AD"/>
                </a:solidFill>
                <a:effectLst/>
                <a:latin typeface="Arial" panose="020B0604020202020204" pitchFamily="34" charset="0"/>
                <a:hlinkClick r:id="rId6" tooltip="Pickled cucumber"/>
              </a:rPr>
              <a:t>pickled cucumbers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7" tooltip="Kombucha"/>
              </a:rPr>
              <a:t>kombucha</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8" tooltip="Kimchi"/>
              </a:rPr>
              <a:t>kimchi</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9" tooltip="Yogurt"/>
              </a:rPr>
              <a:t>yogurt</a:t>
            </a:r>
            <a:r>
              <a:rPr lang="en-US" b="0" i="0" dirty="0">
                <a:solidFill>
                  <a:srgbClr val="202122"/>
                </a:solidFill>
                <a:effectLst/>
                <a:latin typeface="Arial" panose="020B0604020202020204" pitchFamily="34" charset="0"/>
              </a:rPr>
              <a:t>, as well as for </a:t>
            </a:r>
            <a:r>
              <a:rPr lang="en-US" b="0" i="0" u="none" strike="noStrike" dirty="0">
                <a:solidFill>
                  <a:srgbClr val="0645AD"/>
                </a:solidFill>
                <a:effectLst/>
                <a:latin typeface="Arial" panose="020B0604020202020204" pitchFamily="34" charset="0"/>
                <a:hlinkClick r:id="rId10" tooltip="Fermentation in winemaking"/>
              </a:rPr>
              <a:t>producing alcoholic beverages such as wine</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11" tooltip="Beer"/>
              </a:rPr>
              <a:t>beer</a:t>
            </a:r>
            <a:r>
              <a:rPr lang="en-US" b="0" i="0" dirty="0">
                <a:solidFill>
                  <a:srgbClr val="202122"/>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489710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C8126-D6CA-4A73-7290-4DFB2A30D324}"/>
              </a:ext>
            </a:extLst>
          </p:cNvPr>
          <p:cNvSpPr>
            <a:spLocks noGrp="1"/>
          </p:cNvSpPr>
          <p:nvPr>
            <p:ph idx="1"/>
          </p:nvPr>
        </p:nvSpPr>
        <p:spPr/>
        <p:txBody>
          <a:bodyPr>
            <a:normAutofit lnSpcReduction="10000"/>
          </a:bodyPr>
          <a:lstStyle/>
          <a:p>
            <a:pPr algn="l"/>
            <a:r>
              <a:rPr lang="en-US" b="0" i="0" dirty="0">
                <a:solidFill>
                  <a:srgbClr val="202122"/>
                </a:solidFill>
                <a:effectLst/>
                <a:latin typeface="Arial" panose="020B0604020202020204" pitchFamily="34" charset="0"/>
              </a:rPr>
              <a:t>Along with </a:t>
            </a:r>
            <a:r>
              <a:rPr lang="en-US" b="0" i="0" u="none" strike="noStrike" dirty="0">
                <a:solidFill>
                  <a:srgbClr val="0645AD"/>
                </a:solidFill>
                <a:effectLst/>
                <a:latin typeface="Arial" panose="020B0604020202020204" pitchFamily="34" charset="0"/>
                <a:hlinkClick r:id="rId2" tooltip="Aerobic respiration"/>
              </a:rPr>
              <a:t>aerobic respiration</a:t>
            </a:r>
            <a:r>
              <a:rPr lang="en-US" b="0" i="0" dirty="0">
                <a:solidFill>
                  <a:srgbClr val="202122"/>
                </a:solidFill>
                <a:effectLst/>
                <a:latin typeface="Arial" panose="020B0604020202020204" pitchFamily="34" charset="0"/>
              </a:rPr>
              <a:t>, fermentation is a method to extract energy from molecules. This method is the only one common to all bacteria and </a:t>
            </a:r>
            <a:r>
              <a:rPr lang="en-US" b="0" i="0" u="none" strike="noStrike" dirty="0">
                <a:solidFill>
                  <a:srgbClr val="0645AD"/>
                </a:solidFill>
                <a:effectLst/>
                <a:latin typeface="Arial" panose="020B0604020202020204" pitchFamily="34" charset="0"/>
                <a:hlinkClick r:id="rId3" tooltip="Eukaryote"/>
              </a:rPr>
              <a:t>eukaryotes</a:t>
            </a:r>
            <a:r>
              <a:rPr lang="en-US" b="0" i="0" dirty="0">
                <a:solidFill>
                  <a:srgbClr val="202122"/>
                </a:solidFill>
                <a:effectLst/>
                <a:latin typeface="Arial" panose="020B0604020202020204" pitchFamily="34" charset="0"/>
              </a:rPr>
              <a:t>. It is therefore considered the oldest </a:t>
            </a:r>
            <a:r>
              <a:rPr lang="en-US" b="0" i="0" u="none" strike="noStrike" dirty="0">
                <a:solidFill>
                  <a:srgbClr val="0645AD"/>
                </a:solidFill>
                <a:effectLst/>
                <a:latin typeface="Arial" panose="020B0604020202020204" pitchFamily="34" charset="0"/>
                <a:hlinkClick r:id="rId4" tooltip="Metabolic pathway"/>
              </a:rPr>
              <a:t>metabolic pathway</a:t>
            </a:r>
            <a:r>
              <a:rPr lang="en-US" b="0" i="0" dirty="0">
                <a:solidFill>
                  <a:srgbClr val="202122"/>
                </a:solidFill>
                <a:effectLst/>
                <a:latin typeface="Arial" panose="020B0604020202020204" pitchFamily="34" charset="0"/>
              </a:rPr>
              <a:t>, suitable for primeval environments – before plant life on Earth, that is, before oxygen in the atmosphere.</a:t>
            </a:r>
          </a:p>
          <a:p>
            <a:pPr algn="l"/>
            <a:r>
              <a:rPr lang="en-US" b="0" i="0" u="none" strike="noStrike" dirty="0">
                <a:solidFill>
                  <a:srgbClr val="0645AD"/>
                </a:solidFill>
                <a:effectLst/>
                <a:latin typeface="Arial" panose="020B0604020202020204" pitchFamily="34" charset="0"/>
                <a:hlinkClick r:id="rId5" tooltip="Yeast"/>
              </a:rPr>
              <a:t>Yeast</a:t>
            </a:r>
            <a:r>
              <a:rPr lang="en-US" b="0" i="0" dirty="0">
                <a:solidFill>
                  <a:srgbClr val="202122"/>
                </a:solidFill>
                <a:effectLst/>
                <a:latin typeface="Arial" panose="020B0604020202020204" pitchFamily="34" charset="0"/>
              </a:rPr>
              <a:t>, a form of </a:t>
            </a:r>
            <a:r>
              <a:rPr lang="en-US" b="0" i="0" u="none" strike="noStrike" dirty="0">
                <a:solidFill>
                  <a:srgbClr val="0645AD"/>
                </a:solidFill>
                <a:effectLst/>
                <a:latin typeface="Arial" panose="020B0604020202020204" pitchFamily="34" charset="0"/>
                <a:hlinkClick r:id="rId6" tooltip="Fungus"/>
              </a:rPr>
              <a:t>fungus</a:t>
            </a:r>
            <a:r>
              <a:rPr lang="en-US" b="0" i="0" dirty="0">
                <a:solidFill>
                  <a:srgbClr val="202122"/>
                </a:solidFill>
                <a:effectLst/>
                <a:latin typeface="Arial" panose="020B0604020202020204" pitchFamily="34" charset="0"/>
              </a:rPr>
              <a:t>, occurs in almost any environment capable of supporting microbes, from the skins of fruits to the guts of insects and mammals to the deep ocean. Yeasts convert (break down) sugar-rich molecules to produce ethanol and carbon dioxide</a:t>
            </a:r>
            <a:r>
              <a:rPr lang="en-US" sz="2000" b="0" i="0" dirty="0">
                <a:solidFill>
                  <a:srgbClr val="202122"/>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1847729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E8661-ECE0-3259-EA6C-3CD381FE9E94}"/>
              </a:ext>
            </a:extLst>
          </p:cNvPr>
          <p:cNvSpPr>
            <a:spLocks noGrp="1"/>
          </p:cNvSpPr>
          <p:nvPr>
            <p:ph idx="1"/>
          </p:nvPr>
        </p:nvSpPr>
        <p:spPr/>
        <p:txBody>
          <a:bodyPr>
            <a:normAutofit/>
          </a:bodyPr>
          <a:lstStyle/>
          <a:p>
            <a:r>
              <a:rPr lang="en-US" b="0" i="0" dirty="0">
                <a:solidFill>
                  <a:srgbClr val="202122"/>
                </a:solidFill>
                <a:effectLst/>
                <a:latin typeface="Arial" panose="020B0604020202020204" pitchFamily="34" charset="0"/>
              </a:rPr>
              <a:t>Fermentative bacteria play an essential role in the production of methane in habitats ranging from freshwater sediments. They produce hydrogen, carbon dioxide, </a:t>
            </a:r>
            <a:r>
              <a:rPr lang="en-US" b="0" i="0" u="none" strike="noStrike" dirty="0" err="1">
                <a:solidFill>
                  <a:srgbClr val="0645AD"/>
                </a:solidFill>
                <a:effectLst/>
                <a:latin typeface="Arial" panose="020B0604020202020204" pitchFamily="34" charset="0"/>
                <a:hlinkClick r:id="rId2" tooltip="Formate"/>
              </a:rPr>
              <a:t>formate</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3" tooltip="Acetate"/>
              </a:rPr>
              <a:t>acetate</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4" tooltip="Carboxylic acid"/>
              </a:rPr>
              <a:t>carboxylic acids</a:t>
            </a:r>
            <a:r>
              <a:rPr lang="en-US" b="0" i="0" dirty="0">
                <a:solidFill>
                  <a:srgbClr val="202122"/>
                </a:solidFill>
                <a:effectLst/>
                <a:latin typeface="Arial" panose="020B0604020202020204" pitchFamily="34" charset="0"/>
              </a:rPr>
              <a:t>. Then microbes convert the carbon dioxide and acetate to methane. Acetogenic bacteria oxidize the acids, obtaining more acetate and either hydrogen or </a:t>
            </a:r>
            <a:r>
              <a:rPr lang="en-US" b="0" i="0" dirty="0" err="1">
                <a:solidFill>
                  <a:srgbClr val="202122"/>
                </a:solidFill>
                <a:effectLst/>
                <a:latin typeface="Arial" panose="020B0604020202020204" pitchFamily="34" charset="0"/>
              </a:rPr>
              <a:t>formate</a:t>
            </a:r>
            <a:r>
              <a:rPr lang="en-US" b="0" i="0" dirty="0">
                <a:solidFill>
                  <a:srgbClr val="202122"/>
                </a:solidFill>
                <a:effectLst/>
                <a:latin typeface="Arial" panose="020B0604020202020204" pitchFamily="34" charset="0"/>
              </a:rPr>
              <a:t>. Finally, </a:t>
            </a:r>
            <a:r>
              <a:rPr lang="en-US" b="0" i="0" u="none" strike="noStrike" dirty="0">
                <a:solidFill>
                  <a:srgbClr val="0645AD"/>
                </a:solidFill>
                <a:effectLst/>
                <a:latin typeface="Arial" panose="020B0604020202020204" pitchFamily="34" charset="0"/>
                <a:hlinkClick r:id="rId5" tooltip="Methanogenesis"/>
              </a:rPr>
              <a:t>methanogens</a:t>
            </a:r>
            <a:r>
              <a:rPr lang="en-US" b="0" i="0" dirty="0">
                <a:solidFill>
                  <a:srgbClr val="202122"/>
                </a:solidFill>
                <a:effectLst/>
                <a:latin typeface="Arial" panose="020B0604020202020204" pitchFamily="34" charset="0"/>
              </a:rPr>
              <a:t> (in the domain </a:t>
            </a:r>
            <a:r>
              <a:rPr lang="en-US" b="0" i="1" u="none" strike="noStrike" dirty="0" err="1">
                <a:solidFill>
                  <a:srgbClr val="0645AD"/>
                </a:solidFill>
                <a:effectLst/>
                <a:latin typeface="Arial" panose="020B0604020202020204" pitchFamily="34" charset="0"/>
                <a:hlinkClick r:id="rId6" tooltip="Archea"/>
              </a:rPr>
              <a:t>Archea</a:t>
            </a:r>
            <a:r>
              <a:rPr lang="en-US" b="0" i="0" dirty="0">
                <a:solidFill>
                  <a:srgbClr val="202122"/>
                </a:solidFill>
                <a:effectLst/>
                <a:latin typeface="Arial" panose="020B0604020202020204" pitchFamily="34" charset="0"/>
              </a:rPr>
              <a:t>) convert acetate to methane.</a:t>
            </a:r>
            <a:endParaRPr lang="en-US" dirty="0"/>
          </a:p>
        </p:txBody>
      </p:sp>
    </p:spTree>
    <p:extLst>
      <p:ext uri="{BB962C8B-B14F-4D97-AF65-F5344CB8AC3E}">
        <p14:creationId xmlns:p14="http://schemas.microsoft.com/office/powerpoint/2010/main" val="3607484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06DE2-BFF7-8959-1912-BAA83310AB7C}"/>
              </a:ext>
            </a:extLst>
          </p:cNvPr>
          <p:cNvSpPr>
            <a:spLocks noGrp="1"/>
          </p:cNvSpPr>
          <p:nvPr>
            <p:ph idx="1"/>
          </p:nvPr>
        </p:nvSpPr>
        <p:spPr/>
        <p:txBody>
          <a:bodyPr>
            <a:normAutofit/>
          </a:bodyPr>
          <a:lstStyle/>
          <a:p>
            <a:r>
              <a:rPr lang="en-US" b="0" i="0" dirty="0">
                <a:solidFill>
                  <a:srgbClr val="202122"/>
                </a:solidFill>
                <a:effectLst/>
                <a:latin typeface="Arial" panose="020B0604020202020204" pitchFamily="34" charset="0"/>
              </a:rPr>
              <a:t>Fermentation normally occurs in an </a:t>
            </a:r>
            <a:r>
              <a:rPr lang="en-US" b="0" i="0" u="none" strike="noStrike" dirty="0">
                <a:solidFill>
                  <a:srgbClr val="0645AD"/>
                </a:solidFill>
                <a:effectLst/>
                <a:latin typeface="Arial" panose="020B0604020202020204" pitchFamily="34" charset="0"/>
                <a:hlinkClick r:id="rId2" tooltip="Anaerobic environment"/>
              </a:rPr>
              <a:t>anaerobic environment</a:t>
            </a:r>
            <a:r>
              <a:rPr lang="en-US" b="0" i="0" dirty="0">
                <a:solidFill>
                  <a:srgbClr val="202122"/>
                </a:solidFill>
                <a:effectLst/>
                <a:latin typeface="Arial" panose="020B0604020202020204" pitchFamily="34" charset="0"/>
              </a:rPr>
              <a:t>. In the presence of O</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 NADH, and pyruvate are used to generate ATP in </a:t>
            </a:r>
            <a:r>
              <a:rPr lang="en-US" b="0" i="0" u="none" strike="noStrike" dirty="0">
                <a:solidFill>
                  <a:srgbClr val="0645AD"/>
                </a:solidFill>
                <a:effectLst/>
                <a:latin typeface="Arial" panose="020B0604020202020204" pitchFamily="34" charset="0"/>
                <a:hlinkClick r:id="rId3" tooltip="Cellular respiration"/>
              </a:rPr>
              <a:t>respiration</a:t>
            </a:r>
            <a:r>
              <a:rPr lang="en-US" b="0" i="0" dirty="0">
                <a:solidFill>
                  <a:srgbClr val="202122"/>
                </a:solidFill>
                <a:effectLst/>
                <a:latin typeface="Arial" panose="020B0604020202020204" pitchFamily="34" charset="0"/>
              </a:rPr>
              <a:t>. This is called </a:t>
            </a:r>
            <a:r>
              <a:rPr lang="en-US" b="0" i="0" u="none" strike="noStrike" dirty="0">
                <a:solidFill>
                  <a:srgbClr val="0645AD"/>
                </a:solidFill>
                <a:effectLst/>
                <a:latin typeface="Arial" panose="020B0604020202020204" pitchFamily="34" charset="0"/>
                <a:hlinkClick r:id="rId4" tooltip="Oxidative phosphorylation"/>
              </a:rPr>
              <a:t>oxidative phosphorylation</a:t>
            </a:r>
            <a:r>
              <a:rPr lang="en-US" b="0" i="0" dirty="0">
                <a:solidFill>
                  <a:srgbClr val="202122"/>
                </a:solidFill>
                <a:effectLst/>
                <a:latin typeface="Arial" panose="020B0604020202020204" pitchFamily="34" charset="0"/>
              </a:rPr>
              <a:t>. This generates much more ATP than glycolysis alone. For this reason, fermentation is rarely used when oxygen is available. However, even in the presence of abundant oxygen, some strains of </a:t>
            </a:r>
            <a:r>
              <a:rPr lang="en-US" b="0" i="0" u="none" strike="noStrike" dirty="0">
                <a:solidFill>
                  <a:srgbClr val="0645AD"/>
                </a:solidFill>
                <a:effectLst/>
                <a:latin typeface="Arial" panose="020B0604020202020204" pitchFamily="34" charset="0"/>
                <a:hlinkClick r:id="rId5" tooltip="Yeast"/>
              </a:rPr>
              <a:t>yeast</a:t>
            </a:r>
            <a:r>
              <a:rPr lang="en-US" b="0" i="0" dirty="0">
                <a:solidFill>
                  <a:srgbClr val="202122"/>
                </a:solidFill>
                <a:effectLst/>
                <a:latin typeface="Arial" panose="020B0604020202020204" pitchFamily="34" charset="0"/>
              </a:rPr>
              <a:t> such as </a:t>
            </a:r>
            <a:r>
              <a:rPr lang="en-US" b="0" i="1" u="none" strike="noStrike" dirty="0">
                <a:solidFill>
                  <a:srgbClr val="0645AD"/>
                </a:solidFill>
                <a:effectLst/>
                <a:latin typeface="Arial" panose="020B0604020202020204" pitchFamily="34" charset="0"/>
                <a:hlinkClick r:id="rId6" tooltip="Saccharomyces cerevisiae"/>
              </a:rPr>
              <a:t>Saccharomyces cerevisiae</a:t>
            </a:r>
            <a:r>
              <a:rPr lang="en-US" b="0" i="0" dirty="0">
                <a:solidFill>
                  <a:srgbClr val="202122"/>
                </a:solidFill>
                <a:effectLst/>
                <a:latin typeface="Arial" panose="020B0604020202020204" pitchFamily="34" charset="0"/>
              </a:rPr>
              <a:t> prefer fermentation to </a:t>
            </a:r>
            <a:r>
              <a:rPr lang="en-US" b="0" i="0" u="none" strike="noStrike" dirty="0">
                <a:solidFill>
                  <a:srgbClr val="0645AD"/>
                </a:solidFill>
                <a:effectLst/>
                <a:latin typeface="Arial" panose="020B0604020202020204" pitchFamily="34" charset="0"/>
                <a:hlinkClick r:id="rId7" tooltip="Aerobic respiration"/>
              </a:rPr>
              <a:t>aerobic respiration</a:t>
            </a:r>
            <a:r>
              <a:rPr lang="en-US" b="0" i="0" dirty="0">
                <a:solidFill>
                  <a:srgbClr val="202122"/>
                </a:solidFill>
                <a:effectLst/>
                <a:latin typeface="Arial" panose="020B0604020202020204" pitchFamily="34" charset="0"/>
              </a:rPr>
              <a:t> as long as there is an adequate supply of </a:t>
            </a:r>
            <a:r>
              <a:rPr lang="en-US" b="0" i="0" u="none" strike="noStrike" dirty="0">
                <a:solidFill>
                  <a:srgbClr val="0645AD"/>
                </a:solidFill>
                <a:effectLst/>
                <a:latin typeface="Arial" panose="020B0604020202020204" pitchFamily="34" charset="0"/>
                <a:hlinkClick r:id="rId8" tooltip="Sugar"/>
              </a:rPr>
              <a:t>sugars</a:t>
            </a:r>
            <a:endParaRPr lang="en-US" dirty="0"/>
          </a:p>
        </p:txBody>
      </p:sp>
    </p:spTree>
    <p:extLst>
      <p:ext uri="{BB962C8B-B14F-4D97-AF65-F5344CB8AC3E}">
        <p14:creationId xmlns:p14="http://schemas.microsoft.com/office/powerpoint/2010/main" val="2166976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6E11E-F7E1-BE02-411B-5779329191F9}"/>
              </a:ext>
            </a:extLst>
          </p:cNvPr>
          <p:cNvSpPr>
            <a:spLocks noGrp="1"/>
          </p:cNvSpPr>
          <p:nvPr>
            <p:ph idx="1"/>
          </p:nvPr>
        </p:nvSpPr>
        <p:spPr/>
        <p:txBody>
          <a:bodyPr/>
          <a:lstStyle/>
          <a:p>
            <a:pPr algn="l"/>
            <a:r>
              <a:rPr lang="en-US" b="0" i="0" dirty="0">
                <a:solidFill>
                  <a:srgbClr val="000000"/>
                </a:solidFill>
                <a:effectLst/>
                <a:latin typeface="Linux Libertine"/>
              </a:rPr>
              <a:t>Products of fermentation</a:t>
            </a:r>
          </a:p>
          <a:p>
            <a:pPr algn="l"/>
            <a:r>
              <a:rPr lang="en-US" b="1" i="0" dirty="0">
                <a:solidFill>
                  <a:srgbClr val="000000"/>
                </a:solidFill>
                <a:effectLst/>
                <a:latin typeface="Arial" panose="020B0604020202020204" pitchFamily="34" charset="0"/>
              </a:rPr>
              <a:t>Ethanol</a:t>
            </a:r>
            <a:r>
              <a:rPr lang="en-US" b="0" i="1"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2" tooltip="Ethanol fermentation"/>
              </a:rPr>
              <a:t>Ethanol fermentation</a:t>
            </a:r>
            <a:endParaRPr lang="en-US" b="0" i="1"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In ethanol fermentation, one glucose molecule is converted into two ethanol molecules and two </a:t>
            </a:r>
            <a:r>
              <a:rPr lang="en-US" b="0" i="0" u="none" strike="noStrike" dirty="0">
                <a:solidFill>
                  <a:srgbClr val="0645AD"/>
                </a:solidFill>
                <a:effectLst/>
                <a:latin typeface="Arial" panose="020B0604020202020204" pitchFamily="34" charset="0"/>
                <a:hlinkClick r:id="rId3" tooltip="Carbon dioxide"/>
              </a:rPr>
              <a:t>carbon dioxide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molecules.It</a:t>
            </a:r>
            <a:r>
              <a:rPr lang="en-US" b="0" i="0" dirty="0">
                <a:solidFill>
                  <a:srgbClr val="202122"/>
                </a:solidFill>
                <a:effectLst/>
                <a:latin typeface="Arial" panose="020B0604020202020204" pitchFamily="34" charset="0"/>
              </a:rPr>
              <a:t> is used to make bread dough rise: the carbon dioxide forms bubbles, expanding the dough into a foam.</a:t>
            </a:r>
          </a:p>
          <a:p>
            <a:endParaRPr lang="en-US" dirty="0"/>
          </a:p>
        </p:txBody>
      </p:sp>
    </p:spTree>
    <p:extLst>
      <p:ext uri="{BB962C8B-B14F-4D97-AF65-F5344CB8AC3E}">
        <p14:creationId xmlns:p14="http://schemas.microsoft.com/office/powerpoint/2010/main" val="39997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5DF4EE-7813-C93C-F586-BC9CC433357F}"/>
              </a:ext>
            </a:extLst>
          </p:cNvPr>
          <p:cNvSpPr>
            <a:spLocks noGrp="1"/>
          </p:cNvSpPr>
          <p:nvPr>
            <p:ph idx="1"/>
          </p:nvPr>
        </p:nvSpPr>
        <p:spPr/>
        <p:txBody>
          <a:bodyPr>
            <a:normAutofit/>
          </a:bodyPr>
          <a:lstStyle/>
          <a:p>
            <a:pPr algn="l"/>
            <a:r>
              <a:rPr lang="en-US" b="1" i="0" dirty="0">
                <a:solidFill>
                  <a:srgbClr val="000000"/>
                </a:solidFill>
                <a:effectLst/>
                <a:latin typeface="Arial" panose="020B0604020202020204" pitchFamily="34" charset="0"/>
              </a:rPr>
              <a:t>Lactic acid</a:t>
            </a:r>
          </a:p>
          <a:p>
            <a:r>
              <a:rPr lang="en-US" dirty="0"/>
              <a:t>Homolactic fermentation (producing only lactic acid) is the simplest type of fermentation. Pyruvate from glycolysis undergoes a simple redox reaction, forming lactic acid. Overall, one molecule of glucose (or any six-carbon sugar) is converted to two molecules of lactic acid:</a:t>
            </a:r>
          </a:p>
          <a:p>
            <a:endParaRPr lang="en-US" dirty="0"/>
          </a:p>
          <a:p>
            <a:r>
              <a:rPr lang="en-US" dirty="0"/>
              <a:t>C6H12O6 → 2 CH3CHOHCOOH</a:t>
            </a:r>
          </a:p>
        </p:txBody>
      </p:sp>
    </p:spTree>
    <p:extLst>
      <p:ext uri="{BB962C8B-B14F-4D97-AF65-F5344CB8AC3E}">
        <p14:creationId xmlns:p14="http://schemas.microsoft.com/office/powerpoint/2010/main" val="1025742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52156-F89A-D051-1051-91C7C818588A}"/>
              </a:ext>
            </a:extLst>
          </p:cNvPr>
          <p:cNvSpPr>
            <a:spLocks noGrp="1"/>
          </p:cNvSpPr>
          <p:nvPr>
            <p:ph idx="1"/>
          </p:nvPr>
        </p:nvSpPr>
        <p:spPr>
          <a:xfrm>
            <a:off x="838200" y="911225"/>
            <a:ext cx="10515600" cy="4351338"/>
          </a:xfrm>
        </p:spPr>
        <p:txBody>
          <a:bodyPr>
            <a:noAutofit/>
          </a:bodyPr>
          <a:lstStyle/>
          <a:p>
            <a:pPr>
              <a:lnSpc>
                <a:spcPct val="150000"/>
              </a:lnSpc>
            </a:pPr>
            <a:r>
              <a:rPr lang="en-US" dirty="0"/>
              <a:t>It occurs in the muscles of animals when they need energy faster than the blood can supply oxygen. It also occurs in some kinds of bacteria (such as lactobacilli) and some fungi. It is the type of bacteria that convert lactose into lactic acid in yogurt, giving it its sour taste. These lactic acid bacteria can carry out either homolactic fermentation, where the end-product is mostly lactic acid, or </a:t>
            </a:r>
            <a:r>
              <a:rPr lang="en-US" dirty="0" err="1"/>
              <a:t>heterolactic</a:t>
            </a:r>
            <a:r>
              <a:rPr lang="en-US" dirty="0"/>
              <a:t> fermentation, where some lactate is further metabolized to ethanol and carbon dioxide (via the </a:t>
            </a:r>
            <a:r>
              <a:rPr lang="en-US" dirty="0" err="1"/>
              <a:t>phosphoketolase</a:t>
            </a:r>
            <a:r>
              <a:rPr lang="en-US" dirty="0"/>
              <a:t> pathway), acetate, or other metabolic products, e.g.:</a:t>
            </a:r>
          </a:p>
          <a:p>
            <a:pPr>
              <a:lnSpc>
                <a:spcPct val="150000"/>
              </a:lnSpc>
            </a:pPr>
            <a:endParaRPr lang="en-US" sz="2000" dirty="0"/>
          </a:p>
        </p:txBody>
      </p:sp>
    </p:spTree>
    <p:extLst>
      <p:ext uri="{BB962C8B-B14F-4D97-AF65-F5344CB8AC3E}">
        <p14:creationId xmlns:p14="http://schemas.microsoft.com/office/powerpoint/2010/main" val="959466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AF9D-A3FF-450E-FF0C-9F606E73BA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07799-441D-2559-AA8A-4E9F48682608}"/>
              </a:ext>
            </a:extLst>
          </p:cNvPr>
          <p:cNvSpPr>
            <a:spLocks noGrp="1"/>
          </p:cNvSpPr>
          <p:nvPr>
            <p:ph idx="1"/>
          </p:nvPr>
        </p:nvSpPr>
        <p:spPr/>
        <p:txBody>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C6H12O6 → CH3CHOHCOOH + C2H5OH + CO2</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If lactose is fermented (as in yogurts and cheeses), it is first converted into glucose and galactose (both six-carbon sugars with the same atomic formula):</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C12H22O11 + H2O → 2 C6H12O6</a:t>
            </a:r>
          </a:p>
          <a:p>
            <a:endParaRPr lang="en-US" dirty="0"/>
          </a:p>
        </p:txBody>
      </p:sp>
    </p:spTree>
    <p:extLst>
      <p:ext uri="{BB962C8B-B14F-4D97-AF65-F5344CB8AC3E}">
        <p14:creationId xmlns:p14="http://schemas.microsoft.com/office/powerpoint/2010/main" val="312936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tibiotic resistance">
            <a:extLst>
              <a:ext uri="{FF2B5EF4-FFF2-40B4-BE49-F238E27FC236}">
                <a16:creationId xmlns:a16="http://schemas.microsoft.com/office/drawing/2014/main" id="{AC4473D4-829E-9F10-7743-338A6838A9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2482" y="752560"/>
            <a:ext cx="8408299" cy="415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527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395D9-C3A2-FF41-B6BB-4B4447F32C49}"/>
              </a:ext>
            </a:extLst>
          </p:cNvPr>
          <p:cNvSpPr>
            <a:spLocks noGrp="1"/>
          </p:cNvSpPr>
          <p:nvPr>
            <p:ph idx="1"/>
          </p:nvPr>
        </p:nvSpPr>
        <p:spPr>
          <a:xfrm>
            <a:off x="603530" y="563268"/>
            <a:ext cx="10515600" cy="4351338"/>
          </a:xfrm>
        </p:spPr>
        <p:txBody>
          <a:bodyPr>
            <a:noAutofit/>
          </a:bodyPr>
          <a:lstStyle/>
          <a:p>
            <a:pPr>
              <a:lnSpc>
                <a:spcPct val="170000"/>
              </a:lnSpc>
            </a:pPr>
            <a:r>
              <a:rPr lang="en-US" sz="2400" dirty="0"/>
              <a:t>Hydrogen </a:t>
            </a:r>
            <a:r>
              <a:rPr lang="en-US" sz="2400" dirty="0" err="1"/>
              <a:t>gas:Fermentative</a:t>
            </a:r>
            <a:r>
              <a:rPr lang="en-US" sz="2400" dirty="0"/>
              <a:t> hydrogen production Hydrogen gas is produced in many types of fermentation as a way to regenerate NAD+ from NADH. Electrons are transferred to ferredoxin, which in turn is oxidized by hydrogenase, producing H2. Hydrogen gas is a substrate for methanogens and sulfate reducers, which keep the concentration of hydrogen low and favor the production of such an energy-rich compound, but hydrogen gas at a fairly high concentration can nevertheless be </a:t>
            </a:r>
            <a:r>
              <a:rPr lang="en-US" sz="2400" dirty="0" err="1"/>
              <a:t>formed,.For</a:t>
            </a:r>
            <a:r>
              <a:rPr lang="en-US" sz="2400" dirty="0"/>
              <a:t> example, Clostridium </a:t>
            </a:r>
            <a:r>
              <a:rPr lang="en-US" sz="2400" dirty="0" err="1"/>
              <a:t>pasteurianum</a:t>
            </a:r>
            <a:r>
              <a:rPr lang="en-US" sz="2400" dirty="0"/>
              <a:t> ferments glucose to butyrate, acetate, carbon dioxide, and hydrogen </a:t>
            </a:r>
            <a:r>
              <a:rPr lang="en-US" sz="2400" dirty="0" err="1"/>
              <a:t>gas:The</a:t>
            </a:r>
            <a:r>
              <a:rPr lang="en-US" sz="2400" dirty="0"/>
              <a:t> reaction leading to acetate is: C6H12O6 + 4 H2O → 2 CH3COO− + 2 HCO3− + 4 H+ + 4 H2</a:t>
            </a:r>
          </a:p>
        </p:txBody>
      </p:sp>
    </p:spTree>
    <p:extLst>
      <p:ext uri="{BB962C8B-B14F-4D97-AF65-F5344CB8AC3E}">
        <p14:creationId xmlns:p14="http://schemas.microsoft.com/office/powerpoint/2010/main" val="4152674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3553B-04CE-A09D-203E-E31C9F3C4E38}"/>
              </a:ext>
            </a:extLst>
          </p:cNvPr>
          <p:cNvSpPr>
            <a:spLocks noGrp="1"/>
          </p:cNvSpPr>
          <p:nvPr>
            <p:ph idx="1"/>
          </p:nvPr>
        </p:nvSpPr>
        <p:spPr>
          <a:xfrm>
            <a:off x="838200" y="951685"/>
            <a:ext cx="10515600" cy="4351338"/>
          </a:xfrm>
        </p:spPr>
        <p:txBody>
          <a:bodyPr>
            <a:noAutofit/>
          </a:bodyPr>
          <a:lstStyle/>
          <a:p>
            <a:pPr>
              <a:lnSpc>
                <a:spcPct val="150000"/>
              </a:lnSpc>
            </a:pPr>
            <a:r>
              <a:rPr lang="en-US" dirty="0"/>
              <a:t>Alternative </a:t>
            </a:r>
            <a:r>
              <a:rPr lang="en-US" dirty="0" err="1"/>
              <a:t>protein:List</a:t>
            </a:r>
            <a:r>
              <a:rPr lang="en-US" dirty="0"/>
              <a:t> of fermented foods</a:t>
            </a:r>
          </a:p>
          <a:p>
            <a:pPr>
              <a:lnSpc>
                <a:spcPct val="150000"/>
              </a:lnSpc>
            </a:pPr>
            <a:r>
              <a:rPr lang="en-US" dirty="0"/>
              <a:t>Fermentation can be used to make alternative protein sources. For instance, plant-based protein foods, such as tempeh are produced using fermentation. Fermentation can also be used to make cultured meat products from non-living material in vitro. Eggs, honey, cheese, ice cream, and milk are examples of various food products with proteins that can be produced using fermentation.</a:t>
            </a:r>
          </a:p>
        </p:txBody>
      </p:sp>
    </p:spTree>
    <p:extLst>
      <p:ext uri="{BB962C8B-B14F-4D97-AF65-F5344CB8AC3E}">
        <p14:creationId xmlns:p14="http://schemas.microsoft.com/office/powerpoint/2010/main" val="1586623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EE028-C9C3-A8C0-9B01-5F90A2699036}"/>
              </a:ext>
            </a:extLst>
          </p:cNvPr>
          <p:cNvSpPr>
            <a:spLocks noGrp="1"/>
          </p:cNvSpPr>
          <p:nvPr>
            <p:ph idx="1"/>
          </p:nvPr>
        </p:nvSpPr>
        <p:spPr>
          <a:xfrm>
            <a:off x="902937" y="474255"/>
            <a:ext cx="10515600" cy="4351338"/>
          </a:xfrm>
        </p:spPr>
        <p:txBody>
          <a:bodyPr>
            <a:noAutofit/>
          </a:bodyPr>
          <a:lstStyle/>
          <a:p>
            <a:pPr>
              <a:lnSpc>
                <a:spcPct val="150000"/>
              </a:lnSpc>
            </a:pPr>
            <a:r>
              <a:rPr lang="en-US" dirty="0"/>
              <a:t>Enzymes</a:t>
            </a:r>
          </a:p>
          <a:p>
            <a:pPr>
              <a:lnSpc>
                <a:spcPct val="150000"/>
              </a:lnSpc>
            </a:pPr>
            <a:r>
              <a:rPr lang="en-US" dirty="0"/>
              <a:t>Industrial fermentation can be used for enzyme production, where proteins with catalytic activity are produced and secreted by microorganisms. The development of fermentation processes, microbial strain engineering and recombinant gene technologies has enabled the commercialization of a wide range of enzymes. Enzymes are used in all kinds of industrial segments, such as food (lactose removal, cheese flavor), beverage (juice treatment), baking (bread softness, dough conditioning), animal feed, detergents .</a:t>
            </a:r>
          </a:p>
        </p:txBody>
      </p:sp>
    </p:spTree>
    <p:extLst>
      <p:ext uri="{BB962C8B-B14F-4D97-AF65-F5344CB8AC3E}">
        <p14:creationId xmlns:p14="http://schemas.microsoft.com/office/powerpoint/2010/main" val="592318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5301-4FB8-BA0B-9FA1-6B0CB7FFA138}"/>
              </a:ext>
            </a:extLst>
          </p:cNvPr>
          <p:cNvSpPr>
            <a:spLocks noGrp="1"/>
          </p:cNvSpPr>
          <p:nvPr>
            <p:ph type="title"/>
          </p:nvPr>
        </p:nvSpPr>
        <p:spPr/>
        <p:txBody>
          <a:bodyPr/>
          <a:lstStyle/>
          <a:p>
            <a:r>
              <a:rPr lang="en-US" dirty="0"/>
              <a:t>Lecture: 7</a:t>
            </a:r>
          </a:p>
        </p:txBody>
      </p:sp>
      <p:sp>
        <p:nvSpPr>
          <p:cNvPr id="3" name="Content Placeholder 2">
            <a:extLst>
              <a:ext uri="{FF2B5EF4-FFF2-40B4-BE49-F238E27FC236}">
                <a16:creationId xmlns:a16="http://schemas.microsoft.com/office/drawing/2014/main" id="{9509B0A0-CEF4-9066-19DE-0EB2F94152F6}"/>
              </a:ext>
            </a:extLst>
          </p:cNvPr>
          <p:cNvSpPr>
            <a:spLocks noGrp="1"/>
          </p:cNvSpPr>
          <p:nvPr>
            <p:ph idx="1"/>
          </p:nvPr>
        </p:nvSpPr>
        <p:spPr/>
        <p:txBody>
          <a:bodyPr/>
          <a:lstStyle/>
          <a:p>
            <a:pPr>
              <a:lnSpc>
                <a:spcPct val="150000"/>
              </a:lnSpc>
            </a:pPr>
            <a:r>
              <a:rPr lang="en-US" b="1" i="0" dirty="0">
                <a:solidFill>
                  <a:srgbClr val="202122"/>
                </a:solidFill>
                <a:effectLst/>
                <a:latin typeface="Arial" panose="020B0604020202020204" pitchFamily="34" charset="0"/>
              </a:rPr>
              <a:t>Pollution</a:t>
            </a:r>
            <a:r>
              <a:rPr lang="en-US" b="0" i="0" dirty="0">
                <a:solidFill>
                  <a:srgbClr val="202122"/>
                </a:solidFill>
                <a:effectLst/>
                <a:latin typeface="Arial" panose="020B0604020202020204" pitchFamily="34" charset="0"/>
              </a:rPr>
              <a:t> is the introduction of </a:t>
            </a:r>
            <a:r>
              <a:rPr lang="en-US" b="0" i="0" u="none" strike="noStrike" dirty="0">
                <a:solidFill>
                  <a:srgbClr val="0645AD"/>
                </a:solidFill>
                <a:effectLst/>
                <a:latin typeface="Arial" panose="020B0604020202020204" pitchFamily="34" charset="0"/>
                <a:hlinkClick r:id="rId2" tooltip="Contaminant"/>
              </a:rPr>
              <a:t>contaminants</a:t>
            </a:r>
            <a:r>
              <a:rPr lang="en-US" b="0" i="0" dirty="0">
                <a:solidFill>
                  <a:srgbClr val="202122"/>
                </a:solidFill>
                <a:effectLst/>
                <a:latin typeface="Arial" panose="020B0604020202020204" pitchFamily="34" charset="0"/>
              </a:rPr>
              <a:t> into the natural environment that cause adverse change.</a:t>
            </a:r>
            <a:r>
              <a:rPr lang="en-US" b="0" i="0" u="none" strike="noStrike" baseline="30000"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Pollution can take the form of any substance (solid, liquid, or gas) or energy (such as radioactivity, heat, sound, or light). </a:t>
            </a:r>
            <a:r>
              <a:rPr lang="en-US" b="0" i="0" u="none" strike="noStrike" dirty="0">
                <a:solidFill>
                  <a:srgbClr val="0645AD"/>
                </a:solidFill>
                <a:effectLst/>
                <a:latin typeface="Arial" panose="020B0604020202020204" pitchFamily="34" charset="0"/>
                <a:hlinkClick r:id="rId3" tooltip="Pollutant"/>
              </a:rPr>
              <a:t>Pollutants</a:t>
            </a:r>
            <a:r>
              <a:rPr lang="en-US" b="0" i="0" dirty="0">
                <a:solidFill>
                  <a:srgbClr val="202122"/>
                </a:solidFill>
                <a:effectLst/>
                <a:latin typeface="Arial" panose="020B0604020202020204" pitchFamily="34" charset="0"/>
              </a:rPr>
              <a:t>, the components of pollution, can be either foreign substances/energies or naturally occurring contaminants.</a:t>
            </a:r>
            <a:endParaRPr lang="en-US" dirty="0"/>
          </a:p>
        </p:txBody>
      </p:sp>
    </p:spTree>
    <p:extLst>
      <p:ext uri="{BB962C8B-B14F-4D97-AF65-F5344CB8AC3E}">
        <p14:creationId xmlns:p14="http://schemas.microsoft.com/office/powerpoint/2010/main" val="1240443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A5A4-29F5-669C-9BAD-B96D930B0E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D0705F-2845-5837-5A70-8C93C765A0C8}"/>
              </a:ext>
            </a:extLst>
          </p:cNvPr>
          <p:cNvSpPr>
            <a:spLocks noGrp="1"/>
          </p:cNvSpPr>
          <p:nvPr>
            <p:ph idx="1"/>
          </p:nvPr>
        </p:nvSpPr>
        <p:spPr/>
        <p:txBody>
          <a:bodyPr>
            <a:normAutofit fontScale="85000" lnSpcReduction="10000"/>
          </a:bodyPr>
          <a:lstStyle/>
          <a:p>
            <a:pPr>
              <a:lnSpc>
                <a:spcPct val="150000"/>
              </a:lnSpc>
            </a:pPr>
            <a:r>
              <a:rPr lang="en-US" b="0" i="0" dirty="0">
                <a:effectLst/>
                <a:latin typeface="Arial" panose="020B0604020202020204" pitchFamily="34" charset="0"/>
              </a:rPr>
              <a:t>Major forms of pollution include </a:t>
            </a:r>
            <a:r>
              <a:rPr lang="en-US" b="0" i="0" strike="noStrike" dirty="0">
                <a:effectLst/>
                <a:latin typeface="Arial" panose="020B0604020202020204" pitchFamily="34" charset="0"/>
                <a:hlinkClick r:id="rId2" tooltip="Air pollution">
                  <a:extLst>
                    <a:ext uri="{A12FA001-AC4F-418D-AE19-62706E023703}">
                      <ahyp:hlinkClr xmlns:ahyp="http://schemas.microsoft.com/office/drawing/2018/hyperlinkcolor" val="tx"/>
                    </a:ext>
                  </a:extLst>
                </a:hlinkClick>
              </a:rPr>
              <a:t>air pollution</a:t>
            </a:r>
            <a:r>
              <a:rPr lang="en-US" b="0" i="0" dirty="0">
                <a:effectLst/>
                <a:latin typeface="Arial" panose="020B0604020202020204" pitchFamily="34" charset="0"/>
              </a:rPr>
              <a:t>, </a:t>
            </a:r>
            <a:r>
              <a:rPr lang="en-US" b="0" i="0" strike="noStrike" dirty="0">
                <a:effectLst/>
                <a:latin typeface="Arial" panose="020B0604020202020204" pitchFamily="34" charset="0"/>
                <a:hlinkClick r:id="rId3" tooltip="Light pollution">
                  <a:extLst>
                    <a:ext uri="{A12FA001-AC4F-418D-AE19-62706E023703}">
                      <ahyp:hlinkClr xmlns:ahyp="http://schemas.microsoft.com/office/drawing/2018/hyperlinkcolor" val="tx"/>
                    </a:ext>
                  </a:extLst>
                </a:hlinkClick>
              </a:rPr>
              <a:t>light pollution</a:t>
            </a:r>
            <a:r>
              <a:rPr lang="en-US" b="0" i="0" dirty="0">
                <a:effectLst/>
                <a:latin typeface="Arial" panose="020B0604020202020204" pitchFamily="34" charset="0"/>
              </a:rPr>
              <a:t>, </a:t>
            </a:r>
            <a:r>
              <a:rPr lang="en-US" b="0" i="0" strike="noStrike" dirty="0">
                <a:effectLst/>
                <a:latin typeface="Arial" panose="020B0604020202020204" pitchFamily="34" charset="0"/>
                <a:hlinkClick r:id="rId4" tooltip="Litter">
                  <a:extLst>
                    <a:ext uri="{A12FA001-AC4F-418D-AE19-62706E023703}">
                      <ahyp:hlinkClr xmlns:ahyp="http://schemas.microsoft.com/office/drawing/2018/hyperlinkcolor" val="tx"/>
                    </a:ext>
                  </a:extLst>
                </a:hlinkClick>
              </a:rPr>
              <a:t>litter</a:t>
            </a:r>
            <a:r>
              <a:rPr lang="en-US" b="0" i="0" dirty="0">
                <a:effectLst/>
                <a:latin typeface="Arial" panose="020B0604020202020204" pitchFamily="34" charset="0"/>
              </a:rPr>
              <a:t>, </a:t>
            </a:r>
            <a:r>
              <a:rPr lang="en-US" b="0" i="0" strike="noStrike" dirty="0">
                <a:effectLst/>
                <a:latin typeface="Arial" panose="020B0604020202020204" pitchFamily="34" charset="0"/>
                <a:hlinkClick r:id="rId5" tooltip="Noise pollution">
                  <a:extLst>
                    <a:ext uri="{A12FA001-AC4F-418D-AE19-62706E023703}">
                      <ahyp:hlinkClr xmlns:ahyp="http://schemas.microsoft.com/office/drawing/2018/hyperlinkcolor" val="tx"/>
                    </a:ext>
                  </a:extLst>
                </a:hlinkClick>
              </a:rPr>
              <a:t>noise pollution</a:t>
            </a:r>
            <a:r>
              <a:rPr lang="en-US" b="0" i="0" dirty="0">
                <a:effectLst/>
                <a:latin typeface="Arial" panose="020B0604020202020204" pitchFamily="34" charset="0"/>
              </a:rPr>
              <a:t>, </a:t>
            </a:r>
            <a:r>
              <a:rPr lang="en-US" b="0" i="0" strike="noStrike" dirty="0">
                <a:effectLst/>
                <a:latin typeface="Arial" panose="020B0604020202020204" pitchFamily="34" charset="0"/>
                <a:hlinkClick r:id="rId6" tooltip="Plastic pollution">
                  <a:extLst>
                    <a:ext uri="{A12FA001-AC4F-418D-AE19-62706E023703}">
                      <ahyp:hlinkClr xmlns:ahyp="http://schemas.microsoft.com/office/drawing/2018/hyperlinkcolor" val="tx"/>
                    </a:ext>
                  </a:extLst>
                </a:hlinkClick>
              </a:rPr>
              <a:t>plastic pollution</a:t>
            </a:r>
            <a:r>
              <a:rPr lang="en-US" b="0" i="0" dirty="0">
                <a:effectLst/>
                <a:latin typeface="Arial" panose="020B0604020202020204" pitchFamily="34" charset="0"/>
              </a:rPr>
              <a:t>, </a:t>
            </a:r>
            <a:r>
              <a:rPr lang="en-US" b="0" i="0" strike="noStrike" dirty="0">
                <a:effectLst/>
                <a:latin typeface="Arial" panose="020B0604020202020204" pitchFamily="34" charset="0"/>
                <a:hlinkClick r:id="rId7" tooltip="Soil contamination">
                  <a:extLst>
                    <a:ext uri="{A12FA001-AC4F-418D-AE19-62706E023703}">
                      <ahyp:hlinkClr xmlns:ahyp="http://schemas.microsoft.com/office/drawing/2018/hyperlinkcolor" val="tx"/>
                    </a:ext>
                  </a:extLst>
                </a:hlinkClick>
              </a:rPr>
              <a:t>soil contamination</a:t>
            </a:r>
            <a:r>
              <a:rPr lang="en-US" b="0" i="0" dirty="0">
                <a:effectLst/>
                <a:latin typeface="Arial" panose="020B0604020202020204" pitchFamily="34" charset="0"/>
              </a:rPr>
              <a:t>, </a:t>
            </a:r>
            <a:r>
              <a:rPr lang="en-US" b="0" i="0" strike="noStrike" dirty="0">
                <a:effectLst/>
                <a:latin typeface="Arial" panose="020B0604020202020204" pitchFamily="34" charset="0"/>
                <a:hlinkClick r:id="rId8" tooltip="Radioactive contamination">
                  <a:extLst>
                    <a:ext uri="{A12FA001-AC4F-418D-AE19-62706E023703}">
                      <ahyp:hlinkClr xmlns:ahyp="http://schemas.microsoft.com/office/drawing/2018/hyperlinkcolor" val="tx"/>
                    </a:ext>
                  </a:extLst>
                </a:hlinkClick>
              </a:rPr>
              <a:t>radioactive contamination</a:t>
            </a:r>
            <a:r>
              <a:rPr lang="en-US" b="0" i="0" dirty="0">
                <a:effectLst/>
                <a:latin typeface="Arial" panose="020B0604020202020204" pitchFamily="34" charset="0"/>
              </a:rPr>
              <a:t>, </a:t>
            </a:r>
            <a:r>
              <a:rPr lang="en-US" b="0" i="0" strike="noStrike" dirty="0">
                <a:effectLst/>
                <a:latin typeface="Arial" panose="020B0604020202020204" pitchFamily="34" charset="0"/>
                <a:hlinkClick r:id="rId9" tooltip="Thermal pollution">
                  <a:extLst>
                    <a:ext uri="{A12FA001-AC4F-418D-AE19-62706E023703}">
                      <ahyp:hlinkClr xmlns:ahyp="http://schemas.microsoft.com/office/drawing/2018/hyperlinkcolor" val="tx"/>
                    </a:ext>
                  </a:extLst>
                </a:hlinkClick>
              </a:rPr>
              <a:t>thermal pollution</a:t>
            </a:r>
            <a:r>
              <a:rPr lang="en-US" b="0" i="0" dirty="0">
                <a:effectLst/>
                <a:latin typeface="Arial" panose="020B0604020202020204" pitchFamily="34" charset="0"/>
              </a:rPr>
              <a:t>, </a:t>
            </a:r>
            <a:r>
              <a:rPr lang="en-US" b="0" i="0" strike="noStrike" dirty="0">
                <a:effectLst/>
                <a:latin typeface="Arial" panose="020B0604020202020204" pitchFamily="34" charset="0"/>
                <a:hlinkClick r:id="rId10" tooltip="Visual pollution">
                  <a:extLst>
                    <a:ext uri="{A12FA001-AC4F-418D-AE19-62706E023703}">
                      <ahyp:hlinkClr xmlns:ahyp="http://schemas.microsoft.com/office/drawing/2018/hyperlinkcolor" val="tx"/>
                    </a:ext>
                  </a:extLst>
                </a:hlinkClick>
              </a:rPr>
              <a:t>visual pollution</a:t>
            </a:r>
            <a:r>
              <a:rPr lang="en-US" b="0" i="0" dirty="0">
                <a:effectLst/>
                <a:latin typeface="Arial" panose="020B0604020202020204" pitchFamily="34" charset="0"/>
              </a:rPr>
              <a:t>, and </a:t>
            </a:r>
            <a:r>
              <a:rPr lang="en-US" b="0" i="0" strike="noStrike" dirty="0">
                <a:effectLst/>
                <a:latin typeface="Arial" panose="020B0604020202020204" pitchFamily="34" charset="0"/>
                <a:hlinkClick r:id="rId11" tooltip="Water pollution">
                  <a:extLst>
                    <a:ext uri="{A12FA001-AC4F-418D-AE19-62706E023703}">
                      <ahyp:hlinkClr xmlns:ahyp="http://schemas.microsoft.com/office/drawing/2018/hyperlinkcolor" val="tx"/>
                    </a:ext>
                  </a:extLst>
                </a:hlinkClick>
              </a:rPr>
              <a:t>water pollution</a:t>
            </a:r>
            <a:r>
              <a:rPr lang="en-US" b="0" i="0" dirty="0">
                <a:effectLst/>
                <a:latin typeface="Arial" panose="020B0604020202020204" pitchFamily="34" charset="0"/>
              </a:rPr>
              <a:t>.</a:t>
            </a:r>
          </a:p>
          <a:p>
            <a:pPr>
              <a:lnSpc>
                <a:spcPct val="150000"/>
              </a:lnSpc>
            </a:pPr>
            <a:r>
              <a:rPr lang="en-US" b="0" i="0" strike="noStrike" dirty="0">
                <a:effectLst/>
                <a:latin typeface="Arial" panose="020B0604020202020204" pitchFamily="34" charset="0"/>
                <a:hlinkClick r:id="rId2" tooltip="Air pollution">
                  <a:extLst>
                    <a:ext uri="{A12FA001-AC4F-418D-AE19-62706E023703}">
                      <ahyp:hlinkClr xmlns:ahyp="http://schemas.microsoft.com/office/drawing/2018/hyperlinkcolor" val="tx"/>
                    </a:ext>
                  </a:extLst>
                </a:hlinkClick>
              </a:rPr>
              <a:t>Air pollution</a:t>
            </a:r>
            <a:r>
              <a:rPr lang="en-US" b="0" i="0" dirty="0">
                <a:effectLst/>
                <a:latin typeface="Arial" panose="020B0604020202020204" pitchFamily="34" charset="0"/>
              </a:rPr>
              <a:t>: the release of chemicals and </a:t>
            </a:r>
            <a:r>
              <a:rPr lang="en-US" b="0" i="0" strike="noStrike" dirty="0">
                <a:effectLst/>
                <a:latin typeface="Arial" panose="020B0604020202020204" pitchFamily="34" charset="0"/>
                <a:hlinkClick r:id="rId12" tooltip="Particulates">
                  <a:extLst>
                    <a:ext uri="{A12FA001-AC4F-418D-AE19-62706E023703}">
                      <ahyp:hlinkClr xmlns:ahyp="http://schemas.microsoft.com/office/drawing/2018/hyperlinkcolor" val="tx"/>
                    </a:ext>
                  </a:extLst>
                </a:hlinkClick>
              </a:rPr>
              <a:t>particulates</a:t>
            </a:r>
            <a:r>
              <a:rPr lang="en-US" b="0" i="0" dirty="0">
                <a:effectLst/>
                <a:latin typeface="Arial" panose="020B0604020202020204" pitchFamily="34" charset="0"/>
              </a:rPr>
              <a:t> into the atmosphere. Common gaseous pollutants include </a:t>
            </a:r>
            <a:r>
              <a:rPr lang="en-US" b="0" i="0" strike="noStrike" dirty="0">
                <a:effectLst/>
                <a:latin typeface="Arial" panose="020B0604020202020204" pitchFamily="34" charset="0"/>
                <a:hlinkClick r:id="rId13" tooltip="Carbon monoxide">
                  <a:extLst>
                    <a:ext uri="{A12FA001-AC4F-418D-AE19-62706E023703}">
                      <ahyp:hlinkClr xmlns:ahyp="http://schemas.microsoft.com/office/drawing/2018/hyperlinkcolor" val="tx"/>
                    </a:ext>
                  </a:extLst>
                </a:hlinkClick>
              </a:rPr>
              <a:t>carbon monoxide</a:t>
            </a:r>
            <a:r>
              <a:rPr lang="en-US" b="0" i="0" dirty="0">
                <a:effectLst/>
                <a:latin typeface="Arial" panose="020B0604020202020204" pitchFamily="34" charset="0"/>
              </a:rPr>
              <a:t>, </a:t>
            </a:r>
            <a:r>
              <a:rPr lang="en-US" b="0" i="0" strike="noStrike" dirty="0">
                <a:effectLst/>
                <a:latin typeface="Arial" panose="020B0604020202020204" pitchFamily="34" charset="0"/>
                <a:hlinkClick r:id="rId14" tooltip="Sulfur dioxide">
                  <a:extLst>
                    <a:ext uri="{A12FA001-AC4F-418D-AE19-62706E023703}">
                      <ahyp:hlinkClr xmlns:ahyp="http://schemas.microsoft.com/office/drawing/2018/hyperlinkcolor" val="tx"/>
                    </a:ext>
                  </a:extLst>
                </a:hlinkClick>
              </a:rPr>
              <a:t>sulfur dioxide</a:t>
            </a:r>
            <a:r>
              <a:rPr lang="en-US" b="0" i="0" dirty="0">
                <a:effectLst/>
                <a:latin typeface="Arial" panose="020B0604020202020204" pitchFamily="34" charset="0"/>
              </a:rPr>
              <a:t>, </a:t>
            </a:r>
            <a:r>
              <a:rPr lang="en-US" b="0" i="0" strike="noStrike" dirty="0">
                <a:effectLst/>
                <a:latin typeface="Arial" panose="020B0604020202020204" pitchFamily="34" charset="0"/>
                <a:hlinkClick r:id="rId15" tooltip="Chlorofluorocarbon">
                  <a:extLst>
                    <a:ext uri="{A12FA001-AC4F-418D-AE19-62706E023703}">
                      <ahyp:hlinkClr xmlns:ahyp="http://schemas.microsoft.com/office/drawing/2018/hyperlinkcolor" val="tx"/>
                    </a:ext>
                  </a:extLst>
                </a:hlinkClick>
              </a:rPr>
              <a:t>chlorofluorocarbons</a:t>
            </a:r>
            <a:r>
              <a:rPr lang="en-US" b="0" i="0" dirty="0">
                <a:effectLst/>
                <a:latin typeface="Arial" panose="020B0604020202020204" pitchFamily="34" charset="0"/>
              </a:rPr>
              <a:t> (CFCs) and </a:t>
            </a:r>
            <a:r>
              <a:rPr lang="en-US" b="0" i="0" strike="noStrike" dirty="0">
                <a:effectLst/>
                <a:latin typeface="Arial" panose="020B0604020202020204" pitchFamily="34" charset="0"/>
                <a:hlinkClick r:id="rId16" tooltip="Nitrogen oxide">
                  <a:extLst>
                    <a:ext uri="{A12FA001-AC4F-418D-AE19-62706E023703}">
                      <ahyp:hlinkClr xmlns:ahyp="http://schemas.microsoft.com/office/drawing/2018/hyperlinkcolor" val="tx"/>
                    </a:ext>
                  </a:extLst>
                </a:hlinkClick>
              </a:rPr>
              <a:t>nitrogen oxides</a:t>
            </a:r>
            <a:r>
              <a:rPr lang="en-US" b="0" i="0" dirty="0">
                <a:effectLst/>
                <a:latin typeface="Arial" panose="020B0604020202020204" pitchFamily="34" charset="0"/>
              </a:rPr>
              <a:t> produced by </a:t>
            </a:r>
            <a:r>
              <a:rPr lang="en-US" b="0" i="0" strike="noStrike" dirty="0">
                <a:effectLst/>
                <a:latin typeface="Arial" panose="020B0604020202020204" pitchFamily="34" charset="0"/>
                <a:hlinkClick r:id="rId17" tooltip="Secondary sector">
                  <a:extLst>
                    <a:ext uri="{A12FA001-AC4F-418D-AE19-62706E023703}">
                      <ahyp:hlinkClr xmlns:ahyp="http://schemas.microsoft.com/office/drawing/2018/hyperlinkcolor" val="tx"/>
                    </a:ext>
                  </a:extLst>
                </a:hlinkClick>
              </a:rPr>
              <a:t>industry</a:t>
            </a:r>
            <a:r>
              <a:rPr lang="en-US" b="0" i="0" dirty="0">
                <a:effectLst/>
                <a:latin typeface="Arial" panose="020B0604020202020204" pitchFamily="34" charset="0"/>
              </a:rPr>
              <a:t> and motor vehicles. Photochemical </a:t>
            </a:r>
            <a:r>
              <a:rPr lang="en-US" b="0" i="0" strike="noStrike" dirty="0">
                <a:effectLst/>
                <a:latin typeface="Arial" panose="020B0604020202020204" pitchFamily="34" charset="0"/>
                <a:hlinkClick r:id="rId18" tooltip="Ozone">
                  <a:extLst>
                    <a:ext uri="{A12FA001-AC4F-418D-AE19-62706E023703}">
                      <ahyp:hlinkClr xmlns:ahyp="http://schemas.microsoft.com/office/drawing/2018/hyperlinkcolor" val="tx"/>
                    </a:ext>
                  </a:extLst>
                </a:hlinkClick>
              </a:rPr>
              <a:t>ozone</a:t>
            </a:r>
            <a:r>
              <a:rPr lang="en-US" b="0" i="0" dirty="0">
                <a:effectLst/>
                <a:latin typeface="Arial" panose="020B0604020202020204" pitchFamily="34" charset="0"/>
              </a:rPr>
              <a:t> and </a:t>
            </a:r>
            <a:r>
              <a:rPr lang="en-US" b="0" i="0" strike="noStrike" dirty="0">
                <a:effectLst/>
                <a:latin typeface="Arial" panose="020B0604020202020204" pitchFamily="34" charset="0"/>
                <a:hlinkClick r:id="rId19" tooltip="Smog">
                  <a:extLst>
                    <a:ext uri="{A12FA001-AC4F-418D-AE19-62706E023703}">
                      <ahyp:hlinkClr xmlns:ahyp="http://schemas.microsoft.com/office/drawing/2018/hyperlinkcolor" val="tx"/>
                    </a:ext>
                  </a:extLst>
                </a:hlinkClick>
              </a:rPr>
              <a:t>smog</a:t>
            </a:r>
            <a:r>
              <a:rPr lang="en-US" b="0" i="0" dirty="0">
                <a:effectLst/>
                <a:latin typeface="Arial" panose="020B0604020202020204" pitchFamily="34" charset="0"/>
              </a:rPr>
              <a:t> are created as nitrogen oxides and </a:t>
            </a:r>
            <a:r>
              <a:rPr lang="en-US" b="0" i="0" strike="noStrike" dirty="0">
                <a:effectLst/>
                <a:latin typeface="Arial" panose="020B0604020202020204" pitchFamily="34" charset="0"/>
                <a:hlinkClick r:id="rId20" tooltip="Hydrocarbon">
                  <a:extLst>
                    <a:ext uri="{A12FA001-AC4F-418D-AE19-62706E023703}">
                      <ahyp:hlinkClr xmlns:ahyp="http://schemas.microsoft.com/office/drawing/2018/hyperlinkcolor" val="tx"/>
                    </a:ext>
                  </a:extLst>
                </a:hlinkClick>
              </a:rPr>
              <a:t>hydrocarbons</a:t>
            </a:r>
            <a:r>
              <a:rPr lang="en-US" b="0" i="0" dirty="0">
                <a:effectLst/>
                <a:latin typeface="Arial" panose="020B0604020202020204" pitchFamily="34" charset="0"/>
              </a:rPr>
              <a:t> react to sunlight.</a:t>
            </a:r>
            <a:endParaRPr lang="en-US" dirty="0"/>
          </a:p>
        </p:txBody>
      </p:sp>
    </p:spTree>
    <p:extLst>
      <p:ext uri="{BB962C8B-B14F-4D97-AF65-F5344CB8AC3E}">
        <p14:creationId xmlns:p14="http://schemas.microsoft.com/office/powerpoint/2010/main" val="1107742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D015-0736-AFE3-DBCA-1EFC7BAADA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C20E1C-F26F-E28B-7181-630EFAC615FC}"/>
              </a:ext>
            </a:extLst>
          </p:cNvPr>
          <p:cNvSpPr>
            <a:spLocks noGrp="1"/>
          </p:cNvSpPr>
          <p:nvPr>
            <p:ph idx="1"/>
          </p:nvPr>
        </p:nvSpPr>
        <p:spPr/>
        <p:txBody>
          <a:bodyPr/>
          <a:lstStyle/>
          <a:p>
            <a:pPr algn="l">
              <a:lnSpc>
                <a:spcPct val="150000"/>
              </a:lnSpc>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 tooltip="Electromagnetic pollution"/>
              </a:rPr>
              <a:t>Electromagnetic pollution</a:t>
            </a:r>
            <a:r>
              <a:rPr lang="en-US" b="0" i="0" dirty="0">
                <a:solidFill>
                  <a:srgbClr val="202122"/>
                </a:solidFill>
                <a:effectLst/>
                <a:latin typeface="Arial" panose="020B0604020202020204" pitchFamily="34" charset="0"/>
              </a:rPr>
              <a:t>: the overabundance of </a:t>
            </a:r>
            <a:r>
              <a:rPr lang="en-US" b="0" i="0" u="none" strike="noStrike" dirty="0">
                <a:solidFill>
                  <a:srgbClr val="0645AD"/>
                </a:solidFill>
                <a:effectLst/>
                <a:latin typeface="Arial" panose="020B0604020202020204" pitchFamily="34" charset="0"/>
                <a:hlinkClick r:id="rId3" tooltip="Electromagnetic radiation"/>
              </a:rPr>
              <a:t>electromagnetic radiation</a:t>
            </a:r>
            <a:r>
              <a:rPr lang="en-US" b="0" i="0" dirty="0">
                <a:solidFill>
                  <a:srgbClr val="202122"/>
                </a:solidFill>
                <a:effectLst/>
                <a:latin typeface="Arial" panose="020B0604020202020204" pitchFamily="34" charset="0"/>
              </a:rPr>
              <a:t> in their </a:t>
            </a:r>
            <a:r>
              <a:rPr lang="en-US" b="0" i="0" u="none" strike="noStrike" dirty="0">
                <a:solidFill>
                  <a:srgbClr val="0645AD"/>
                </a:solidFill>
                <a:effectLst/>
                <a:latin typeface="Arial" panose="020B0604020202020204" pitchFamily="34" charset="0"/>
                <a:hlinkClick r:id="rId4" tooltip="Non-ionizing"/>
              </a:rPr>
              <a:t>non-ionizing</a:t>
            </a:r>
            <a:r>
              <a:rPr lang="en-US" b="0" i="0" dirty="0">
                <a:solidFill>
                  <a:srgbClr val="202122"/>
                </a:solidFill>
                <a:effectLst/>
                <a:latin typeface="Arial" panose="020B0604020202020204" pitchFamily="34" charset="0"/>
              </a:rPr>
              <a:t> form, such as radio and television transmissions, Wi-fi etc. Although there is no demonstrable effect on humans there can be interference with radio-astronomy and effects on safety systems of aircraft and cars.</a:t>
            </a:r>
          </a:p>
          <a:p>
            <a:endParaRPr lang="en-US" dirty="0"/>
          </a:p>
        </p:txBody>
      </p:sp>
    </p:spTree>
    <p:extLst>
      <p:ext uri="{BB962C8B-B14F-4D97-AF65-F5344CB8AC3E}">
        <p14:creationId xmlns:p14="http://schemas.microsoft.com/office/powerpoint/2010/main" val="3975620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A477-5483-43C7-E0FF-DDDA83E83B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F3931C-0E8F-EE22-199B-F7904EE13F67}"/>
              </a:ext>
            </a:extLst>
          </p:cNvPr>
          <p:cNvSpPr>
            <a:spLocks noGrp="1"/>
          </p:cNvSpPr>
          <p:nvPr>
            <p:ph idx="1"/>
          </p:nvPr>
        </p:nvSpPr>
        <p:spPr/>
        <p:txBody>
          <a:bodyPr/>
          <a:lstStyle/>
          <a:p>
            <a:pPr algn="just">
              <a:lnSpc>
                <a:spcPct val="150000"/>
              </a:lnSpc>
              <a:buFont typeface="Arial" panose="020B0604020202020204" pitchFamily="34" charset="0"/>
              <a:buChar char="•"/>
            </a:pPr>
            <a:r>
              <a:rPr lang="en-US" sz="2400" b="0" i="0" u="none" strike="noStrike" dirty="0">
                <a:solidFill>
                  <a:srgbClr val="0645AD"/>
                </a:solidFill>
                <a:effectLst/>
                <a:latin typeface="Arial" panose="020B0604020202020204" pitchFamily="34" charset="0"/>
                <a:hlinkClick r:id="rId2" tooltip="Light pollution"/>
              </a:rPr>
              <a:t>Light pollution</a:t>
            </a:r>
            <a:r>
              <a:rPr lang="en-US" sz="2400" b="0" i="0" dirty="0">
                <a:solidFill>
                  <a:srgbClr val="202122"/>
                </a:solidFill>
                <a:effectLst/>
                <a:latin typeface="Arial" panose="020B0604020202020204" pitchFamily="34" charset="0"/>
              </a:rPr>
              <a:t>: includes light trespass, </a:t>
            </a:r>
            <a:r>
              <a:rPr lang="en-US" sz="2400" b="0" i="0" u="none" strike="noStrike" dirty="0">
                <a:solidFill>
                  <a:srgbClr val="0645AD"/>
                </a:solidFill>
                <a:effectLst/>
                <a:latin typeface="Arial" panose="020B0604020202020204" pitchFamily="34" charset="0"/>
                <a:hlinkClick r:id="rId3" tooltip="Over-illumination"/>
              </a:rPr>
              <a:t>over-illumination</a:t>
            </a:r>
            <a:r>
              <a:rPr lang="en-US" sz="2400" b="0" i="0" dirty="0">
                <a:solidFill>
                  <a:srgbClr val="202122"/>
                </a:solidFill>
                <a:effectLst/>
                <a:latin typeface="Arial" panose="020B0604020202020204" pitchFamily="34" charset="0"/>
              </a:rPr>
              <a:t> and </a:t>
            </a:r>
            <a:r>
              <a:rPr lang="en-US" sz="2400" b="0" i="0" u="none" strike="noStrike" dirty="0">
                <a:solidFill>
                  <a:srgbClr val="0645AD"/>
                </a:solidFill>
                <a:effectLst/>
                <a:latin typeface="Arial" panose="020B0604020202020204" pitchFamily="34" charset="0"/>
                <a:hlinkClick r:id="rId4" tooltip="Astronomical"/>
              </a:rPr>
              <a:t>astronomical</a:t>
            </a:r>
            <a:r>
              <a:rPr lang="en-US" sz="2400" b="0" i="0" dirty="0">
                <a:solidFill>
                  <a:srgbClr val="202122"/>
                </a:solidFill>
                <a:effectLst/>
                <a:latin typeface="Arial" panose="020B0604020202020204" pitchFamily="34" charset="0"/>
              </a:rPr>
              <a:t> interference.</a:t>
            </a:r>
          </a:p>
          <a:p>
            <a:pPr algn="just">
              <a:lnSpc>
                <a:spcPct val="150000"/>
              </a:lnSpc>
              <a:buFont typeface="Arial" panose="020B0604020202020204" pitchFamily="34" charset="0"/>
              <a:buChar char="•"/>
            </a:pPr>
            <a:r>
              <a:rPr lang="en-US" sz="2400" b="0" i="0" u="none" strike="noStrike" dirty="0">
                <a:solidFill>
                  <a:srgbClr val="0645AD"/>
                </a:solidFill>
                <a:effectLst/>
                <a:latin typeface="Arial" panose="020B0604020202020204" pitchFamily="34" charset="0"/>
                <a:hlinkClick r:id="rId5" tooltip="Noise pollution"/>
              </a:rPr>
              <a:t>Noise pollution</a:t>
            </a:r>
            <a:r>
              <a:rPr lang="en-US" sz="2400" b="0" i="0" dirty="0">
                <a:solidFill>
                  <a:srgbClr val="202122"/>
                </a:solidFill>
                <a:effectLst/>
                <a:latin typeface="Arial" panose="020B0604020202020204" pitchFamily="34" charset="0"/>
              </a:rPr>
              <a:t>: which encompasses </a:t>
            </a:r>
            <a:r>
              <a:rPr lang="en-US" sz="2400" b="0" i="0" u="none" strike="noStrike" dirty="0">
                <a:solidFill>
                  <a:srgbClr val="0645AD"/>
                </a:solidFill>
                <a:effectLst/>
                <a:latin typeface="Arial" panose="020B0604020202020204" pitchFamily="34" charset="0"/>
                <a:hlinkClick r:id="rId6" tooltip="Roadway noise"/>
              </a:rPr>
              <a:t>roadway noise</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7" tooltip="Aircraft noise"/>
              </a:rPr>
              <a:t>aircraft noise</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8" tooltip="Industrial noise"/>
              </a:rPr>
              <a:t>industrial noise</a:t>
            </a:r>
            <a:r>
              <a:rPr lang="en-US" sz="2400" b="0" i="0" dirty="0">
                <a:solidFill>
                  <a:srgbClr val="202122"/>
                </a:solidFill>
                <a:effectLst/>
                <a:latin typeface="Arial" panose="020B0604020202020204" pitchFamily="34" charset="0"/>
              </a:rPr>
              <a:t> as well as high-intensity </a:t>
            </a:r>
            <a:r>
              <a:rPr lang="en-US" sz="2400" b="0" i="0" u="none" strike="noStrike" dirty="0">
                <a:solidFill>
                  <a:srgbClr val="0645AD"/>
                </a:solidFill>
                <a:effectLst/>
                <a:latin typeface="Arial" panose="020B0604020202020204" pitchFamily="34" charset="0"/>
                <a:hlinkClick r:id="rId9" tooltip="Sonar"/>
              </a:rPr>
              <a:t>sonar</a:t>
            </a:r>
            <a:r>
              <a:rPr lang="en-US" sz="2400" b="0" i="0" dirty="0">
                <a:solidFill>
                  <a:srgbClr val="202122"/>
                </a:solidFill>
                <a:effectLst/>
                <a:latin typeface="Arial" panose="020B0604020202020204" pitchFamily="34" charset="0"/>
              </a:rPr>
              <a:t>.</a:t>
            </a:r>
          </a:p>
          <a:p>
            <a:pPr algn="just">
              <a:lnSpc>
                <a:spcPct val="150000"/>
              </a:lnSpc>
              <a:buFont typeface="Arial" panose="020B0604020202020204" pitchFamily="34" charset="0"/>
              <a:buChar char="•"/>
            </a:pPr>
            <a:r>
              <a:rPr lang="en-US" sz="2400" b="0" i="0" u="none" strike="noStrike" dirty="0">
                <a:solidFill>
                  <a:srgbClr val="0645AD"/>
                </a:solidFill>
                <a:effectLst/>
                <a:latin typeface="Arial" panose="020B0604020202020204" pitchFamily="34" charset="0"/>
                <a:hlinkClick r:id="rId10" tooltip="Plastic pollution"/>
              </a:rPr>
              <a:t>Plastic pollution</a:t>
            </a:r>
            <a:r>
              <a:rPr lang="en-US" sz="2400" b="0" i="0" dirty="0">
                <a:solidFill>
                  <a:srgbClr val="202122"/>
                </a:solidFill>
                <a:effectLst/>
                <a:latin typeface="Arial" panose="020B0604020202020204" pitchFamily="34" charset="0"/>
              </a:rPr>
              <a:t>: involves the accumulation of plastic products and </a:t>
            </a:r>
            <a:r>
              <a:rPr lang="en-US" sz="2400" b="0" i="0" u="none" strike="noStrike" dirty="0">
                <a:solidFill>
                  <a:srgbClr val="0645AD"/>
                </a:solidFill>
                <a:effectLst/>
                <a:latin typeface="Arial" panose="020B0604020202020204" pitchFamily="34" charset="0"/>
                <a:hlinkClick r:id="rId11" tooltip="Microplastics"/>
              </a:rPr>
              <a:t>microplastics</a:t>
            </a:r>
            <a:r>
              <a:rPr lang="en-US" sz="2400" b="0" i="0" dirty="0">
                <a:solidFill>
                  <a:srgbClr val="202122"/>
                </a:solidFill>
                <a:effectLst/>
                <a:latin typeface="Arial" panose="020B0604020202020204" pitchFamily="34" charset="0"/>
              </a:rPr>
              <a:t> in the environment that adversely affects wildlife, wildlife habitat, or humans.</a:t>
            </a:r>
          </a:p>
          <a:p>
            <a:endParaRPr lang="en-US" dirty="0"/>
          </a:p>
        </p:txBody>
      </p:sp>
    </p:spTree>
    <p:extLst>
      <p:ext uri="{BB962C8B-B14F-4D97-AF65-F5344CB8AC3E}">
        <p14:creationId xmlns:p14="http://schemas.microsoft.com/office/powerpoint/2010/main" val="804041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A09E-866B-8A46-547B-EE253ECA2A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4E06FF-3382-EF20-2E04-125BA989DDB2}"/>
              </a:ext>
            </a:extLst>
          </p:cNvPr>
          <p:cNvSpPr>
            <a:spLocks noGrp="1"/>
          </p:cNvSpPr>
          <p:nvPr>
            <p:ph idx="1"/>
          </p:nvPr>
        </p:nvSpPr>
        <p:spPr/>
        <p:txBody>
          <a:bodyPr>
            <a:normAutofit fontScale="85000" lnSpcReduction="10000"/>
          </a:bodyPr>
          <a:lstStyle/>
          <a:p>
            <a:pPr algn="just">
              <a:lnSpc>
                <a:spcPct val="160000"/>
              </a:lnSpc>
              <a:buFont typeface="Arial" panose="020B0604020202020204" pitchFamily="34" charset="0"/>
              <a:buChar char="•"/>
            </a:pPr>
            <a:r>
              <a:rPr lang="en-US" sz="2600" b="0" i="0" u="none" strike="noStrike" dirty="0">
                <a:solidFill>
                  <a:srgbClr val="0645AD"/>
                </a:solidFill>
                <a:effectLst/>
                <a:latin typeface="Arial" panose="020B0604020202020204" pitchFamily="34" charset="0"/>
                <a:hlinkClick r:id="rId2" tooltip="Soil contamination"/>
              </a:rPr>
              <a:t>Soil contamination</a:t>
            </a:r>
            <a:r>
              <a:rPr lang="en-US" sz="2600" b="0" i="0" dirty="0">
                <a:solidFill>
                  <a:srgbClr val="202122"/>
                </a:solidFill>
                <a:effectLst/>
                <a:latin typeface="Arial" panose="020B0604020202020204" pitchFamily="34" charset="0"/>
              </a:rPr>
              <a:t> occurs when chemicals are released by spill or underground leakage. Among the most significant </a:t>
            </a:r>
            <a:r>
              <a:rPr lang="en-US" sz="2600" b="0" i="0" u="none" strike="noStrike" dirty="0">
                <a:solidFill>
                  <a:srgbClr val="0645AD"/>
                </a:solidFill>
                <a:effectLst/>
                <a:latin typeface="Arial" panose="020B0604020202020204" pitchFamily="34" charset="0"/>
                <a:hlinkClick r:id="rId3" tooltip="Soil contaminant"/>
              </a:rPr>
              <a:t>soil contaminants</a:t>
            </a:r>
            <a:r>
              <a:rPr lang="en-US" sz="2600" b="0" i="0" dirty="0">
                <a:solidFill>
                  <a:srgbClr val="202122"/>
                </a:solidFill>
                <a:effectLst/>
                <a:latin typeface="Arial" panose="020B0604020202020204" pitchFamily="34" charset="0"/>
              </a:rPr>
              <a:t> are </a:t>
            </a:r>
            <a:r>
              <a:rPr lang="en-US" sz="2600" b="0" i="0" u="none" strike="noStrike" dirty="0">
                <a:solidFill>
                  <a:srgbClr val="0645AD"/>
                </a:solidFill>
                <a:effectLst/>
                <a:latin typeface="Arial" panose="020B0604020202020204" pitchFamily="34" charset="0"/>
                <a:hlinkClick r:id="rId4" tooltip="Hydrocarbon"/>
              </a:rPr>
              <a:t>hydrocarbons</a:t>
            </a:r>
            <a:r>
              <a:rPr lang="en-US" sz="2600" b="0" i="0" dirty="0">
                <a:solidFill>
                  <a:srgbClr val="202122"/>
                </a:solidFill>
                <a:effectLst/>
                <a:latin typeface="Arial" panose="020B0604020202020204" pitchFamily="34" charset="0"/>
              </a:rPr>
              <a:t>, </a:t>
            </a:r>
            <a:r>
              <a:rPr lang="en-US" sz="2600" b="0" i="0" u="none" strike="noStrike" dirty="0">
                <a:solidFill>
                  <a:srgbClr val="0645AD"/>
                </a:solidFill>
                <a:effectLst/>
                <a:latin typeface="Arial" panose="020B0604020202020204" pitchFamily="34" charset="0"/>
                <a:hlinkClick r:id="rId5" tooltip="Heavy metals"/>
              </a:rPr>
              <a:t>heavy metals</a:t>
            </a:r>
            <a:r>
              <a:rPr lang="en-US" sz="2600" b="0" i="0" dirty="0">
                <a:solidFill>
                  <a:srgbClr val="202122"/>
                </a:solidFill>
                <a:effectLst/>
                <a:latin typeface="Arial" panose="020B0604020202020204" pitchFamily="34" charset="0"/>
              </a:rPr>
              <a:t>, </a:t>
            </a:r>
            <a:r>
              <a:rPr lang="en-US" sz="2600" b="0" i="0" u="none" strike="noStrike" baseline="30000" dirty="0">
                <a:solidFill>
                  <a:srgbClr val="0645AD"/>
                </a:solidFill>
                <a:effectLst/>
                <a:latin typeface="Arial" panose="020B0604020202020204" pitchFamily="34" charset="0"/>
              </a:rPr>
              <a:t> </a:t>
            </a:r>
            <a:r>
              <a:rPr lang="en-US" sz="2600" b="0" i="0" u="none" strike="noStrike" dirty="0">
                <a:solidFill>
                  <a:srgbClr val="0645AD"/>
                </a:solidFill>
                <a:effectLst/>
                <a:latin typeface="Arial" panose="020B0604020202020204" pitchFamily="34" charset="0"/>
                <a:hlinkClick r:id="rId6" tooltip="Herbicides"/>
              </a:rPr>
              <a:t>herbicides</a:t>
            </a:r>
            <a:r>
              <a:rPr lang="en-US" sz="2600" b="0" i="0" dirty="0">
                <a:solidFill>
                  <a:srgbClr val="202122"/>
                </a:solidFill>
                <a:effectLst/>
                <a:latin typeface="Arial" panose="020B0604020202020204" pitchFamily="34" charset="0"/>
              </a:rPr>
              <a:t>, </a:t>
            </a:r>
            <a:r>
              <a:rPr lang="en-US" sz="2600" b="0" i="0" u="none" strike="noStrike" dirty="0">
                <a:solidFill>
                  <a:srgbClr val="0645AD"/>
                </a:solidFill>
                <a:effectLst/>
                <a:latin typeface="Arial" panose="020B0604020202020204" pitchFamily="34" charset="0"/>
                <a:hlinkClick r:id="rId7" tooltip="Pesticides"/>
              </a:rPr>
              <a:t>pesticides</a:t>
            </a:r>
            <a:r>
              <a:rPr lang="en-US" sz="2600" b="0" i="0" dirty="0">
                <a:solidFill>
                  <a:srgbClr val="202122"/>
                </a:solidFill>
                <a:effectLst/>
                <a:latin typeface="Arial" panose="020B0604020202020204" pitchFamily="34" charset="0"/>
              </a:rPr>
              <a:t> and </a:t>
            </a:r>
            <a:r>
              <a:rPr lang="en-US" sz="2600" b="0" i="0" u="none" strike="noStrike" dirty="0">
                <a:solidFill>
                  <a:srgbClr val="0645AD"/>
                </a:solidFill>
                <a:effectLst/>
                <a:latin typeface="Arial" panose="020B0604020202020204" pitchFamily="34" charset="0"/>
                <a:hlinkClick r:id="rId8" tooltip="Chlorinated hydrocarbons"/>
              </a:rPr>
              <a:t>chlorinated hydrocarbons</a:t>
            </a:r>
            <a:r>
              <a:rPr lang="en-US" sz="2600" b="0" i="0" dirty="0">
                <a:solidFill>
                  <a:srgbClr val="202122"/>
                </a:solidFill>
                <a:effectLst/>
                <a:latin typeface="Arial" panose="020B0604020202020204" pitchFamily="34" charset="0"/>
              </a:rPr>
              <a:t>.</a:t>
            </a:r>
          </a:p>
          <a:p>
            <a:pPr algn="just">
              <a:lnSpc>
                <a:spcPct val="160000"/>
              </a:lnSpc>
              <a:buFont typeface="Arial" panose="020B0604020202020204" pitchFamily="34" charset="0"/>
              <a:buChar char="•"/>
            </a:pPr>
            <a:r>
              <a:rPr lang="en-US" sz="2600" b="0" i="0" u="none" strike="noStrike" dirty="0">
                <a:solidFill>
                  <a:srgbClr val="0645AD"/>
                </a:solidFill>
                <a:effectLst/>
                <a:latin typeface="Arial" panose="020B0604020202020204" pitchFamily="34" charset="0"/>
                <a:hlinkClick r:id="rId9" tooltip="Radioactive contamination"/>
              </a:rPr>
              <a:t>Radioactive contamination</a:t>
            </a:r>
            <a:r>
              <a:rPr lang="en-US" sz="2600" b="0" i="0" dirty="0">
                <a:solidFill>
                  <a:srgbClr val="202122"/>
                </a:solidFill>
                <a:effectLst/>
                <a:latin typeface="Arial" panose="020B0604020202020204" pitchFamily="34" charset="0"/>
              </a:rPr>
              <a:t>, resulting from 20th century activities in </a:t>
            </a:r>
            <a:r>
              <a:rPr lang="en-US" sz="2600" b="0" i="0" u="none" strike="noStrike" dirty="0">
                <a:solidFill>
                  <a:srgbClr val="0645AD"/>
                </a:solidFill>
                <a:effectLst/>
                <a:latin typeface="Arial" panose="020B0604020202020204" pitchFamily="34" charset="0"/>
                <a:hlinkClick r:id="rId10" tooltip="Atomic physics"/>
              </a:rPr>
              <a:t>atomic physics</a:t>
            </a:r>
            <a:r>
              <a:rPr lang="en-US" sz="2600" b="0" i="0" dirty="0">
                <a:solidFill>
                  <a:srgbClr val="202122"/>
                </a:solidFill>
                <a:effectLst/>
                <a:latin typeface="Arial" panose="020B0604020202020204" pitchFamily="34" charset="0"/>
              </a:rPr>
              <a:t>, such as nuclear power generation and nuclear weapons research, manufacture and deployment. </a:t>
            </a:r>
            <a:r>
              <a:rPr lang="en-US" sz="2600" b="0" i="0" u="none" strike="noStrike" dirty="0">
                <a:solidFill>
                  <a:srgbClr val="0645AD"/>
                </a:solidFill>
                <a:effectLst/>
                <a:latin typeface="Arial" panose="020B0604020202020204" pitchFamily="34" charset="0"/>
                <a:hlinkClick r:id="rId11" tooltip="Thermal pollution"/>
              </a:rPr>
              <a:t>Thermal pollution</a:t>
            </a:r>
            <a:r>
              <a:rPr lang="en-US" sz="2600" b="0" i="0" dirty="0">
                <a:solidFill>
                  <a:srgbClr val="202122"/>
                </a:solidFill>
                <a:effectLst/>
                <a:latin typeface="Arial" panose="020B0604020202020204" pitchFamily="34" charset="0"/>
              </a:rPr>
              <a:t>, is a </a:t>
            </a:r>
            <a:r>
              <a:rPr lang="en-US" sz="2600" b="0" i="0" u="none" strike="noStrike" dirty="0">
                <a:solidFill>
                  <a:srgbClr val="0645AD"/>
                </a:solidFill>
                <a:effectLst/>
                <a:latin typeface="Arial" panose="020B0604020202020204" pitchFamily="34" charset="0"/>
                <a:hlinkClick r:id="rId12" tooltip="Temperature"/>
              </a:rPr>
              <a:t>temperature</a:t>
            </a:r>
            <a:r>
              <a:rPr lang="en-US" sz="2600" b="0" i="0" dirty="0">
                <a:solidFill>
                  <a:srgbClr val="202122"/>
                </a:solidFill>
                <a:effectLst/>
                <a:latin typeface="Arial" panose="020B0604020202020204" pitchFamily="34" charset="0"/>
              </a:rPr>
              <a:t> change in natural water bodies caused by human influence, such as use of water as coolant in a power plant.</a:t>
            </a:r>
          </a:p>
          <a:p>
            <a:endParaRPr lang="en-US" dirty="0"/>
          </a:p>
        </p:txBody>
      </p:sp>
    </p:spTree>
    <p:extLst>
      <p:ext uri="{BB962C8B-B14F-4D97-AF65-F5344CB8AC3E}">
        <p14:creationId xmlns:p14="http://schemas.microsoft.com/office/powerpoint/2010/main" val="2481631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2A71-E804-7545-99BF-CF69FE47C7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C53ACD-680A-BF1D-5D6F-C7C27C64ADE3}"/>
              </a:ext>
            </a:extLst>
          </p:cNvPr>
          <p:cNvSpPr>
            <a:spLocks noGrp="1"/>
          </p:cNvSpPr>
          <p:nvPr>
            <p:ph idx="1"/>
          </p:nvPr>
        </p:nvSpPr>
        <p:spPr/>
        <p:txBody>
          <a:bodyPr>
            <a:normAutofit/>
          </a:bodyPr>
          <a:lstStyle/>
          <a:p>
            <a:pPr>
              <a:lnSpc>
                <a:spcPct val="150000"/>
              </a:lnSpc>
            </a:pPr>
            <a:r>
              <a:rPr lang="en-US" sz="2400" b="0" i="0" dirty="0">
                <a:solidFill>
                  <a:srgbClr val="202122"/>
                </a:solidFill>
                <a:effectLst/>
                <a:latin typeface="Arial" panose="020B0604020202020204" pitchFamily="34" charset="0"/>
              </a:rPr>
              <a:t>Water pollution, caused by the discharge of industrial wastewater from commercial and industrial waste (intentionally or through spills) into surface waters; discharges of untreated sewage and chemical contaminants, such as chlorine, from treated sewage; and releases of waste and contaminants into surface runoff flowing to surface waters (including urban runoff and agricultural runoff, which may contain chemical fertilizers and pesticides, as well as human feces from open defecation)</a:t>
            </a:r>
            <a:endParaRPr lang="en-US" sz="2400" dirty="0"/>
          </a:p>
        </p:txBody>
      </p:sp>
    </p:spTree>
    <p:extLst>
      <p:ext uri="{BB962C8B-B14F-4D97-AF65-F5344CB8AC3E}">
        <p14:creationId xmlns:p14="http://schemas.microsoft.com/office/powerpoint/2010/main" val="1220731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43F4-2D3F-DC64-9253-28D5A8FD41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3A472E-3ED3-D9DE-6B55-C9B79F7C9530}"/>
              </a:ext>
            </a:extLst>
          </p:cNvPr>
          <p:cNvSpPr>
            <a:spLocks noGrp="1"/>
          </p:cNvSpPr>
          <p:nvPr>
            <p:ph idx="1"/>
          </p:nvPr>
        </p:nvSpPr>
        <p:spPr/>
        <p:txBody>
          <a:bodyPr>
            <a:normAutofit fontScale="92500" lnSpcReduction="20000"/>
          </a:bodyPr>
          <a:lstStyle/>
          <a:p>
            <a:pPr>
              <a:lnSpc>
                <a:spcPct val="160000"/>
              </a:lnSpc>
            </a:pPr>
            <a:r>
              <a:rPr lang="en-US" b="0" i="0" dirty="0">
                <a:solidFill>
                  <a:srgbClr val="202122"/>
                </a:solidFill>
                <a:effectLst/>
                <a:latin typeface="Arial" panose="020B0604020202020204" pitchFamily="34" charset="0"/>
              </a:rPr>
              <a:t>A pollutant is a waste product that pollutes the environment, such as the air, water, or soil. A pollutant's severity is determined by three factors: its chemical type, concentration, extent of damage, and duration.</a:t>
            </a:r>
          </a:p>
          <a:p>
            <a:pPr algn="l">
              <a:lnSpc>
                <a:spcPct val="160000"/>
              </a:lnSpc>
            </a:pPr>
            <a:r>
              <a:rPr lang="en-US" b="0" i="0" dirty="0">
                <a:solidFill>
                  <a:srgbClr val="000000"/>
                </a:solidFill>
                <a:effectLst/>
                <a:latin typeface="Linux Libertine"/>
              </a:rPr>
              <a:t>Natural causes</a:t>
            </a:r>
          </a:p>
          <a:p>
            <a:pPr algn="l">
              <a:lnSpc>
                <a:spcPct val="160000"/>
              </a:lnSpc>
            </a:pPr>
            <a:r>
              <a:rPr lang="en-US" b="0" i="0" dirty="0">
                <a:solidFill>
                  <a:srgbClr val="202122"/>
                </a:solidFill>
                <a:effectLst/>
                <a:latin typeface="Arial" panose="020B0604020202020204" pitchFamily="34" charset="0"/>
              </a:rPr>
              <a:t>Air pollution produced by ships may alter clouds, affecting global temperatures.</a:t>
            </a:r>
          </a:p>
          <a:p>
            <a:endParaRPr lang="en-US" dirty="0"/>
          </a:p>
        </p:txBody>
      </p:sp>
    </p:spTree>
    <p:extLst>
      <p:ext uri="{BB962C8B-B14F-4D97-AF65-F5344CB8AC3E}">
        <p14:creationId xmlns:p14="http://schemas.microsoft.com/office/powerpoint/2010/main" val="180567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54EEE4-AEE1-01E6-6922-64C8ADF11B8F}"/>
              </a:ext>
            </a:extLst>
          </p:cNvPr>
          <p:cNvSpPr>
            <a:spLocks noGrp="1"/>
          </p:cNvSpPr>
          <p:nvPr>
            <p:ph idx="1"/>
          </p:nvPr>
        </p:nvSpPr>
        <p:spPr/>
        <p:txBody>
          <a:bodyPr>
            <a:normAutofit/>
          </a:bodyPr>
          <a:lstStyle/>
          <a:p>
            <a:pPr algn="l">
              <a:lnSpc>
                <a:spcPct val="150000"/>
              </a:lnSpc>
            </a:pPr>
            <a:r>
              <a:rPr lang="en-US" sz="1400" b="0" i="0" dirty="0">
                <a:solidFill>
                  <a:srgbClr val="000000"/>
                </a:solidFill>
                <a:effectLst/>
                <a:latin typeface="Open Sans" panose="020B0606030504020204" pitchFamily="34" charset="0"/>
              </a:rPr>
              <a:t>Bacteria and fungi do not have to be resistant to every antibiotic or antifungal to be dangerous. Resistance to even one antibiotic can mean serious problems. For example:</a:t>
            </a:r>
          </a:p>
          <a:p>
            <a:pPr algn="l">
              <a:lnSpc>
                <a:spcPct val="150000"/>
              </a:lnSpc>
              <a:buFont typeface="Arial" panose="020B0604020202020204" pitchFamily="34" charset="0"/>
              <a:buChar char="•"/>
            </a:pPr>
            <a:r>
              <a:rPr lang="en-US" sz="1400" b="0" i="0" dirty="0">
                <a:solidFill>
                  <a:srgbClr val="000000"/>
                </a:solidFill>
                <a:effectLst/>
                <a:latin typeface="Open Sans" panose="020B0606030504020204" pitchFamily="34" charset="0"/>
              </a:rPr>
              <a:t>Antimicrobial-resistant infections that require the use of second- and third-line treatments can harm patients by causing serious side effects, such as organ failure, and prolong care and recovery, sometimes for months</a:t>
            </a:r>
          </a:p>
          <a:p>
            <a:pPr algn="l">
              <a:lnSpc>
                <a:spcPct val="150000"/>
              </a:lnSpc>
              <a:buFont typeface="Arial" panose="020B0604020202020204" pitchFamily="34" charset="0"/>
              <a:buChar char="•"/>
            </a:pPr>
            <a:r>
              <a:rPr lang="en-US" sz="1400" b="0" i="0" dirty="0">
                <a:solidFill>
                  <a:srgbClr val="000000"/>
                </a:solidFill>
                <a:effectLst/>
                <a:latin typeface="Open Sans" panose="020B0606030504020204" pitchFamily="34" charset="0"/>
              </a:rPr>
              <a:t>Many medical advances are dependent on the ability to fight infections using antibiotics, including joint replacements, organ transplants, cancer therapy, and the treatment of chronic diseases like diabetes, asthma, and rheumatoid arthritis</a:t>
            </a:r>
          </a:p>
          <a:p>
            <a:pPr algn="l">
              <a:lnSpc>
                <a:spcPct val="150000"/>
              </a:lnSpc>
              <a:buFont typeface="Arial" panose="020B0604020202020204" pitchFamily="34" charset="0"/>
              <a:buChar char="•"/>
            </a:pPr>
            <a:r>
              <a:rPr lang="en-US" sz="1400" b="0" i="0" dirty="0">
                <a:solidFill>
                  <a:srgbClr val="000000"/>
                </a:solidFill>
                <a:effectLst/>
                <a:latin typeface="Open Sans" panose="020B0606030504020204" pitchFamily="34" charset="0"/>
              </a:rPr>
              <a:t>In some cases, these infections have no treatment options.</a:t>
            </a:r>
          </a:p>
          <a:p>
            <a:endParaRPr lang="en-US" dirty="0"/>
          </a:p>
        </p:txBody>
      </p:sp>
    </p:spTree>
    <p:extLst>
      <p:ext uri="{BB962C8B-B14F-4D97-AF65-F5344CB8AC3E}">
        <p14:creationId xmlns:p14="http://schemas.microsoft.com/office/powerpoint/2010/main" val="1116734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4149-A75F-9C90-2C63-581FC59AEC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CE29E0-5E59-1DCD-9611-F02901FCD3A2}"/>
              </a:ext>
            </a:extLst>
          </p:cNvPr>
          <p:cNvSpPr>
            <a:spLocks noGrp="1"/>
          </p:cNvSpPr>
          <p:nvPr>
            <p:ph idx="1"/>
          </p:nvPr>
        </p:nvSpPr>
        <p:spPr/>
        <p:txBody>
          <a:body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One of the most significant natural sources of pollution are </a:t>
            </a:r>
            <a:r>
              <a:rPr kumimoji="0" lang="en-US" sz="24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2" tooltip="Volcano"/>
              </a:rPr>
              <a:t>volcanoes</a:t>
            </a:r>
            <a:r>
              <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which during eruptions release large quantities of harmful gases into the atmosphere. Volcanic gases include carbon dioxide, which can be fatal in large concentrations and contributes to </a:t>
            </a:r>
            <a:r>
              <a:rPr kumimoji="0" lang="en-US" sz="24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3" tooltip="Climate change"/>
              </a:rPr>
              <a:t>climate change</a:t>
            </a:r>
            <a:r>
              <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hydrogen halides which can cause </a:t>
            </a:r>
            <a:r>
              <a:rPr kumimoji="0" lang="en-US" sz="24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4" tooltip="Acid rain"/>
              </a:rPr>
              <a:t>acid rain</a:t>
            </a:r>
            <a:r>
              <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sulfur dioxides, which are harmful to animals and damage the </a:t>
            </a:r>
            <a:r>
              <a:rPr kumimoji="0" lang="en-US" sz="24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5" tooltip="Ozone layer"/>
              </a:rPr>
              <a:t>ozone layer</a:t>
            </a:r>
            <a:r>
              <a:rPr kumimoji="0" lang="en-US" sz="24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rPr>
              <a:t>.</a:t>
            </a:r>
            <a:endPar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endParaRPr lang="en-US" dirty="0"/>
          </a:p>
        </p:txBody>
      </p:sp>
    </p:spTree>
    <p:extLst>
      <p:ext uri="{BB962C8B-B14F-4D97-AF65-F5344CB8AC3E}">
        <p14:creationId xmlns:p14="http://schemas.microsoft.com/office/powerpoint/2010/main" val="1882211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67C016-097E-BA61-A8E8-874F229AB7EF}"/>
              </a:ext>
            </a:extLst>
          </p:cNvPr>
          <p:cNvSpPr>
            <a:spLocks noGrp="1"/>
          </p:cNvSpPr>
          <p:nvPr>
            <p:ph idx="1"/>
          </p:nvPr>
        </p:nvSpPr>
        <p:spPr>
          <a:xfrm>
            <a:off x="838200" y="85837"/>
            <a:ext cx="10515600" cy="4351338"/>
          </a:xfrm>
        </p:spPr>
        <p:txBody>
          <a:bodyPr>
            <a:noAutofit/>
          </a:bodyPr>
          <a:lstStyle/>
          <a:p>
            <a:pPr>
              <a:lnSpc>
                <a:spcPct val="170000"/>
              </a:lnSpc>
            </a:pPr>
            <a:r>
              <a:rPr lang="en-US" sz="2400" dirty="0"/>
              <a:t>Pollution has been found to be present widely in the environment. There are a number of effects of this:</a:t>
            </a:r>
          </a:p>
          <a:p>
            <a:pPr>
              <a:lnSpc>
                <a:spcPct val="170000"/>
              </a:lnSpc>
            </a:pPr>
            <a:r>
              <a:rPr lang="en-US" sz="2400" dirty="0"/>
              <a:t>Global carbon dioxide emissions .</a:t>
            </a:r>
          </a:p>
          <a:p>
            <a:pPr>
              <a:lnSpc>
                <a:spcPct val="170000"/>
              </a:lnSpc>
            </a:pPr>
            <a:r>
              <a:rPr lang="en-US" sz="2400" dirty="0"/>
              <a:t>Carbon dioxide emissions cause ocean acidification, the ongoing decrease in the pH of the Earth's oceans as CO2 becomes dissolved.</a:t>
            </a:r>
          </a:p>
          <a:p>
            <a:pPr>
              <a:lnSpc>
                <a:spcPct val="170000"/>
              </a:lnSpc>
            </a:pPr>
            <a:r>
              <a:rPr lang="en-US" sz="2400" dirty="0"/>
              <a:t>The emission of greenhouse gases leads to global warming which affects ecosystems in many ways.</a:t>
            </a:r>
          </a:p>
          <a:p>
            <a:pPr>
              <a:lnSpc>
                <a:spcPct val="170000"/>
              </a:lnSpc>
            </a:pPr>
            <a:r>
              <a:rPr lang="en-US" sz="2400" dirty="0"/>
              <a:t>Soil can become infertile and unsuitable for plants. This will affect other organisms in the food web.</a:t>
            </a:r>
          </a:p>
        </p:txBody>
      </p:sp>
    </p:spTree>
    <p:extLst>
      <p:ext uri="{BB962C8B-B14F-4D97-AF65-F5344CB8AC3E}">
        <p14:creationId xmlns:p14="http://schemas.microsoft.com/office/powerpoint/2010/main" val="2265061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4011-86E6-172F-B8F3-26413592D7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B932A1-A092-4FB5-8AD8-73B767F5B846}"/>
              </a:ext>
            </a:extLst>
          </p:cNvPr>
          <p:cNvSpPr>
            <a:spLocks noGrp="1"/>
          </p:cNvSpPr>
          <p:nvPr>
            <p:ph idx="1"/>
          </p:nvPr>
        </p:nvSpPr>
        <p:spPr/>
        <p:txBody>
          <a:bodyPr/>
          <a:lstStyle/>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Smog and haze can reduce the amount of sunlight received by plants to carry out photosynthesis and leads to the production of tropospheric ozone which damages plants.</a:t>
            </a:r>
          </a:p>
          <a:p>
            <a:endParaRPr lang="en-US" dirty="0"/>
          </a:p>
        </p:txBody>
      </p:sp>
    </p:spTree>
    <p:extLst>
      <p:ext uri="{BB962C8B-B14F-4D97-AF65-F5344CB8AC3E}">
        <p14:creationId xmlns:p14="http://schemas.microsoft.com/office/powerpoint/2010/main" val="9139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FBB6A-F2CF-3F4F-1B86-38D5004F3A27}"/>
              </a:ext>
            </a:extLst>
          </p:cNvPr>
          <p:cNvSpPr>
            <a:spLocks noGrp="1"/>
          </p:cNvSpPr>
          <p:nvPr>
            <p:ph idx="1"/>
          </p:nvPr>
        </p:nvSpPr>
        <p:spPr/>
        <p:txBody>
          <a:bodyPr>
            <a:normAutofit fontScale="47500" lnSpcReduction="20000"/>
          </a:bodyPr>
          <a:lstStyle/>
          <a:p>
            <a:pPr algn="just">
              <a:lnSpc>
                <a:spcPct val="170000"/>
              </a:lnSpc>
            </a:pPr>
            <a:r>
              <a:rPr lang="en-US" sz="2900" b="1" i="0" dirty="0">
                <a:solidFill>
                  <a:srgbClr val="202122"/>
                </a:solidFill>
                <a:effectLst/>
                <a:latin typeface="Arial" panose="020B0604020202020204" pitchFamily="34" charset="0"/>
              </a:rPr>
              <a:t>Drug resistance</a:t>
            </a:r>
            <a:r>
              <a:rPr lang="en-US" sz="2900" b="0" i="0" dirty="0">
                <a:solidFill>
                  <a:srgbClr val="202122"/>
                </a:solidFill>
                <a:effectLst/>
                <a:latin typeface="Arial" panose="020B0604020202020204" pitchFamily="34" charset="0"/>
              </a:rPr>
              <a:t> is the reduction in effectiveness of a medication such as an </a:t>
            </a:r>
            <a:r>
              <a:rPr lang="en-US" sz="2900" b="0" i="0" u="none" strike="noStrike" dirty="0">
                <a:solidFill>
                  <a:srgbClr val="0645AD"/>
                </a:solidFill>
                <a:effectLst/>
                <a:latin typeface="Arial" panose="020B0604020202020204" pitchFamily="34" charset="0"/>
                <a:hlinkClick r:id="rId2" tooltip="Antimicrobial"/>
              </a:rPr>
              <a:t>antimicrobial</a:t>
            </a:r>
            <a:r>
              <a:rPr lang="en-US" sz="2900" b="0" i="0" dirty="0">
                <a:solidFill>
                  <a:srgbClr val="202122"/>
                </a:solidFill>
                <a:effectLst/>
                <a:latin typeface="Arial" panose="020B0604020202020204" pitchFamily="34" charset="0"/>
              </a:rPr>
              <a:t> or an </a:t>
            </a:r>
            <a:r>
              <a:rPr lang="en-US" sz="2900" b="0" i="0" u="none" strike="noStrike" dirty="0">
                <a:solidFill>
                  <a:srgbClr val="0645AD"/>
                </a:solidFill>
                <a:effectLst/>
                <a:latin typeface="Arial" panose="020B0604020202020204" pitchFamily="34" charset="0"/>
                <a:hlinkClick r:id="rId3" tooltip="Antineoplastic"/>
              </a:rPr>
              <a:t>antineoplastic</a:t>
            </a:r>
            <a:r>
              <a:rPr lang="en-US" sz="2900" b="0" i="0" dirty="0">
                <a:solidFill>
                  <a:srgbClr val="202122"/>
                </a:solidFill>
                <a:effectLst/>
                <a:latin typeface="Arial" panose="020B0604020202020204" pitchFamily="34" charset="0"/>
              </a:rPr>
              <a:t> in treating a </a:t>
            </a:r>
            <a:r>
              <a:rPr lang="en-US" sz="2900" b="0" i="0" u="none" strike="noStrike" dirty="0">
                <a:solidFill>
                  <a:srgbClr val="0645AD"/>
                </a:solidFill>
                <a:effectLst/>
                <a:latin typeface="Arial" panose="020B0604020202020204" pitchFamily="34" charset="0"/>
                <a:hlinkClick r:id="rId4" tooltip="Disease"/>
              </a:rPr>
              <a:t>disease</a:t>
            </a:r>
            <a:r>
              <a:rPr lang="en-US" sz="2900" b="0" i="0" dirty="0">
                <a:solidFill>
                  <a:srgbClr val="202122"/>
                </a:solidFill>
                <a:effectLst/>
                <a:latin typeface="Arial" panose="020B0604020202020204" pitchFamily="34" charset="0"/>
              </a:rPr>
              <a:t> or </a:t>
            </a:r>
            <a:r>
              <a:rPr lang="en-US" sz="2900" b="0" i="0" dirty="0" err="1">
                <a:solidFill>
                  <a:srgbClr val="202122"/>
                </a:solidFill>
                <a:effectLst/>
                <a:latin typeface="Arial" panose="020B0604020202020204" pitchFamily="34" charset="0"/>
              </a:rPr>
              <a:t>condition.The</a:t>
            </a:r>
            <a:r>
              <a:rPr lang="en-US" sz="2900" b="0" i="0" dirty="0">
                <a:solidFill>
                  <a:srgbClr val="202122"/>
                </a:solidFill>
                <a:effectLst/>
                <a:latin typeface="Arial" panose="020B0604020202020204" pitchFamily="34" charset="0"/>
              </a:rPr>
              <a:t> term is used in the context of resistance that </a:t>
            </a:r>
            <a:r>
              <a:rPr lang="en-US" sz="2900" b="0" i="0" u="none" strike="noStrike" dirty="0">
                <a:solidFill>
                  <a:srgbClr val="0645AD"/>
                </a:solidFill>
                <a:effectLst/>
                <a:latin typeface="Arial" panose="020B0604020202020204" pitchFamily="34" charset="0"/>
                <a:hlinkClick r:id="rId5" tooltip="Pathogen"/>
              </a:rPr>
              <a:t>pathogens</a:t>
            </a:r>
            <a:r>
              <a:rPr lang="en-US" sz="2900" b="0" i="0" dirty="0">
                <a:solidFill>
                  <a:srgbClr val="202122"/>
                </a:solidFill>
                <a:effectLst/>
                <a:latin typeface="Arial" panose="020B0604020202020204" pitchFamily="34" charset="0"/>
              </a:rPr>
              <a:t> or cancers have "acquired", that is, resistance has evolved. </a:t>
            </a:r>
            <a:r>
              <a:rPr lang="en-US" sz="2900" b="0" i="0" u="none" strike="noStrike" dirty="0">
                <a:solidFill>
                  <a:srgbClr val="0645AD"/>
                </a:solidFill>
                <a:effectLst/>
                <a:latin typeface="Arial" panose="020B0604020202020204" pitchFamily="34" charset="0"/>
                <a:hlinkClick r:id="rId6" tooltip="Antimicrobial resistance"/>
              </a:rPr>
              <a:t>Antimicrobial resistance</a:t>
            </a:r>
            <a:r>
              <a:rPr lang="en-US" sz="2900" b="0" i="0" dirty="0">
                <a:solidFill>
                  <a:srgbClr val="202122"/>
                </a:solidFill>
                <a:effectLst/>
                <a:latin typeface="Arial" panose="020B0604020202020204" pitchFamily="34" charset="0"/>
              </a:rPr>
              <a:t> and </a:t>
            </a:r>
            <a:r>
              <a:rPr lang="en-US" sz="2900" b="0" i="0" u="none" strike="noStrike" dirty="0">
                <a:solidFill>
                  <a:srgbClr val="0645AD"/>
                </a:solidFill>
                <a:effectLst/>
                <a:latin typeface="Arial" panose="020B0604020202020204" pitchFamily="34" charset="0"/>
                <a:hlinkClick r:id="rId7" tooltip="Antineoplastic resistance"/>
              </a:rPr>
              <a:t>antineoplastic resistance</a:t>
            </a:r>
            <a:r>
              <a:rPr lang="en-US" sz="2900" b="0" i="0" dirty="0">
                <a:solidFill>
                  <a:srgbClr val="202122"/>
                </a:solidFill>
                <a:effectLst/>
                <a:latin typeface="Arial" panose="020B0604020202020204" pitchFamily="34" charset="0"/>
              </a:rPr>
              <a:t> challenge clinical care and drive research. When an organism is resistant to more than one drug, it is said to be </a:t>
            </a:r>
            <a:r>
              <a:rPr lang="en-US" sz="2900" b="0" i="0" u="none" strike="noStrike" dirty="0">
                <a:solidFill>
                  <a:srgbClr val="0645AD"/>
                </a:solidFill>
                <a:effectLst/>
                <a:latin typeface="Arial" panose="020B0604020202020204" pitchFamily="34" charset="0"/>
                <a:hlinkClick r:id="rId8" tooltip="Multiple drug resistance"/>
              </a:rPr>
              <a:t>multidrug-resistant</a:t>
            </a:r>
            <a:r>
              <a:rPr lang="en-US" sz="2900" b="0" i="0" dirty="0">
                <a:solidFill>
                  <a:srgbClr val="202122"/>
                </a:solidFill>
                <a:effectLst/>
                <a:latin typeface="Arial" panose="020B0604020202020204" pitchFamily="34" charset="0"/>
              </a:rPr>
              <a:t>.</a:t>
            </a:r>
          </a:p>
          <a:p>
            <a:pPr algn="just">
              <a:lnSpc>
                <a:spcPct val="170000"/>
              </a:lnSpc>
            </a:pPr>
            <a:r>
              <a:rPr lang="en-US" sz="2900" b="0" i="0" dirty="0">
                <a:solidFill>
                  <a:srgbClr val="202122"/>
                </a:solidFill>
                <a:effectLst/>
                <a:latin typeface="Arial" panose="020B0604020202020204" pitchFamily="34" charset="0"/>
              </a:rPr>
              <a:t>The development of antibiotic resistance in particular stems from the drugs targeting only specific bacterial molecules (almost always proteins). Because the drug is </a:t>
            </a:r>
            <a:r>
              <a:rPr lang="en-US" sz="2900" b="0" i="1" dirty="0">
                <a:solidFill>
                  <a:srgbClr val="202122"/>
                </a:solidFill>
                <a:effectLst/>
                <a:latin typeface="Arial" panose="020B0604020202020204" pitchFamily="34" charset="0"/>
              </a:rPr>
              <a:t>so</a:t>
            </a:r>
            <a:r>
              <a:rPr lang="en-US" sz="2900" b="0" i="0" dirty="0">
                <a:solidFill>
                  <a:srgbClr val="202122"/>
                </a:solidFill>
                <a:effectLst/>
                <a:latin typeface="Arial" panose="020B0604020202020204" pitchFamily="34" charset="0"/>
              </a:rPr>
              <a:t> specific, any mutation in these molecules will interfere with or negate its destructive effect, resulting in antibiotic resistance.</a:t>
            </a:r>
            <a:r>
              <a:rPr lang="en-US" sz="2900" b="0" i="0" u="none" strike="noStrike" baseline="30000" dirty="0">
                <a:solidFill>
                  <a:srgbClr val="0645AD"/>
                </a:solidFill>
                <a:effectLst/>
                <a:latin typeface="Arial" panose="020B0604020202020204" pitchFamily="34" charset="0"/>
              </a:rPr>
              <a:t> </a:t>
            </a:r>
            <a:r>
              <a:rPr lang="en-US" sz="2900" b="0" i="0" dirty="0">
                <a:solidFill>
                  <a:srgbClr val="202122"/>
                </a:solidFill>
                <a:effectLst/>
                <a:latin typeface="Arial" panose="020B0604020202020204" pitchFamily="34" charset="0"/>
              </a:rPr>
              <a:t>Furthermore, there is mounting concern over the abuse of antibiotics in the farming of livestock, which in the </a:t>
            </a:r>
            <a:r>
              <a:rPr lang="en-US" sz="2900" b="0" i="0" u="none" strike="noStrike" dirty="0">
                <a:solidFill>
                  <a:srgbClr val="0645AD"/>
                </a:solidFill>
                <a:effectLst/>
                <a:latin typeface="Arial" panose="020B0604020202020204" pitchFamily="34" charset="0"/>
                <a:hlinkClick r:id="rId9" tooltip="European Union"/>
              </a:rPr>
              <a:t>European Union</a:t>
            </a:r>
            <a:r>
              <a:rPr lang="en-US" sz="2900" b="0" i="0" dirty="0">
                <a:solidFill>
                  <a:srgbClr val="202122"/>
                </a:solidFill>
                <a:effectLst/>
                <a:latin typeface="Arial" panose="020B0604020202020204" pitchFamily="34" charset="0"/>
              </a:rPr>
              <a:t> alone accounts for three times the volume dispensed to humans – leading to development of super-resistant </a:t>
            </a:r>
            <a:r>
              <a:rPr lang="en-US" sz="2900" b="0" i="0" dirty="0" err="1">
                <a:solidFill>
                  <a:srgbClr val="202122"/>
                </a:solidFill>
                <a:effectLst/>
                <a:latin typeface="Arial" panose="020B0604020202020204" pitchFamily="34" charset="0"/>
              </a:rPr>
              <a:t>bacteria.Bacteria</a:t>
            </a:r>
            <a:r>
              <a:rPr lang="en-US" sz="2900" b="0" i="0" dirty="0">
                <a:solidFill>
                  <a:srgbClr val="202122"/>
                </a:solidFill>
                <a:effectLst/>
                <a:latin typeface="Arial" panose="020B0604020202020204" pitchFamily="34" charset="0"/>
              </a:rPr>
              <a:t> are capable of not only altering the enzyme targeted by antibiotics, but also by the use of enzymes to modify the antibiotic itself and thus neutralize it. Examples of target-altering pathogens are </a:t>
            </a:r>
            <a:r>
              <a:rPr lang="en-US" sz="2900" b="0" i="1" u="none" strike="noStrike" dirty="0">
                <a:solidFill>
                  <a:srgbClr val="0645AD"/>
                </a:solidFill>
                <a:effectLst/>
                <a:latin typeface="Arial" panose="020B0604020202020204" pitchFamily="34" charset="0"/>
                <a:hlinkClick r:id="rId10" tooltip="Staphylococcus aureus"/>
              </a:rPr>
              <a:t>Staphylococcus aureus</a:t>
            </a:r>
            <a:r>
              <a:rPr lang="en-US" sz="2900" b="0" i="0" dirty="0">
                <a:solidFill>
                  <a:srgbClr val="202122"/>
                </a:solidFill>
                <a:effectLst/>
                <a:latin typeface="Arial" panose="020B0604020202020204" pitchFamily="34" charset="0"/>
              </a:rPr>
              <a:t>, vancomycin-resistant </a:t>
            </a:r>
            <a:r>
              <a:rPr lang="en-US" sz="2900" b="0" i="0" u="none" strike="noStrike" dirty="0">
                <a:solidFill>
                  <a:srgbClr val="0645AD"/>
                </a:solidFill>
                <a:effectLst/>
                <a:latin typeface="Arial" panose="020B0604020202020204" pitchFamily="34" charset="0"/>
                <a:hlinkClick r:id="rId11" tooltip="Enterococci"/>
              </a:rPr>
              <a:t>enterococci</a:t>
            </a:r>
            <a:r>
              <a:rPr lang="en-US" sz="2900" b="0" i="0" dirty="0">
                <a:solidFill>
                  <a:srgbClr val="202122"/>
                </a:solidFill>
                <a:effectLst/>
                <a:latin typeface="Arial" panose="020B0604020202020204" pitchFamily="34" charset="0"/>
              </a:rPr>
              <a:t> .</a:t>
            </a:r>
          </a:p>
          <a:p>
            <a:endParaRPr lang="en-US" dirty="0"/>
          </a:p>
        </p:txBody>
      </p:sp>
    </p:spTree>
    <p:extLst>
      <p:ext uri="{BB962C8B-B14F-4D97-AF65-F5344CB8AC3E}">
        <p14:creationId xmlns:p14="http://schemas.microsoft.com/office/powerpoint/2010/main" val="403953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EB0A8-6A7A-C4D0-5BF2-137CE822AD13}"/>
              </a:ext>
            </a:extLst>
          </p:cNvPr>
          <p:cNvSpPr>
            <a:spLocks noGrp="1"/>
          </p:cNvSpPr>
          <p:nvPr>
            <p:ph idx="1"/>
          </p:nvPr>
        </p:nvSpPr>
        <p:spPr/>
        <p:txBody>
          <a:bodyPr>
            <a:normAutofit/>
          </a:bodyPr>
          <a:lstStyle/>
          <a:p>
            <a:pPr algn="l">
              <a:lnSpc>
                <a:spcPct val="150000"/>
              </a:lnSpc>
            </a:pPr>
            <a:r>
              <a:rPr lang="en-US" sz="1600" b="0" i="0" dirty="0">
                <a:solidFill>
                  <a:srgbClr val="202122"/>
                </a:solidFill>
                <a:effectLst/>
                <a:latin typeface="Times New Roman" panose="02020603050405020304" pitchFamily="18" charset="0"/>
                <a:cs typeface="Times New Roman" panose="02020603050405020304" pitchFamily="18" charset="0"/>
              </a:rPr>
              <a:t>The four main mechanisms by which microorganisms exhibit resistance to antimicrobials are</a:t>
            </a:r>
          </a:p>
          <a:p>
            <a:pPr algn="l">
              <a:lnSpc>
                <a:spcPct val="150000"/>
              </a:lnSpc>
            </a:pPr>
            <a:r>
              <a:rPr lang="en-US" sz="1600" b="0" i="0" dirty="0">
                <a:solidFill>
                  <a:srgbClr val="202122"/>
                </a:solidFill>
                <a:effectLst/>
                <a:latin typeface="Times New Roman" panose="02020603050405020304" pitchFamily="18" charset="0"/>
                <a:cs typeface="Times New Roman" panose="02020603050405020304" pitchFamily="18" charset="0"/>
              </a:rPr>
              <a:t>Drug inactivation or modification: e.g., enzymatic deactivation of </a:t>
            </a:r>
            <a:r>
              <a:rPr lang="en-US" sz="1600" b="0" i="1" u="none" strike="noStrike" dirty="0">
                <a:solidFill>
                  <a:srgbClr val="0645AD"/>
                </a:solidFill>
                <a:effectLst/>
                <a:latin typeface="Times New Roman" panose="02020603050405020304" pitchFamily="18" charset="0"/>
                <a:cs typeface="Times New Roman" panose="02020603050405020304" pitchFamily="18" charset="0"/>
                <a:hlinkClick r:id="rId2" tooltip="Penicillin"/>
              </a:rPr>
              <a:t>Penicillin</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2" tooltip="Penicillin"/>
              </a:rPr>
              <a:t> G</a:t>
            </a:r>
            <a:r>
              <a:rPr lang="en-US" sz="1600" b="0" i="0" dirty="0">
                <a:solidFill>
                  <a:srgbClr val="202122"/>
                </a:solidFill>
                <a:effectLst/>
                <a:latin typeface="Times New Roman" panose="02020603050405020304" pitchFamily="18" charset="0"/>
                <a:cs typeface="Times New Roman" panose="02020603050405020304" pitchFamily="18" charset="0"/>
              </a:rPr>
              <a:t> in some penicillin-resistant bacteria through the production of </a:t>
            </a:r>
            <a:r>
              <a:rPr lang="el-GR" sz="1600" b="0" i="0" u="none" strike="noStrike" dirty="0">
                <a:solidFill>
                  <a:srgbClr val="0645AD"/>
                </a:solidFill>
                <a:effectLst/>
                <a:latin typeface="Times New Roman" panose="02020603050405020304" pitchFamily="18" charset="0"/>
                <a:cs typeface="Times New Roman" panose="02020603050405020304" pitchFamily="18" charset="0"/>
                <a:hlinkClick r:id="rId3" tooltip="Beta-lactamases"/>
              </a:rPr>
              <a:t>β-</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3" tooltip="Beta-lactamases"/>
              </a:rPr>
              <a:t>lactamases</a:t>
            </a:r>
            <a:r>
              <a:rPr lang="en-US" sz="1600" b="0" i="0" dirty="0">
                <a:solidFill>
                  <a:srgbClr val="202122"/>
                </a:solidFill>
                <a:effectLst/>
                <a:latin typeface="Times New Roman" panose="02020603050405020304" pitchFamily="18" charset="0"/>
                <a:cs typeface="Times New Roman" panose="02020603050405020304" pitchFamily="18" charset="0"/>
              </a:rPr>
              <a:t>.</a:t>
            </a:r>
          </a:p>
          <a:p>
            <a:pPr algn="l">
              <a:lnSpc>
                <a:spcPct val="150000"/>
              </a:lnSpc>
              <a:buFont typeface="+mj-lt"/>
              <a:buAutoNum type="arabicPeriod"/>
            </a:pPr>
            <a:r>
              <a:rPr lang="en-US" sz="1600" b="0" i="0" dirty="0">
                <a:solidFill>
                  <a:srgbClr val="202122"/>
                </a:solidFill>
                <a:effectLst/>
                <a:latin typeface="Times New Roman" panose="02020603050405020304" pitchFamily="18" charset="0"/>
                <a:cs typeface="Times New Roman" panose="02020603050405020304" pitchFamily="18" charset="0"/>
              </a:rPr>
              <a:t>Alteration of target site: e.g., alteration of </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4" tooltip="Penicillin-binding protein"/>
              </a:rPr>
              <a:t>PBP</a:t>
            </a:r>
            <a:r>
              <a:rPr lang="en-US" sz="1600" b="0" i="0" dirty="0">
                <a:solidFill>
                  <a:srgbClr val="202122"/>
                </a:solidFill>
                <a:effectLst/>
                <a:latin typeface="Times New Roman" panose="02020603050405020304" pitchFamily="18" charset="0"/>
                <a:cs typeface="Times New Roman" panose="02020603050405020304" pitchFamily="18" charset="0"/>
              </a:rPr>
              <a:t> — the binding target site of </a:t>
            </a:r>
            <a:r>
              <a:rPr lang="en-US" sz="1600" b="0" i="0" dirty="0" err="1">
                <a:solidFill>
                  <a:srgbClr val="202122"/>
                </a:solidFill>
                <a:effectLst/>
                <a:latin typeface="Times New Roman" panose="02020603050405020304" pitchFamily="18" charset="0"/>
                <a:cs typeface="Times New Roman" panose="02020603050405020304" pitchFamily="18" charset="0"/>
              </a:rPr>
              <a:t>penicillins</a:t>
            </a:r>
            <a:r>
              <a:rPr lang="en-US" sz="1600" b="0" i="0" dirty="0">
                <a:solidFill>
                  <a:srgbClr val="202122"/>
                </a:solidFill>
                <a:effectLst/>
                <a:latin typeface="Times New Roman" panose="02020603050405020304" pitchFamily="18" charset="0"/>
                <a:cs typeface="Times New Roman" panose="02020603050405020304" pitchFamily="18" charset="0"/>
              </a:rPr>
              <a:t> — in </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5" tooltip="Methicillin-resistant Staphylococcus aureus"/>
              </a:rPr>
              <a:t>MRSA</a:t>
            </a:r>
            <a:r>
              <a:rPr lang="en-US" sz="1600" b="0" i="0" dirty="0">
                <a:solidFill>
                  <a:srgbClr val="202122"/>
                </a:solidFill>
                <a:effectLst/>
                <a:latin typeface="Times New Roman" panose="02020603050405020304" pitchFamily="18" charset="0"/>
                <a:cs typeface="Times New Roman" panose="02020603050405020304" pitchFamily="18" charset="0"/>
              </a:rPr>
              <a:t> and other penicillin-resistant bacteria.</a:t>
            </a:r>
          </a:p>
          <a:p>
            <a:pPr algn="l">
              <a:lnSpc>
                <a:spcPct val="150000"/>
              </a:lnSpc>
              <a:buFont typeface="+mj-lt"/>
              <a:buAutoNum type="arabicPeriod"/>
            </a:pPr>
            <a:r>
              <a:rPr lang="en-US" sz="1600" b="0" i="0" dirty="0">
                <a:solidFill>
                  <a:srgbClr val="202122"/>
                </a:solidFill>
                <a:effectLst/>
                <a:latin typeface="Times New Roman" panose="02020603050405020304" pitchFamily="18" charset="0"/>
                <a:cs typeface="Times New Roman" panose="02020603050405020304" pitchFamily="18" charset="0"/>
              </a:rPr>
              <a:t>Alteration of metabolic pathway: e.g., some </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6" tooltip="Sulfa drugs"/>
              </a:rPr>
              <a:t>sulfonamide</a:t>
            </a:r>
            <a:r>
              <a:rPr lang="en-US" sz="1600" b="0" i="0" dirty="0">
                <a:solidFill>
                  <a:srgbClr val="202122"/>
                </a:solidFill>
                <a:effectLst/>
                <a:latin typeface="Times New Roman" panose="02020603050405020304" pitchFamily="18" charset="0"/>
                <a:cs typeface="Times New Roman" panose="02020603050405020304" pitchFamily="18" charset="0"/>
              </a:rPr>
              <a:t>-resistant bacteria do not require </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7" tooltip="Para-aminobenzoic acid"/>
              </a:rPr>
              <a:t>para-aminobenzoic acid</a:t>
            </a:r>
            <a:r>
              <a:rPr lang="en-US" sz="1600" b="0" i="0" dirty="0">
                <a:solidFill>
                  <a:srgbClr val="202122"/>
                </a:solidFill>
                <a:effectLst/>
                <a:latin typeface="Times New Roman" panose="02020603050405020304" pitchFamily="18" charset="0"/>
                <a:cs typeface="Times New Roman" panose="02020603050405020304" pitchFamily="18" charset="0"/>
              </a:rPr>
              <a:t> (PABA), an important precursor for the synthesis of </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8" tooltip="Folic acid"/>
              </a:rPr>
              <a:t>folic acid</a:t>
            </a:r>
            <a:r>
              <a:rPr lang="en-US" sz="1600" b="0" i="0" dirty="0">
                <a:solidFill>
                  <a:srgbClr val="202122"/>
                </a:solidFill>
                <a:effectLst/>
                <a:latin typeface="Times New Roman" panose="02020603050405020304" pitchFamily="18" charset="0"/>
                <a:cs typeface="Times New Roman" panose="02020603050405020304" pitchFamily="18" charset="0"/>
              </a:rPr>
              <a:t> and </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9" tooltip="Nucleic acids"/>
              </a:rPr>
              <a:t>nucleic acids</a:t>
            </a:r>
            <a:r>
              <a:rPr lang="en-US" sz="1600" b="0" i="0" dirty="0">
                <a:solidFill>
                  <a:srgbClr val="202122"/>
                </a:solidFill>
                <a:effectLst/>
                <a:latin typeface="Times New Roman" panose="02020603050405020304" pitchFamily="18" charset="0"/>
                <a:cs typeface="Times New Roman" panose="02020603050405020304" pitchFamily="18" charset="0"/>
              </a:rPr>
              <a:t> in bacteria inhibited by sulfonamides. Instead, like mammalian cells, they turn to utilizing preformed folic acid.</a:t>
            </a:r>
          </a:p>
          <a:p>
            <a:pPr algn="l">
              <a:lnSpc>
                <a:spcPct val="150000"/>
              </a:lnSpc>
              <a:buFont typeface="+mj-lt"/>
              <a:buAutoNum type="arabicPeriod"/>
            </a:pPr>
            <a:r>
              <a:rPr lang="en-US" sz="1600" b="0" i="0" dirty="0">
                <a:solidFill>
                  <a:srgbClr val="202122"/>
                </a:solidFill>
                <a:effectLst/>
                <a:latin typeface="Times New Roman" panose="02020603050405020304" pitchFamily="18" charset="0"/>
                <a:cs typeface="Times New Roman" panose="02020603050405020304" pitchFamily="18" charset="0"/>
              </a:rPr>
              <a:t>Reduced drug accumulation: by decreasing drug </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10" tooltip="Semipermeable membrane"/>
              </a:rPr>
              <a:t>permeability</a:t>
            </a:r>
            <a:r>
              <a:rPr lang="en-US" sz="1600" b="0" i="0" dirty="0">
                <a:solidFill>
                  <a:srgbClr val="202122"/>
                </a:solidFill>
                <a:effectLst/>
                <a:latin typeface="Times New Roman" panose="02020603050405020304" pitchFamily="18" charset="0"/>
                <a:cs typeface="Times New Roman" panose="02020603050405020304" pitchFamily="18" charset="0"/>
              </a:rPr>
              <a:t> and/or increasing active </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11" tooltip="Efflux (microbiology)"/>
              </a:rPr>
              <a:t>efflux</a:t>
            </a:r>
            <a:r>
              <a:rPr lang="en-US" sz="1600" b="0" i="0" dirty="0">
                <a:solidFill>
                  <a:srgbClr val="202122"/>
                </a:solidFill>
                <a:effectLst/>
                <a:latin typeface="Times New Roman" panose="02020603050405020304" pitchFamily="18" charset="0"/>
                <a:cs typeface="Times New Roman" panose="02020603050405020304" pitchFamily="18" charset="0"/>
              </a:rPr>
              <a:t> (pumping out) of the drugs across the cell surface.</a:t>
            </a:r>
          </a:p>
          <a:p>
            <a:endParaRPr lang="en-US" dirty="0"/>
          </a:p>
        </p:txBody>
      </p:sp>
    </p:spTree>
    <p:extLst>
      <p:ext uri="{BB962C8B-B14F-4D97-AF65-F5344CB8AC3E}">
        <p14:creationId xmlns:p14="http://schemas.microsoft.com/office/powerpoint/2010/main" val="54890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1774-A55F-FBC2-10A5-FF432D023311}"/>
              </a:ext>
            </a:extLst>
          </p:cNvPr>
          <p:cNvSpPr>
            <a:spLocks noGrp="1"/>
          </p:cNvSpPr>
          <p:nvPr>
            <p:ph type="title"/>
          </p:nvPr>
        </p:nvSpPr>
        <p:spPr/>
        <p:txBody>
          <a:bodyPr>
            <a:normAutofit/>
          </a:bodyPr>
          <a:lstStyle/>
          <a:p>
            <a:r>
              <a:rPr lang="en-US" sz="2000" dirty="0"/>
              <a:t>Lecture:2       Antibiotics</a:t>
            </a:r>
          </a:p>
        </p:txBody>
      </p:sp>
      <p:sp>
        <p:nvSpPr>
          <p:cNvPr id="3" name="Content Placeholder 2">
            <a:extLst>
              <a:ext uri="{FF2B5EF4-FFF2-40B4-BE49-F238E27FC236}">
                <a16:creationId xmlns:a16="http://schemas.microsoft.com/office/drawing/2014/main" id="{F3FA3596-9504-F61B-1C36-021A982CF6F3}"/>
              </a:ext>
            </a:extLst>
          </p:cNvPr>
          <p:cNvSpPr>
            <a:spLocks noGrp="1"/>
          </p:cNvSpPr>
          <p:nvPr>
            <p:ph idx="1"/>
          </p:nvPr>
        </p:nvSpPr>
        <p:spPr/>
        <p:txBody>
          <a:bodyPr>
            <a:normAutofit/>
          </a:bodyPr>
          <a:lstStyle/>
          <a:p>
            <a:pPr>
              <a:lnSpc>
                <a:spcPct val="150000"/>
              </a:lnSpc>
            </a:pPr>
            <a:r>
              <a:rPr lang="en-US" sz="1800" b="0" i="0" dirty="0">
                <a:solidFill>
                  <a:srgbClr val="202122"/>
                </a:solidFill>
                <a:effectLst/>
                <a:latin typeface="Arial" panose="020B0604020202020204" pitchFamily="34" charset="0"/>
              </a:rPr>
              <a:t>An </a:t>
            </a:r>
            <a:r>
              <a:rPr lang="en-US" sz="1800" b="1" i="0" dirty="0">
                <a:solidFill>
                  <a:srgbClr val="202122"/>
                </a:solidFill>
                <a:effectLst/>
                <a:latin typeface="Arial" panose="020B0604020202020204" pitchFamily="34" charset="0"/>
              </a:rPr>
              <a:t>antibiotic</a:t>
            </a:r>
            <a:r>
              <a:rPr lang="en-US" sz="1800" b="0" i="0" dirty="0">
                <a:solidFill>
                  <a:srgbClr val="202122"/>
                </a:solidFill>
                <a:effectLst/>
                <a:latin typeface="Arial" panose="020B0604020202020204" pitchFamily="34" charset="0"/>
              </a:rPr>
              <a:t> is a type of </a:t>
            </a:r>
            <a:r>
              <a:rPr lang="en-US" sz="1800" b="0" i="0" u="none" strike="noStrike" dirty="0">
                <a:solidFill>
                  <a:srgbClr val="0645AD"/>
                </a:solidFill>
                <a:effectLst/>
                <a:latin typeface="Arial" panose="020B0604020202020204" pitchFamily="34" charset="0"/>
                <a:hlinkClick r:id="rId2" tooltip="Antimicrobial"/>
              </a:rPr>
              <a:t>antimicrobial</a:t>
            </a:r>
            <a:r>
              <a:rPr lang="en-US" sz="1800" b="0" i="0" dirty="0">
                <a:solidFill>
                  <a:srgbClr val="202122"/>
                </a:solidFill>
                <a:effectLst/>
                <a:latin typeface="Arial" panose="020B0604020202020204" pitchFamily="34" charset="0"/>
              </a:rPr>
              <a:t> substance active against </a:t>
            </a:r>
            <a:r>
              <a:rPr lang="en-US" sz="1800" b="0" i="0" u="none" strike="noStrike" dirty="0">
                <a:solidFill>
                  <a:srgbClr val="0645AD"/>
                </a:solidFill>
                <a:effectLst/>
                <a:latin typeface="Arial" panose="020B0604020202020204" pitchFamily="34" charset="0"/>
                <a:hlinkClick r:id="rId3" tooltip="Bacteria"/>
              </a:rPr>
              <a:t>bacteria</a:t>
            </a:r>
            <a:r>
              <a:rPr lang="en-US" sz="1800" b="0" i="0" dirty="0">
                <a:solidFill>
                  <a:srgbClr val="202122"/>
                </a:solidFill>
                <a:effectLst/>
                <a:latin typeface="Arial" panose="020B0604020202020204" pitchFamily="34" charset="0"/>
              </a:rPr>
              <a:t>. It is the most important type of </a:t>
            </a:r>
            <a:r>
              <a:rPr lang="en-US" sz="1800" b="0" i="0" u="none" strike="noStrike" dirty="0">
                <a:solidFill>
                  <a:srgbClr val="0645AD"/>
                </a:solidFill>
                <a:effectLst/>
                <a:latin typeface="Arial" panose="020B0604020202020204" pitchFamily="34" charset="0"/>
                <a:hlinkClick r:id="rId4" tooltip="Antibacterial agent"/>
              </a:rPr>
              <a:t>antibacterial agent</a:t>
            </a:r>
            <a:r>
              <a:rPr lang="en-US" sz="1800" b="0" i="0" dirty="0">
                <a:solidFill>
                  <a:srgbClr val="202122"/>
                </a:solidFill>
                <a:effectLst/>
                <a:latin typeface="Arial" panose="020B0604020202020204" pitchFamily="34" charset="0"/>
              </a:rPr>
              <a:t> for fighting </a:t>
            </a:r>
            <a:r>
              <a:rPr lang="en-US" sz="1800" b="0" i="0" u="none" strike="noStrike" dirty="0">
                <a:solidFill>
                  <a:srgbClr val="0645AD"/>
                </a:solidFill>
                <a:effectLst/>
                <a:latin typeface="Arial" panose="020B0604020202020204" pitchFamily="34" charset="0"/>
                <a:hlinkClick r:id="rId5" tooltip="Pathogenic bacteria"/>
              </a:rPr>
              <a:t>bacterial infections</a:t>
            </a:r>
            <a:r>
              <a:rPr lang="en-US" sz="1800" b="0" i="0" dirty="0">
                <a:solidFill>
                  <a:srgbClr val="202122"/>
                </a:solidFill>
                <a:effectLst/>
                <a:latin typeface="Arial" panose="020B0604020202020204" pitchFamily="34" charset="0"/>
              </a:rPr>
              <a:t>, and antibiotic </a:t>
            </a:r>
            <a:r>
              <a:rPr lang="en-US" sz="1800" b="0" i="0" u="none" strike="noStrike" dirty="0">
                <a:solidFill>
                  <a:srgbClr val="0645AD"/>
                </a:solidFill>
                <a:effectLst/>
                <a:latin typeface="Arial" panose="020B0604020202020204" pitchFamily="34" charset="0"/>
                <a:hlinkClick r:id="rId6" tooltip="Medication"/>
              </a:rPr>
              <a:t>medications</a:t>
            </a:r>
            <a:r>
              <a:rPr lang="en-US" sz="1800" b="0" i="0" dirty="0">
                <a:solidFill>
                  <a:srgbClr val="202122"/>
                </a:solidFill>
                <a:effectLst/>
                <a:latin typeface="Arial" panose="020B0604020202020204" pitchFamily="34" charset="0"/>
              </a:rPr>
              <a:t> are widely used in the </a:t>
            </a:r>
            <a:r>
              <a:rPr lang="en-US" sz="1800" b="0" i="0" u="none" strike="noStrike" dirty="0">
                <a:solidFill>
                  <a:srgbClr val="0645AD"/>
                </a:solidFill>
                <a:effectLst/>
                <a:latin typeface="Arial" panose="020B0604020202020204" pitchFamily="34" charset="0"/>
                <a:hlinkClick r:id="rId7" tooltip="Therapy"/>
              </a:rPr>
              <a:t>treatment</a:t>
            </a:r>
            <a:r>
              <a:rPr lang="en-US" sz="1800" b="0" i="0" dirty="0">
                <a:solidFill>
                  <a:srgbClr val="202122"/>
                </a:solidFill>
                <a:effectLst/>
                <a:latin typeface="Arial" panose="020B0604020202020204" pitchFamily="34" charset="0"/>
              </a:rPr>
              <a:t> and </a:t>
            </a:r>
            <a:r>
              <a:rPr lang="en-US" sz="1800" b="0" i="0" u="none" strike="noStrike" dirty="0">
                <a:solidFill>
                  <a:srgbClr val="0645AD"/>
                </a:solidFill>
                <a:effectLst/>
                <a:latin typeface="Arial" panose="020B0604020202020204" pitchFamily="34" charset="0"/>
                <a:hlinkClick r:id="rId8" tooltip="Antibiotic prophylaxis"/>
              </a:rPr>
              <a:t>prevention</a:t>
            </a:r>
            <a:r>
              <a:rPr lang="en-US" sz="1800" b="0" i="0" dirty="0">
                <a:solidFill>
                  <a:srgbClr val="202122"/>
                </a:solidFill>
                <a:effectLst/>
                <a:latin typeface="Arial" panose="020B0604020202020204" pitchFamily="34" charset="0"/>
              </a:rPr>
              <a:t> of such </a:t>
            </a:r>
            <a:r>
              <a:rPr lang="en-US" sz="1800" b="0" i="0" dirty="0" err="1">
                <a:solidFill>
                  <a:srgbClr val="202122"/>
                </a:solidFill>
                <a:effectLst/>
                <a:latin typeface="Arial" panose="020B0604020202020204" pitchFamily="34" charset="0"/>
              </a:rPr>
              <a:t>infections.They</a:t>
            </a:r>
            <a:r>
              <a:rPr lang="en-US" sz="1800" b="0" i="0" dirty="0">
                <a:solidFill>
                  <a:srgbClr val="202122"/>
                </a:solidFill>
                <a:effectLst/>
                <a:latin typeface="Arial" panose="020B0604020202020204" pitchFamily="34" charset="0"/>
              </a:rPr>
              <a:t> may either </a:t>
            </a:r>
            <a:r>
              <a:rPr lang="en-US" sz="1800" b="0" i="0" u="none" strike="noStrike" dirty="0">
                <a:solidFill>
                  <a:srgbClr val="0645AD"/>
                </a:solidFill>
                <a:effectLst/>
                <a:latin typeface="Arial" panose="020B0604020202020204" pitchFamily="34" charset="0"/>
                <a:hlinkClick r:id="rId9" tooltip="Bactericide"/>
              </a:rPr>
              <a:t>kill</a:t>
            </a:r>
            <a:r>
              <a:rPr lang="en-US" sz="1800" b="0" i="0" dirty="0">
                <a:solidFill>
                  <a:srgbClr val="202122"/>
                </a:solidFill>
                <a:effectLst/>
                <a:latin typeface="Arial" panose="020B0604020202020204" pitchFamily="34" charset="0"/>
              </a:rPr>
              <a:t> or </a:t>
            </a:r>
            <a:r>
              <a:rPr lang="en-US" sz="1800" b="0" i="0" u="none" strike="noStrike" dirty="0">
                <a:solidFill>
                  <a:srgbClr val="0645AD"/>
                </a:solidFill>
                <a:effectLst/>
                <a:latin typeface="Arial" panose="020B0604020202020204" pitchFamily="34" charset="0"/>
                <a:hlinkClick r:id="rId10" tooltip="Bacteriostatic agent"/>
              </a:rPr>
              <a:t>inhibit the growth</a:t>
            </a:r>
            <a:r>
              <a:rPr lang="en-US" sz="1800" b="0" i="0" dirty="0">
                <a:solidFill>
                  <a:srgbClr val="202122"/>
                </a:solidFill>
                <a:effectLst/>
                <a:latin typeface="Arial" panose="020B0604020202020204" pitchFamily="34" charset="0"/>
              </a:rPr>
              <a:t> of bacteria. A limited number of antibiotics also possess </a:t>
            </a:r>
            <a:r>
              <a:rPr lang="en-US" sz="1800" b="0" i="0" u="none" strike="noStrike" dirty="0">
                <a:solidFill>
                  <a:srgbClr val="0645AD"/>
                </a:solidFill>
                <a:effectLst/>
                <a:latin typeface="Arial" panose="020B0604020202020204" pitchFamily="34" charset="0"/>
                <a:hlinkClick r:id="rId11" tooltip="Antiprotozoal"/>
              </a:rPr>
              <a:t>antiprotozoal</a:t>
            </a:r>
            <a:r>
              <a:rPr lang="en-US" sz="1800" b="0" i="0" dirty="0">
                <a:solidFill>
                  <a:srgbClr val="202122"/>
                </a:solidFill>
                <a:effectLst/>
                <a:latin typeface="Arial" panose="020B0604020202020204" pitchFamily="34" charset="0"/>
              </a:rPr>
              <a:t> activity.</a:t>
            </a:r>
            <a:r>
              <a:rPr lang="en-US" sz="1800" b="0" i="0" u="none" strike="noStrike" baseline="30000" dirty="0">
                <a:solidFill>
                  <a:srgbClr val="0645AD"/>
                </a:solidFill>
                <a:effectLst/>
                <a:latin typeface="Arial" panose="020B0604020202020204" pitchFamily="34" charset="0"/>
              </a:rPr>
              <a:t> </a:t>
            </a:r>
            <a:r>
              <a:rPr lang="en-US" sz="1800" b="0" i="0" dirty="0">
                <a:solidFill>
                  <a:srgbClr val="202122"/>
                </a:solidFill>
                <a:effectLst/>
                <a:latin typeface="Arial" panose="020B0604020202020204" pitchFamily="34" charset="0"/>
              </a:rPr>
              <a:t>Antibiotics are not effective against </a:t>
            </a:r>
            <a:r>
              <a:rPr lang="en-US" sz="1800" b="0" i="0" u="none" strike="noStrike" dirty="0">
                <a:solidFill>
                  <a:srgbClr val="0645AD"/>
                </a:solidFill>
                <a:effectLst/>
                <a:latin typeface="Arial" panose="020B0604020202020204" pitchFamily="34" charset="0"/>
                <a:hlinkClick r:id="rId12" tooltip="Virus"/>
              </a:rPr>
              <a:t>viruses</a:t>
            </a:r>
            <a:r>
              <a:rPr lang="en-US" sz="1800" b="0" i="0" dirty="0">
                <a:solidFill>
                  <a:srgbClr val="202122"/>
                </a:solidFill>
                <a:effectLst/>
                <a:latin typeface="Arial" panose="020B0604020202020204" pitchFamily="34" charset="0"/>
              </a:rPr>
              <a:t> such as the </a:t>
            </a:r>
            <a:r>
              <a:rPr lang="en-US" sz="1800" b="0" i="0" u="none" strike="noStrike" dirty="0">
                <a:solidFill>
                  <a:srgbClr val="0645AD"/>
                </a:solidFill>
                <a:effectLst/>
                <a:latin typeface="Arial" panose="020B0604020202020204" pitchFamily="34" charset="0"/>
                <a:hlinkClick r:id="rId13" tooltip="Common cold"/>
              </a:rPr>
              <a:t>common cold</a:t>
            </a:r>
            <a:r>
              <a:rPr lang="en-US" sz="1800" b="0" i="0" dirty="0">
                <a:solidFill>
                  <a:srgbClr val="202122"/>
                </a:solidFill>
                <a:effectLst/>
                <a:latin typeface="Arial" panose="020B0604020202020204" pitchFamily="34" charset="0"/>
              </a:rPr>
              <a:t> or </a:t>
            </a:r>
            <a:r>
              <a:rPr lang="en-US" sz="1800" b="0" i="0" u="none" strike="noStrike" dirty="0">
                <a:solidFill>
                  <a:srgbClr val="0645AD"/>
                </a:solidFill>
                <a:effectLst/>
                <a:latin typeface="Arial" panose="020B0604020202020204" pitchFamily="34" charset="0"/>
                <a:hlinkClick r:id="rId14" tooltip="Influenza"/>
              </a:rPr>
              <a:t>influenza</a:t>
            </a:r>
            <a:r>
              <a:rPr lang="en-US" sz="1800" b="0" i="0" dirty="0">
                <a:solidFill>
                  <a:srgbClr val="202122"/>
                </a:solidFill>
                <a:effectLst/>
                <a:latin typeface="Arial" panose="020B0604020202020204" pitchFamily="34" charset="0"/>
              </a:rPr>
              <a:t>;</a:t>
            </a:r>
            <a:r>
              <a:rPr lang="en-US" sz="1800" b="0" i="0" u="none" strike="noStrike" baseline="30000" dirty="0">
                <a:solidFill>
                  <a:srgbClr val="0645AD"/>
                </a:solidFill>
                <a:effectLst/>
                <a:latin typeface="Arial" panose="020B0604020202020204" pitchFamily="34" charset="0"/>
              </a:rPr>
              <a:t> </a:t>
            </a:r>
            <a:r>
              <a:rPr lang="en-US" sz="1800" b="0" i="0" dirty="0">
                <a:solidFill>
                  <a:srgbClr val="202122"/>
                </a:solidFill>
                <a:effectLst/>
                <a:latin typeface="Arial" panose="020B0604020202020204" pitchFamily="34" charset="0"/>
              </a:rPr>
              <a:t>drugs which inhibit viruses are termed </a:t>
            </a:r>
            <a:r>
              <a:rPr lang="en-US" sz="1800" b="0" i="0" u="none" strike="noStrike" dirty="0">
                <a:solidFill>
                  <a:srgbClr val="0645AD"/>
                </a:solidFill>
                <a:effectLst/>
                <a:latin typeface="Arial" panose="020B0604020202020204" pitchFamily="34" charset="0"/>
                <a:hlinkClick r:id="rId15" tooltip="Antiviral drug"/>
              </a:rPr>
              <a:t>antiviral drugs</a:t>
            </a:r>
            <a:r>
              <a:rPr lang="en-US" sz="1800" b="0" i="0" dirty="0">
                <a:solidFill>
                  <a:srgbClr val="202122"/>
                </a:solidFill>
                <a:effectLst/>
                <a:latin typeface="Arial" panose="020B0604020202020204" pitchFamily="34" charset="0"/>
              </a:rPr>
              <a:t> or antivirals rather than antibiotics.</a:t>
            </a:r>
            <a:endParaRPr lang="en-US" sz="1800" dirty="0"/>
          </a:p>
        </p:txBody>
      </p:sp>
    </p:spTree>
    <p:extLst>
      <p:ext uri="{BB962C8B-B14F-4D97-AF65-F5344CB8AC3E}">
        <p14:creationId xmlns:p14="http://schemas.microsoft.com/office/powerpoint/2010/main" val="2348895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5517</Words>
  <Application>Microsoft Office PowerPoint</Application>
  <PresentationFormat>Widescreen</PresentationFormat>
  <Paragraphs>172</Paragraphs>
  <Slides>62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Calibri Light</vt:lpstr>
      <vt:lpstr>Frutiger W01</vt:lpstr>
      <vt:lpstr>Helvetica</vt:lpstr>
      <vt:lpstr>Linux Libertine</vt:lpstr>
      <vt:lpstr>Open Sans</vt:lpstr>
      <vt:lpstr>Proxima Nova</vt:lpstr>
      <vt:lpstr>Times New Roman</vt:lpstr>
      <vt:lpstr>Office Theme</vt:lpstr>
      <vt:lpstr>Topic advanced  Lecture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Lecture:2       Antibiotics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Lecture:3         Biofilm</vt:lpstr>
      <vt:lpstr>PowerPoint Presentation</vt:lpstr>
      <vt:lpstr>PowerPoint Presentation</vt:lpstr>
      <vt:lpstr>PowerPoint Presentation</vt:lpstr>
      <vt:lpstr>PowerPoint Presentation</vt:lpstr>
      <vt:lpstr>PowerPoint Presentation</vt:lpstr>
      <vt:lpstr>Lecture:4            Normal flora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Lecture:5          food poisoning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Lecture:6      Fermentation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advanced  Lecture 1</dc:title>
  <dc:creator>Aryaz</dc:creator>
  <cp:lastModifiedBy>Aryaz</cp:lastModifiedBy>
  <cp:revision>9</cp:revision>
  <dcterms:created xsi:type="dcterms:W3CDTF">2022-10-22T04:54:49Z</dcterms:created>
  <dcterms:modified xsi:type="dcterms:W3CDTF">2022-11-27T05:16:35Z</dcterms:modified>
</cp:coreProperties>
</file>