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375" r:id="rId2"/>
    <p:sldId id="394" r:id="rId3"/>
    <p:sldId id="395" r:id="rId4"/>
    <p:sldId id="396" r:id="rId5"/>
    <p:sldId id="397" r:id="rId6"/>
    <p:sldId id="398" r:id="rId7"/>
    <p:sldId id="399" r:id="rId8"/>
    <p:sldId id="400" r:id="rId9"/>
    <p:sldId id="401" r:id="rId10"/>
    <p:sldId id="366" r:id="rId11"/>
    <p:sldId id="376" r:id="rId12"/>
    <p:sldId id="378" r:id="rId13"/>
    <p:sldId id="379" r:id="rId14"/>
    <p:sldId id="377" r:id="rId15"/>
    <p:sldId id="380" r:id="rId16"/>
    <p:sldId id="381" r:id="rId17"/>
    <p:sldId id="382" r:id="rId18"/>
    <p:sldId id="383" r:id="rId19"/>
    <p:sldId id="38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r" defTabSz="914400" rtl="1" eaLnBrk="1" latinLnBrk="0" hangingPunct="1">
      <a:defRPr sz="2400" kern="1200">
        <a:solidFill>
          <a:schemeClr val="tx1"/>
        </a:solidFill>
        <a:latin typeface="Times New Roman" panose="02020603050405020304" pitchFamily="18" charset="0"/>
        <a:ea typeface="+mn-ea"/>
        <a:cs typeface="+mn-cs"/>
      </a:defRPr>
    </a:lvl6pPr>
    <a:lvl7pPr marL="2743200" algn="r" defTabSz="914400" rtl="1" eaLnBrk="1" latinLnBrk="0" hangingPunct="1">
      <a:defRPr sz="2400" kern="1200">
        <a:solidFill>
          <a:schemeClr val="tx1"/>
        </a:solidFill>
        <a:latin typeface="Times New Roman" panose="02020603050405020304" pitchFamily="18" charset="0"/>
        <a:ea typeface="+mn-ea"/>
        <a:cs typeface="+mn-cs"/>
      </a:defRPr>
    </a:lvl7pPr>
    <a:lvl8pPr marL="3200400" algn="r" defTabSz="914400" rtl="1" eaLnBrk="1" latinLnBrk="0" hangingPunct="1">
      <a:defRPr sz="2400" kern="1200">
        <a:solidFill>
          <a:schemeClr val="tx1"/>
        </a:solidFill>
        <a:latin typeface="Times New Roman" panose="02020603050405020304" pitchFamily="18" charset="0"/>
        <a:ea typeface="+mn-ea"/>
        <a:cs typeface="+mn-cs"/>
      </a:defRPr>
    </a:lvl8pPr>
    <a:lvl9pPr marL="3657600" algn="r" defTabSz="914400" rtl="1"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99FF"/>
    <a:srgbClr val="CCFFFF"/>
    <a:srgbClr val="660066"/>
    <a:srgbClr val="006600"/>
    <a:srgbClr val="BE71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4576" autoAdjust="0"/>
  </p:normalViewPr>
  <p:slideViewPr>
    <p:cSldViewPr>
      <p:cViewPr varScale="1">
        <p:scale>
          <a:sx n="70" d="100"/>
          <a:sy n="70" d="100"/>
        </p:scale>
        <p:origin x="1392"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a:extLst>
              <a:ext uri="{FF2B5EF4-FFF2-40B4-BE49-F238E27FC236}"/>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a:extLst>
              <a:ext uri="{FF2B5EF4-FFF2-40B4-BE49-F238E27FC236}"/>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29" name="Rectangle 5">
            <a:extLst>
              <a:ext uri="{FF2B5EF4-FFF2-40B4-BE49-F238E27FC236}"/>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87EB01F-FD34-472F-B0E0-90775930F205}" type="slidenum">
              <a:rPr lang="en-US"/>
              <a:pPr>
                <a:defRPr/>
              </a:pPr>
              <a:t>‹#›</a:t>
            </a:fld>
            <a:endParaRPr lang="en-US"/>
          </a:p>
        </p:txBody>
      </p:sp>
    </p:spTree>
    <p:extLst>
      <p:ext uri="{BB962C8B-B14F-4D97-AF65-F5344CB8AC3E}">
        <p14:creationId xmlns:p14="http://schemas.microsoft.com/office/powerpoint/2010/main" val="12922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4515" name="Rectangle 3">
            <a:extLst>
              <a:ext uri="{FF2B5EF4-FFF2-40B4-BE49-F238E27FC236}"/>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a:extLst>
              <a:ext uri="{FF2B5EF4-FFF2-40B4-BE49-F238E27FC236}"/>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a:extLst>
              <a:ext uri="{FF2B5EF4-FFF2-40B4-BE49-F238E27FC236}"/>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4519" name="Rectangle 7">
            <a:extLst>
              <a:ext uri="{FF2B5EF4-FFF2-40B4-BE49-F238E27FC236}"/>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E91D892-BEDD-468D-A1AB-FF716B7303E4}" type="slidenum">
              <a:rPr lang="en-US"/>
              <a:pPr>
                <a:defRPr/>
              </a:pPr>
              <a:t>‹#›</a:t>
            </a:fld>
            <a:endParaRPr lang="en-US"/>
          </a:p>
        </p:txBody>
      </p:sp>
    </p:spTree>
    <p:extLst>
      <p:ext uri="{BB962C8B-B14F-4D97-AF65-F5344CB8AC3E}">
        <p14:creationId xmlns:p14="http://schemas.microsoft.com/office/powerpoint/2010/main" val="706090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noFill/>
          <a:ln/>
        </p:spPr>
      </p:sp>
      <p:sp>
        <p:nvSpPr>
          <p:cNvPr id="51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altLang="ar-IQ" smtClean="0"/>
          </a:p>
        </p:txBody>
      </p:sp>
      <p:sp>
        <p:nvSpPr>
          <p:cNvPr id="51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fld id="{3A2C972A-A070-4A51-82F3-AD34F815F850}" type="slidenum">
              <a:rPr lang="en-US" altLang="ar-IQ" sz="1200" smtClean="0">
                <a:solidFill>
                  <a:srgbClr val="000000"/>
                </a:solidFill>
              </a:rPr>
              <a:pPr/>
              <a:t>1</a:t>
            </a:fld>
            <a:endParaRPr lang="en-US" altLang="ar-IQ" sz="1200" smtClean="0">
              <a:solidFill>
                <a:srgbClr val="000000"/>
              </a:solidFill>
            </a:endParaRPr>
          </a:p>
        </p:txBody>
      </p:sp>
    </p:spTree>
    <p:extLst>
      <p:ext uri="{BB962C8B-B14F-4D97-AF65-F5344CB8AC3E}">
        <p14:creationId xmlns:p14="http://schemas.microsoft.com/office/powerpoint/2010/main" val="78001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7AE154C-BD38-4328-A58B-CD0FFB43DEAB}" type="slidenum">
              <a:rPr lang="en-US"/>
              <a:pPr>
                <a:defRPr/>
              </a:pPr>
              <a:t>‹#›</a:t>
            </a:fld>
            <a:endParaRPr lang="en-US"/>
          </a:p>
        </p:txBody>
      </p:sp>
    </p:spTree>
    <p:extLst>
      <p:ext uri="{BB962C8B-B14F-4D97-AF65-F5344CB8AC3E}">
        <p14:creationId xmlns:p14="http://schemas.microsoft.com/office/powerpoint/2010/main" val="202275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8695DA37-D0C9-42D8-BB7F-2A0EBE004DFF}" type="slidenum">
              <a:rPr lang="en-US"/>
              <a:pPr>
                <a:defRPr/>
              </a:pPr>
              <a:t>‹#›</a:t>
            </a:fld>
            <a:endParaRPr lang="en-US"/>
          </a:p>
        </p:txBody>
      </p:sp>
    </p:spTree>
    <p:extLst>
      <p:ext uri="{BB962C8B-B14F-4D97-AF65-F5344CB8AC3E}">
        <p14:creationId xmlns:p14="http://schemas.microsoft.com/office/powerpoint/2010/main" val="5294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324E40C-58D1-40B1-B4F5-C313DE5D42F6}" type="slidenum">
              <a:rPr lang="en-US"/>
              <a:pPr>
                <a:defRPr/>
              </a:pPr>
              <a:t>‹#›</a:t>
            </a:fld>
            <a:endParaRPr lang="en-US"/>
          </a:p>
        </p:txBody>
      </p:sp>
    </p:spTree>
    <p:extLst>
      <p:ext uri="{BB962C8B-B14F-4D97-AF65-F5344CB8AC3E}">
        <p14:creationId xmlns:p14="http://schemas.microsoft.com/office/powerpoint/2010/main" val="79596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A366F5E0-2718-449B-ADAD-51F389A3BC2F}" type="slidenum">
              <a:rPr lang="en-US"/>
              <a:pPr>
                <a:defRPr/>
              </a:pPr>
              <a:t>‹#›</a:t>
            </a:fld>
            <a:endParaRPr lang="en-US"/>
          </a:p>
        </p:txBody>
      </p:sp>
    </p:spTree>
    <p:extLst>
      <p:ext uri="{BB962C8B-B14F-4D97-AF65-F5344CB8AC3E}">
        <p14:creationId xmlns:p14="http://schemas.microsoft.com/office/powerpoint/2010/main" val="3391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EA4EEDA2-4427-45C8-8D9C-587D5527859F}" type="slidenum">
              <a:rPr lang="en-US"/>
              <a:pPr>
                <a:defRPr/>
              </a:pPr>
              <a:t>‹#›</a:t>
            </a:fld>
            <a:endParaRPr lang="en-US"/>
          </a:p>
        </p:txBody>
      </p:sp>
    </p:spTree>
    <p:extLst>
      <p:ext uri="{BB962C8B-B14F-4D97-AF65-F5344CB8AC3E}">
        <p14:creationId xmlns:p14="http://schemas.microsoft.com/office/powerpoint/2010/main" val="24100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ADA21CF-7C46-45E0-9736-DB49727B9823}" type="slidenum">
              <a:rPr lang="en-US"/>
              <a:pPr>
                <a:defRPr/>
              </a:pPr>
              <a:t>‹#›</a:t>
            </a:fld>
            <a:endParaRPr lang="en-US"/>
          </a:p>
        </p:txBody>
      </p:sp>
    </p:spTree>
    <p:extLst>
      <p:ext uri="{BB962C8B-B14F-4D97-AF65-F5344CB8AC3E}">
        <p14:creationId xmlns:p14="http://schemas.microsoft.com/office/powerpoint/2010/main" val="291186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F1AFD7A4-6F0C-4FE2-B80E-A093F0000761}" type="slidenum">
              <a:rPr lang="en-US"/>
              <a:pPr>
                <a:defRPr/>
              </a:pPr>
              <a:t>‹#›</a:t>
            </a:fld>
            <a:endParaRPr lang="en-US"/>
          </a:p>
        </p:txBody>
      </p:sp>
    </p:spTree>
    <p:extLst>
      <p:ext uri="{BB962C8B-B14F-4D97-AF65-F5344CB8AC3E}">
        <p14:creationId xmlns:p14="http://schemas.microsoft.com/office/powerpoint/2010/main" val="55415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AC9F5A2F-07D1-4EBF-8B43-18B478E87EEE}" type="slidenum">
              <a:rPr lang="en-US"/>
              <a:pPr>
                <a:defRPr/>
              </a:pPr>
              <a:t>‹#›</a:t>
            </a:fld>
            <a:endParaRPr lang="en-US"/>
          </a:p>
        </p:txBody>
      </p:sp>
    </p:spTree>
    <p:extLst>
      <p:ext uri="{BB962C8B-B14F-4D97-AF65-F5344CB8AC3E}">
        <p14:creationId xmlns:p14="http://schemas.microsoft.com/office/powerpoint/2010/main" val="301411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FCCFA163-271B-48FF-A29A-8A513CC03A7B}" type="slidenum">
              <a:rPr lang="en-US"/>
              <a:pPr>
                <a:defRPr/>
              </a:pPr>
              <a:t>‹#›</a:t>
            </a:fld>
            <a:endParaRPr lang="en-US"/>
          </a:p>
        </p:txBody>
      </p:sp>
    </p:spTree>
    <p:extLst>
      <p:ext uri="{BB962C8B-B14F-4D97-AF65-F5344CB8AC3E}">
        <p14:creationId xmlns:p14="http://schemas.microsoft.com/office/powerpoint/2010/main" val="76407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08A60DAA-2E9E-46EB-AD28-1FF4DDB13D05}" type="slidenum">
              <a:rPr lang="en-US"/>
              <a:pPr>
                <a:defRPr/>
              </a:pPr>
              <a:t>‹#›</a:t>
            </a:fld>
            <a:endParaRPr lang="en-US"/>
          </a:p>
        </p:txBody>
      </p:sp>
    </p:spTree>
    <p:extLst>
      <p:ext uri="{BB962C8B-B14F-4D97-AF65-F5344CB8AC3E}">
        <p14:creationId xmlns:p14="http://schemas.microsoft.com/office/powerpoint/2010/main" val="180036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BE6C662-C6BC-4DBB-A426-7ECF55F5F0A1}" type="slidenum">
              <a:rPr lang="en-US"/>
              <a:pPr>
                <a:defRPr/>
              </a:pPr>
              <a:t>‹#›</a:t>
            </a:fld>
            <a:endParaRPr lang="en-US"/>
          </a:p>
        </p:txBody>
      </p:sp>
    </p:spTree>
    <p:extLst>
      <p:ext uri="{BB962C8B-B14F-4D97-AF65-F5344CB8AC3E}">
        <p14:creationId xmlns:p14="http://schemas.microsoft.com/office/powerpoint/2010/main" val="830432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1028" name="Rectangle 4">
            <a:extLst>
              <a:ext uri="{FF2B5EF4-FFF2-40B4-BE49-F238E27FC236}"/>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a:extLst>
              <a:ext uri="{FF2B5EF4-FFF2-40B4-BE49-F238E27FC236}"/>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95C9040-617C-491F-B212-5F54E80CF0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38200" y="719138"/>
            <a:ext cx="7772400" cy="1033462"/>
          </a:xfrm>
        </p:spPr>
        <p:txBody>
          <a:bodyPr/>
          <a:lstStyle/>
          <a:p>
            <a:pPr eaLnBrk="1" hangingPunct="1"/>
            <a:r>
              <a:rPr lang="en-US" altLang="ar-IQ" sz="4400" b="1" smtClean="0">
                <a:solidFill>
                  <a:schemeClr val="tx1"/>
                </a:solidFill>
              </a:rPr>
              <a:t>Object Oriented Programming</a:t>
            </a:r>
            <a:endParaRPr lang="th-TH" altLang="ar-IQ" sz="4400" b="1" smtClean="0">
              <a:solidFill>
                <a:schemeClr val="tx1"/>
              </a:solidFill>
            </a:endParaRPr>
          </a:p>
        </p:txBody>
      </p:sp>
      <p:sp>
        <p:nvSpPr>
          <p:cNvPr id="4099" name="Rectangle 3"/>
          <p:cNvSpPr>
            <a:spLocks noGrp="1" noChangeArrowheads="1"/>
          </p:cNvSpPr>
          <p:nvPr>
            <p:ph type="subTitle" idx="1"/>
          </p:nvPr>
        </p:nvSpPr>
        <p:spPr>
          <a:xfrm>
            <a:off x="457200" y="2514600"/>
            <a:ext cx="8153400" cy="2057400"/>
          </a:xfrm>
        </p:spPr>
        <p:txBody>
          <a:bodyPr/>
          <a:lstStyle/>
          <a:p>
            <a:pPr eaLnBrk="1" hangingPunct="1"/>
            <a:r>
              <a:rPr lang="en-US" altLang="ar-IQ" sz="2800" b="1" smtClean="0"/>
              <a:t>Inheritance in C++ </a:t>
            </a:r>
            <a:endParaRPr lang="en-US" altLang="ar-IQ" sz="2800" smtClean="0"/>
          </a:p>
          <a:p>
            <a:pPr eaLnBrk="1" hangingPunct="1"/>
            <a:r>
              <a:rPr lang="en-US" altLang="ar-IQ" sz="2800" smtClean="0"/>
              <a:t>Safeen H. Rasool</a:t>
            </a:r>
          </a:p>
          <a:p>
            <a:pPr eaLnBrk="1" hangingPunct="1"/>
            <a:r>
              <a:rPr lang="en-US" altLang="ar-IQ" smtClean="0"/>
              <a:t>Salahaddin University-Erbil</a:t>
            </a:r>
            <a:br>
              <a:rPr lang="en-US" altLang="ar-IQ" smtClean="0"/>
            </a:br>
            <a:r>
              <a:rPr lang="en-US" altLang="ar-IQ" smtClean="0"/>
              <a:t>College of Science, Computer Science Department</a:t>
            </a:r>
          </a:p>
          <a:p>
            <a:pPr eaLnBrk="1" hangingPunct="1"/>
            <a:r>
              <a:rPr lang="en-US" altLang="ar-IQ" smtClean="0"/>
              <a:t>Second Year Students </a:t>
            </a:r>
          </a:p>
        </p:txBody>
      </p:sp>
      <p:sp>
        <p:nvSpPr>
          <p:cNvPr id="4100" name="TextBox 5"/>
          <p:cNvSpPr txBox="1">
            <a:spLocks noChangeArrowheads="1"/>
          </p:cNvSpPr>
          <p:nvPr/>
        </p:nvSpPr>
        <p:spPr bwMode="auto">
          <a:xfrm>
            <a:off x="2665413" y="4964113"/>
            <a:ext cx="4117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ar-IQ" sz="1800">
                <a:solidFill>
                  <a:srgbClr val="000000"/>
                </a:solidFill>
                <a:latin typeface="Arial" panose="020B0604020202020204" pitchFamily="34" charset="0"/>
              </a:rPr>
              <a:t>Lecture (7) (Theoretical &amp; Practical)   </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r>
              <a:rPr lang="en-US" altLang="ar-IQ" sz="4000" smtClean="0">
                <a:latin typeface="Comic Sans MS" panose="030F0702030302020204" pitchFamily="66" charset="0"/>
              </a:rPr>
              <a:t>Introduction</a:t>
            </a:r>
          </a:p>
        </p:txBody>
      </p:sp>
      <p:sp>
        <p:nvSpPr>
          <p:cNvPr id="14339" name="Rectangle 3"/>
          <p:cNvSpPr>
            <a:spLocks noGrp="1" noChangeArrowheads="1"/>
          </p:cNvSpPr>
          <p:nvPr>
            <p:ph type="body" idx="1"/>
          </p:nvPr>
        </p:nvSpPr>
        <p:spPr>
          <a:xfrm>
            <a:off x="685800" y="1066800"/>
            <a:ext cx="7772400" cy="5029200"/>
          </a:xfrm>
        </p:spPr>
        <p:txBody>
          <a:bodyPr/>
          <a:lstStyle/>
          <a:p>
            <a:r>
              <a:rPr lang="en-US" altLang="ar-IQ" sz="2800" smtClean="0"/>
              <a:t>Inheritance</a:t>
            </a:r>
          </a:p>
          <a:p>
            <a:pPr lvl="1"/>
            <a:r>
              <a:rPr lang="en-US" altLang="ar-IQ" sz="2400" smtClean="0">
                <a:cs typeface="Times New Roman" panose="02020603050405020304" pitchFamily="18" charset="0"/>
              </a:rPr>
              <a:t>New classes created from existing classes</a:t>
            </a:r>
          </a:p>
          <a:p>
            <a:pPr lvl="1"/>
            <a:r>
              <a:rPr lang="en-US" altLang="ar-IQ" sz="2400" smtClean="0">
                <a:cs typeface="Times New Roman" panose="02020603050405020304" pitchFamily="18" charset="0"/>
              </a:rPr>
              <a:t>Absorb attributes and behaviors.</a:t>
            </a:r>
            <a:r>
              <a:rPr lang="en-US" altLang="ar-IQ" sz="2400" smtClean="0"/>
              <a:t> </a:t>
            </a:r>
          </a:p>
          <a:p>
            <a:r>
              <a:rPr lang="en-US" altLang="ar-IQ" sz="2800" smtClean="0"/>
              <a:t>Polymorphism</a:t>
            </a:r>
          </a:p>
          <a:p>
            <a:pPr lvl="1"/>
            <a:r>
              <a:rPr lang="en-US" altLang="ar-IQ" sz="2400" smtClean="0">
                <a:cs typeface="Times New Roman" panose="02020603050405020304" pitchFamily="18" charset="0"/>
              </a:rPr>
              <a:t>Write programs in a general fashion </a:t>
            </a:r>
          </a:p>
          <a:p>
            <a:pPr lvl="1"/>
            <a:r>
              <a:rPr lang="en-US" altLang="ar-IQ" sz="2400" smtClean="0">
                <a:cs typeface="Times New Roman" panose="02020603050405020304" pitchFamily="18" charset="0"/>
              </a:rPr>
              <a:t>Handle a wide variety of existing (and unspecified) related classes</a:t>
            </a:r>
            <a:endParaRPr lang="en-US" altLang="ar-IQ" smtClean="0"/>
          </a:p>
          <a:p>
            <a:r>
              <a:rPr lang="en-US" altLang="ar-IQ" sz="2800" smtClean="0"/>
              <a:t>D</a:t>
            </a:r>
            <a:r>
              <a:rPr lang="en-US" altLang="ar-IQ" sz="2800" smtClean="0">
                <a:cs typeface="Times New Roman" panose="02020603050405020304" pitchFamily="18" charset="0"/>
              </a:rPr>
              <a:t>erived class</a:t>
            </a:r>
          </a:p>
          <a:p>
            <a:pPr lvl="1"/>
            <a:r>
              <a:rPr lang="en-US" altLang="ar-IQ" sz="2400" smtClean="0">
                <a:cs typeface="Times New Roman" panose="02020603050405020304" pitchFamily="18" charset="0"/>
              </a:rPr>
              <a:t>Class that inherits data members and member functions from a previously defined base class</a:t>
            </a:r>
            <a:endParaRPr lang="en-US" altLang="ar-IQ" sz="2400" u="sng" smtClean="0">
              <a:cs typeface="Times New Roman" panose="02020603050405020304" pitchFamily="18" charset="0"/>
            </a:endParaRPr>
          </a:p>
        </p:txBody>
      </p:sp>
      <p:sp>
        <p:nvSpPr>
          <p:cNvPr id="1434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4671ED6-4C44-43D2-A15E-6DDDD6F3CDB5}" type="slidenum">
              <a:rPr lang="en-US" altLang="ar-IQ" sz="1400" smtClean="0"/>
              <a:pPr>
                <a:spcBef>
                  <a:spcPct val="0"/>
                </a:spcBef>
                <a:buFontTx/>
                <a:buNone/>
              </a:pPr>
              <a:t>10</a:t>
            </a:fld>
            <a:endParaRPr lang="en-US" altLang="ar-IQ" sz="140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ar-IQ" smtClean="0"/>
              <a:t>C++ Inheritance</a:t>
            </a:r>
            <a:endParaRPr lang="ar-IQ" altLang="ar-IQ" smtClean="0"/>
          </a:p>
        </p:txBody>
      </p:sp>
      <p:sp>
        <p:nvSpPr>
          <p:cNvPr id="15363" name="Content Placeholder 2"/>
          <p:cNvSpPr>
            <a:spLocks noGrp="1"/>
          </p:cNvSpPr>
          <p:nvPr>
            <p:ph idx="1"/>
          </p:nvPr>
        </p:nvSpPr>
        <p:spPr>
          <a:xfrm>
            <a:off x="685800" y="1752600"/>
            <a:ext cx="7772400" cy="4953000"/>
          </a:xfrm>
        </p:spPr>
        <p:txBody>
          <a:bodyPr/>
          <a:lstStyle/>
          <a:p>
            <a:r>
              <a:rPr lang="en-US" altLang="ar-IQ" sz="2800" smtClean="0"/>
              <a:t>In C++, inheritance is a process in which one object acquires all the properties and behaviors of its parent object automatically. In such way, you can reuse, extend or modify the attributes and behaviors which are defined in other class.</a:t>
            </a:r>
          </a:p>
          <a:p>
            <a:r>
              <a:rPr lang="en-US" altLang="ar-IQ" sz="2800" smtClean="0"/>
              <a:t>In C++, the class which inherits the members of another class is called </a:t>
            </a:r>
            <a:r>
              <a:rPr lang="en-US" altLang="ar-IQ" sz="2800" b="1" smtClean="0"/>
              <a:t>derived class </a:t>
            </a:r>
            <a:r>
              <a:rPr lang="en-US" altLang="ar-IQ" sz="2800" smtClean="0"/>
              <a:t>and the class whose members are inherited is called </a:t>
            </a:r>
            <a:r>
              <a:rPr lang="en-US" altLang="ar-IQ" sz="2800" b="1" smtClean="0"/>
              <a:t>base class</a:t>
            </a:r>
            <a:r>
              <a:rPr lang="en-US" altLang="ar-IQ" sz="2800" smtClean="0"/>
              <a:t>. </a:t>
            </a:r>
          </a:p>
          <a:p>
            <a:r>
              <a:rPr lang="en-US" altLang="ar-IQ" sz="2800" smtClean="0"/>
              <a:t>The derived class is the specialized class for the base class.</a:t>
            </a:r>
            <a:endParaRPr lang="ar-IQ" altLang="ar-IQ" sz="2800" smtClean="0"/>
          </a:p>
        </p:txBody>
      </p:sp>
      <p:sp>
        <p:nvSpPr>
          <p:cNvPr id="15364"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595BBB0-D59D-4701-856B-5CFF30448D9E}" type="slidenum">
              <a:rPr lang="en-US" altLang="ar-IQ" sz="1400" smtClean="0"/>
              <a:pPr>
                <a:spcBef>
                  <a:spcPct val="0"/>
                </a:spcBef>
                <a:buFontTx/>
                <a:buNone/>
              </a:pPr>
              <a:t>11</a:t>
            </a:fld>
            <a:endParaRPr lang="en-US" altLang="ar-IQ" sz="140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ar-IQ" smtClean="0"/>
              <a:t>Types Of Inheritance</a:t>
            </a:r>
            <a:endParaRPr lang="ar-IQ" altLang="ar-IQ" smtClean="0"/>
          </a:p>
        </p:txBody>
      </p:sp>
      <p:sp>
        <p:nvSpPr>
          <p:cNvPr id="16387" name="Content Placeholder 2"/>
          <p:cNvSpPr>
            <a:spLocks noGrp="1"/>
          </p:cNvSpPr>
          <p:nvPr>
            <p:ph idx="1"/>
          </p:nvPr>
        </p:nvSpPr>
        <p:spPr>
          <a:xfrm>
            <a:off x="304800" y="1981200"/>
            <a:ext cx="4572000" cy="3048000"/>
          </a:xfrm>
        </p:spPr>
        <p:txBody>
          <a:bodyPr/>
          <a:lstStyle/>
          <a:p>
            <a:r>
              <a:rPr lang="en-US" altLang="ar-IQ" smtClean="0"/>
              <a:t>Single inheritance</a:t>
            </a:r>
          </a:p>
          <a:p>
            <a:r>
              <a:rPr lang="en-US" altLang="ar-IQ" smtClean="0"/>
              <a:t>Multiple inheritance</a:t>
            </a:r>
          </a:p>
          <a:p>
            <a:r>
              <a:rPr lang="en-US" altLang="ar-IQ" smtClean="0"/>
              <a:t>Hierarchical inheritance</a:t>
            </a:r>
          </a:p>
          <a:p>
            <a:r>
              <a:rPr lang="en-US" altLang="ar-IQ" smtClean="0"/>
              <a:t>Multilevel inheritance</a:t>
            </a:r>
          </a:p>
          <a:p>
            <a:r>
              <a:rPr lang="en-US" altLang="ar-IQ" smtClean="0"/>
              <a:t>Hybrid inheritance</a:t>
            </a:r>
          </a:p>
        </p:txBody>
      </p:sp>
      <p:sp>
        <p:nvSpPr>
          <p:cNvPr id="16388"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D411304-8761-4604-BF85-3613F8F956BA}" type="slidenum">
              <a:rPr lang="en-US" altLang="ar-IQ" sz="1400" smtClean="0"/>
              <a:pPr>
                <a:spcBef>
                  <a:spcPct val="0"/>
                </a:spcBef>
                <a:buFontTx/>
                <a:buNone/>
              </a:pPr>
              <a:t>12</a:t>
            </a:fld>
            <a:endParaRPr lang="en-US" altLang="ar-IQ" sz="1400" smtClean="0"/>
          </a:p>
        </p:txBody>
      </p:sp>
      <p:pic>
        <p:nvPicPr>
          <p:cNvPr id="16389" name="Picture 2" descr="C++ Inherit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733550"/>
            <a:ext cx="4267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ar-IQ" smtClean="0"/>
              <a:t>Derived Classes</a:t>
            </a:r>
            <a:endParaRPr lang="ar-IQ" altLang="ar-IQ" smtClean="0"/>
          </a:p>
        </p:txBody>
      </p:sp>
      <p:sp>
        <p:nvSpPr>
          <p:cNvPr id="3" name="Content Placeholder 2"/>
          <p:cNvSpPr>
            <a:spLocks noGrp="1"/>
          </p:cNvSpPr>
          <p:nvPr>
            <p:ph idx="1"/>
          </p:nvPr>
        </p:nvSpPr>
        <p:spPr>
          <a:xfrm>
            <a:off x="457200" y="1752600"/>
            <a:ext cx="8458200" cy="4953000"/>
          </a:xfrm>
        </p:spPr>
        <p:txBody>
          <a:bodyPr/>
          <a:lstStyle/>
          <a:p>
            <a:pPr>
              <a:defRPr/>
            </a:pPr>
            <a:r>
              <a:rPr lang="en-US" dirty="0">
                <a:solidFill>
                  <a:srgbClr val="C00000"/>
                </a:solidFill>
              </a:rPr>
              <a:t>The Syntax of Derived class:</a:t>
            </a:r>
          </a:p>
          <a:p>
            <a:pPr marL="0" indent="0">
              <a:buFontTx/>
              <a:buNone/>
              <a:defRPr/>
            </a:pPr>
            <a:r>
              <a:rPr lang="en-US" sz="2400" b="1" dirty="0">
                <a:solidFill>
                  <a:schemeClr val="accent6"/>
                </a:solidFill>
              </a:rPr>
              <a:t>class</a:t>
            </a:r>
            <a:r>
              <a:rPr lang="en-US" sz="2400" dirty="0"/>
              <a:t> </a:t>
            </a:r>
            <a:r>
              <a:rPr lang="en-US" sz="2400" dirty="0" err="1"/>
              <a:t>derived_class_name</a:t>
            </a:r>
            <a:r>
              <a:rPr lang="en-US" sz="2400" dirty="0"/>
              <a:t> :: visibility-mode </a:t>
            </a:r>
            <a:r>
              <a:rPr lang="en-US" sz="2400" dirty="0" err="1"/>
              <a:t>base_class_name</a:t>
            </a:r>
            <a:r>
              <a:rPr lang="en-US" sz="2400" dirty="0"/>
              <a:t>  </a:t>
            </a:r>
          </a:p>
          <a:p>
            <a:pPr marL="0" indent="0">
              <a:buFontTx/>
              <a:buNone/>
              <a:defRPr/>
            </a:pPr>
            <a:r>
              <a:rPr lang="en-US" sz="2400" dirty="0"/>
              <a:t>{     </a:t>
            </a:r>
            <a:r>
              <a:rPr lang="en-US" sz="2400" dirty="0">
                <a:solidFill>
                  <a:srgbClr val="00B050"/>
                </a:solidFill>
              </a:rPr>
              <a:t> // body of the derived class.</a:t>
            </a:r>
            <a:r>
              <a:rPr lang="en-US" sz="2400" dirty="0"/>
              <a:t>  </a:t>
            </a:r>
            <a:r>
              <a:rPr lang="en-US" sz="2400" dirty="0" smtClean="0"/>
              <a:t>}</a:t>
            </a:r>
            <a:r>
              <a:rPr lang="en-US" sz="2400" dirty="0"/>
              <a:t> </a:t>
            </a:r>
            <a:r>
              <a:rPr lang="en-US" dirty="0"/>
              <a:t> </a:t>
            </a:r>
          </a:p>
          <a:p>
            <a:pPr>
              <a:defRPr/>
            </a:pPr>
            <a:r>
              <a:rPr lang="en-US" sz="2800" b="1" dirty="0" err="1"/>
              <a:t>derived_class_name</a:t>
            </a:r>
            <a:r>
              <a:rPr lang="en-US" sz="2800" b="1" dirty="0"/>
              <a:t>:</a:t>
            </a:r>
            <a:r>
              <a:rPr lang="en-US" sz="2400" dirty="0"/>
              <a:t> It is the name of the derived class.</a:t>
            </a:r>
            <a:endParaRPr lang="en-US" sz="2800" dirty="0"/>
          </a:p>
          <a:p>
            <a:pPr>
              <a:defRPr/>
            </a:pPr>
            <a:r>
              <a:rPr lang="en-US" sz="2800" b="1" dirty="0"/>
              <a:t>visibility mode:</a:t>
            </a:r>
            <a:r>
              <a:rPr lang="en-US" sz="2800" dirty="0"/>
              <a:t> </a:t>
            </a:r>
            <a:r>
              <a:rPr lang="en-US" sz="2400" dirty="0"/>
              <a:t>The visibility mode specifies whether the features of the base class are publicly inherited or privately inherited. </a:t>
            </a:r>
            <a:endParaRPr lang="en-US" sz="2400" dirty="0" smtClean="0"/>
          </a:p>
          <a:p>
            <a:pPr lvl="1">
              <a:defRPr/>
            </a:pPr>
            <a:r>
              <a:rPr lang="en-US" sz="1600" dirty="0" smtClean="0"/>
              <a:t>It </a:t>
            </a:r>
            <a:r>
              <a:rPr lang="en-US" sz="1600" dirty="0"/>
              <a:t>can be </a:t>
            </a:r>
            <a:r>
              <a:rPr lang="en-US" sz="1600" b="1" dirty="0"/>
              <a:t>public</a:t>
            </a:r>
            <a:r>
              <a:rPr lang="en-US" sz="1600" dirty="0"/>
              <a:t> or </a:t>
            </a:r>
            <a:r>
              <a:rPr lang="en-US" sz="1600" b="1" dirty="0"/>
              <a:t>private</a:t>
            </a:r>
            <a:r>
              <a:rPr lang="en-US" sz="1600" dirty="0"/>
              <a:t>.</a:t>
            </a:r>
          </a:p>
          <a:p>
            <a:pPr>
              <a:defRPr/>
            </a:pPr>
            <a:r>
              <a:rPr lang="en-US" sz="2800" b="1" dirty="0" err="1"/>
              <a:t>base_class_name</a:t>
            </a:r>
            <a:r>
              <a:rPr lang="en-US" sz="2800" b="1" dirty="0"/>
              <a:t>:</a:t>
            </a:r>
            <a:r>
              <a:rPr lang="en-US" sz="2800" dirty="0"/>
              <a:t> </a:t>
            </a:r>
            <a:r>
              <a:rPr lang="en-US" sz="2400" dirty="0"/>
              <a:t>It is the name of the base class</a:t>
            </a:r>
            <a:r>
              <a:rPr lang="en-US" sz="2400" dirty="0" smtClean="0"/>
              <a:t>.</a:t>
            </a:r>
            <a:endParaRPr lang="en-US" sz="2400" dirty="0"/>
          </a:p>
        </p:txBody>
      </p:sp>
      <p:sp>
        <p:nvSpPr>
          <p:cNvPr id="17412"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9A01444-8FF8-493C-9012-2CCC79C04989}" type="slidenum">
              <a:rPr lang="en-US" altLang="ar-IQ" sz="1400" smtClean="0"/>
              <a:pPr>
                <a:spcBef>
                  <a:spcPct val="0"/>
                </a:spcBef>
                <a:buFontTx/>
                <a:buNone/>
              </a:pPr>
              <a:t>13</a:t>
            </a:fld>
            <a:endParaRPr lang="en-US" altLang="ar-IQ" sz="140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152400"/>
            <a:ext cx="7772400" cy="1143000"/>
          </a:xfrm>
        </p:spPr>
        <p:txBody>
          <a:bodyPr/>
          <a:lstStyle/>
          <a:p>
            <a:r>
              <a:rPr lang="en-US" altLang="ar-IQ" b="1" smtClean="0"/>
              <a:t>visibility mode:</a:t>
            </a:r>
            <a:endParaRPr lang="ar-IQ" altLang="ar-IQ" smtClean="0"/>
          </a:p>
        </p:txBody>
      </p:sp>
      <p:sp>
        <p:nvSpPr>
          <p:cNvPr id="3" name="Content Placeholder 2"/>
          <p:cNvSpPr>
            <a:spLocks noGrp="1"/>
          </p:cNvSpPr>
          <p:nvPr>
            <p:ph idx="1"/>
          </p:nvPr>
        </p:nvSpPr>
        <p:spPr>
          <a:xfrm>
            <a:off x="685800" y="1143000"/>
            <a:ext cx="7772400" cy="5715000"/>
          </a:xfrm>
        </p:spPr>
        <p:txBody>
          <a:bodyPr/>
          <a:lstStyle/>
          <a:p>
            <a:pPr marL="0" indent="0">
              <a:buFontTx/>
              <a:buNone/>
              <a:defRPr/>
            </a:pPr>
            <a:r>
              <a:rPr lang="en-US" sz="2400" dirty="0" smtClean="0"/>
              <a:t>When </a:t>
            </a:r>
            <a:r>
              <a:rPr lang="en-US" sz="2400" dirty="0"/>
              <a:t>deriving a class from a </a:t>
            </a:r>
            <a:r>
              <a:rPr lang="en-US" sz="2400" b="1" dirty="0"/>
              <a:t>public</a:t>
            </a:r>
            <a:r>
              <a:rPr lang="en-US" sz="2400" dirty="0"/>
              <a:t> base class, </a:t>
            </a:r>
            <a:endParaRPr lang="en-US" sz="2400" dirty="0" smtClean="0"/>
          </a:p>
          <a:p>
            <a:pPr>
              <a:defRPr/>
            </a:pPr>
            <a:r>
              <a:rPr lang="en-US" sz="2400" b="1" dirty="0" smtClean="0"/>
              <a:t>public</a:t>
            </a:r>
            <a:r>
              <a:rPr lang="en-US" sz="2400" dirty="0"/>
              <a:t> members of the base class become </a:t>
            </a:r>
            <a:r>
              <a:rPr lang="en-US" sz="2400" b="1" dirty="0"/>
              <a:t>public</a:t>
            </a:r>
            <a:r>
              <a:rPr lang="en-US" sz="2400" dirty="0"/>
              <a:t> members of the derived class and </a:t>
            </a:r>
            <a:r>
              <a:rPr lang="en-US" sz="2400" b="1" dirty="0"/>
              <a:t>protected</a:t>
            </a:r>
            <a:r>
              <a:rPr lang="en-US" sz="2400" dirty="0"/>
              <a:t> members of the base class become </a:t>
            </a:r>
            <a:r>
              <a:rPr lang="en-US" sz="2400" b="1" dirty="0"/>
              <a:t>protected</a:t>
            </a:r>
            <a:r>
              <a:rPr lang="en-US" sz="2400" dirty="0"/>
              <a:t> members of the derived class. A base class's </a:t>
            </a:r>
            <a:r>
              <a:rPr lang="en-US" sz="2400" dirty="0" smtClean="0"/>
              <a:t>	</a:t>
            </a:r>
          </a:p>
          <a:p>
            <a:pPr lvl="1">
              <a:defRPr/>
            </a:pPr>
            <a:r>
              <a:rPr lang="en-US" sz="2000" b="1" dirty="0" smtClean="0"/>
              <a:t>private</a:t>
            </a:r>
            <a:r>
              <a:rPr lang="en-US" sz="2000" dirty="0"/>
              <a:t> members are </a:t>
            </a:r>
            <a:r>
              <a:rPr lang="en-US" sz="2000" b="1" dirty="0"/>
              <a:t>never </a:t>
            </a:r>
            <a:r>
              <a:rPr lang="en-US" sz="2000" dirty="0"/>
              <a:t>accessible directly from a derived class, but can be accessed through calls to the </a:t>
            </a:r>
            <a:r>
              <a:rPr lang="en-US" sz="2000" b="1" dirty="0"/>
              <a:t>public</a:t>
            </a:r>
            <a:r>
              <a:rPr lang="en-US" sz="2000" dirty="0"/>
              <a:t> and </a:t>
            </a:r>
            <a:r>
              <a:rPr lang="en-US" sz="2000" b="1" dirty="0"/>
              <a:t>protected</a:t>
            </a:r>
            <a:r>
              <a:rPr lang="en-US" sz="2000" dirty="0"/>
              <a:t> members of the base class</a:t>
            </a:r>
            <a:r>
              <a:rPr lang="en-US" sz="2000" dirty="0" smtClean="0"/>
              <a:t>.</a:t>
            </a:r>
          </a:p>
          <a:p>
            <a:pPr marL="0" indent="0">
              <a:buFontTx/>
              <a:buNone/>
              <a:defRPr/>
            </a:pPr>
            <a:r>
              <a:rPr lang="en-US" sz="2400" dirty="0" smtClean="0"/>
              <a:t>When deriving a class from a </a:t>
            </a:r>
            <a:r>
              <a:rPr lang="en-US" sz="2400" b="1" dirty="0" smtClean="0"/>
              <a:t>private</a:t>
            </a:r>
            <a:r>
              <a:rPr lang="en-US" sz="2400" dirty="0" smtClean="0"/>
              <a:t> base class, </a:t>
            </a:r>
          </a:p>
          <a:p>
            <a:pPr>
              <a:defRPr/>
            </a:pPr>
            <a:r>
              <a:rPr lang="en-US" sz="2400" b="1" dirty="0" smtClean="0"/>
              <a:t>public</a:t>
            </a:r>
            <a:r>
              <a:rPr lang="en-US" sz="2400" dirty="0" smtClean="0"/>
              <a:t> </a:t>
            </a:r>
            <a:r>
              <a:rPr lang="en-US" sz="2400" dirty="0"/>
              <a:t>members of the base class becomes the </a:t>
            </a:r>
            <a:r>
              <a:rPr lang="en-US" sz="2400" b="1" dirty="0"/>
              <a:t>private</a:t>
            </a:r>
            <a:r>
              <a:rPr lang="en-US" sz="2400" dirty="0"/>
              <a:t> members of the derived class. </a:t>
            </a:r>
            <a:endParaRPr lang="en-US" sz="2400" dirty="0" smtClean="0"/>
          </a:p>
          <a:p>
            <a:pPr lvl="1">
              <a:defRPr/>
            </a:pPr>
            <a:r>
              <a:rPr lang="en-US" sz="2000" u="sng" dirty="0" smtClean="0"/>
              <a:t>Therefore</a:t>
            </a:r>
            <a:r>
              <a:rPr lang="en-US" sz="2000" dirty="0"/>
              <a:t>, the </a:t>
            </a:r>
            <a:r>
              <a:rPr lang="en-US" sz="2000" b="1" dirty="0"/>
              <a:t>public</a:t>
            </a:r>
            <a:r>
              <a:rPr lang="en-US" sz="2000" dirty="0"/>
              <a:t> members of the base class are not accessible by the objects of the derived class only by the member functions of the derived class.</a:t>
            </a:r>
            <a:endParaRPr lang="ar-IQ" sz="2000" dirty="0"/>
          </a:p>
        </p:txBody>
      </p:sp>
      <p:sp>
        <p:nvSpPr>
          <p:cNvPr id="18436"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0369DC4-1041-418F-ADBA-122CB9B9DA36}" type="slidenum">
              <a:rPr lang="en-US" altLang="ar-IQ" sz="1400" smtClean="0"/>
              <a:pPr>
                <a:spcBef>
                  <a:spcPct val="0"/>
                </a:spcBef>
                <a:buFontTx/>
                <a:buNone/>
              </a:pPr>
              <a:t>14</a:t>
            </a:fld>
            <a:endParaRPr lang="en-US" altLang="ar-IQ" sz="1400" smtClean="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ar-IQ" smtClean="0"/>
              <a:t>C++ Single Inheritance</a:t>
            </a:r>
            <a:endParaRPr lang="ar-IQ" altLang="ar-IQ" smtClean="0"/>
          </a:p>
        </p:txBody>
      </p:sp>
      <p:sp>
        <p:nvSpPr>
          <p:cNvPr id="19459" name="Content Placeholder 2"/>
          <p:cNvSpPr>
            <a:spLocks noGrp="1"/>
          </p:cNvSpPr>
          <p:nvPr>
            <p:ph idx="1"/>
          </p:nvPr>
        </p:nvSpPr>
        <p:spPr>
          <a:xfrm>
            <a:off x="533400" y="1738313"/>
            <a:ext cx="4648200" cy="2376487"/>
          </a:xfrm>
        </p:spPr>
        <p:txBody>
          <a:bodyPr/>
          <a:lstStyle/>
          <a:p>
            <a:r>
              <a:rPr lang="en-US" altLang="ar-IQ" sz="2400" b="1" smtClean="0"/>
              <a:t>Single inheritance</a:t>
            </a:r>
            <a:r>
              <a:rPr lang="en-US" altLang="ar-IQ" sz="2400" smtClean="0"/>
              <a:t> is defined as the inheritance in which a derived class is inherited from the only one base class.</a:t>
            </a:r>
          </a:p>
          <a:p>
            <a:r>
              <a:rPr lang="en-US" altLang="ar-IQ" sz="2400" smtClean="0"/>
              <a:t>Here 'A' is the base class, and 'B' is the derived class.</a:t>
            </a:r>
            <a:endParaRPr lang="ar-IQ" altLang="ar-IQ" sz="2400" smtClean="0"/>
          </a:p>
        </p:txBody>
      </p:sp>
      <p:sp>
        <p:nvSpPr>
          <p:cNvPr id="19460"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5A7C9C-48D4-467E-891F-9C744D0F03E7}" type="slidenum">
              <a:rPr lang="en-US" altLang="ar-IQ" sz="1400" smtClean="0"/>
              <a:pPr>
                <a:spcBef>
                  <a:spcPct val="0"/>
                </a:spcBef>
                <a:buFontTx/>
                <a:buNone/>
              </a:pPr>
              <a:t>15</a:t>
            </a:fld>
            <a:endParaRPr lang="en-US" altLang="ar-IQ" sz="1400" smtClean="0"/>
          </a:p>
        </p:txBody>
      </p:sp>
      <p:pic>
        <p:nvPicPr>
          <p:cNvPr id="19461" name="Picture 2" descr="C++ Inherit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830388"/>
            <a:ext cx="1128713"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533400" y="4400550"/>
            <a:ext cx="7467600"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defRPr/>
            </a:pPr>
            <a:r>
              <a:rPr lang="en-US" sz="2000" b="1" dirty="0"/>
              <a:t>Note</a:t>
            </a:r>
            <a:r>
              <a:rPr lang="en-US" sz="2000" dirty="0"/>
              <a:t>:</a:t>
            </a:r>
          </a:p>
          <a:p>
            <a:pPr>
              <a:lnSpc>
                <a:spcPct val="150000"/>
              </a:lnSpc>
              <a:defRPr/>
            </a:pPr>
            <a:r>
              <a:rPr lang="en-US" sz="2000" dirty="0"/>
              <a:t>In C++, the default mode of visibility is private.</a:t>
            </a:r>
          </a:p>
          <a:p>
            <a:pPr>
              <a:lnSpc>
                <a:spcPct val="150000"/>
              </a:lnSpc>
              <a:defRPr/>
            </a:pPr>
            <a:r>
              <a:rPr lang="en-US" sz="2000" dirty="0"/>
              <a:t>The private members of the base class are never inherited.</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ar-IQ" smtClean="0"/>
              <a:t>C++ Single Inheritance Example</a:t>
            </a:r>
            <a:endParaRPr lang="ar-IQ" altLang="ar-IQ" smtClean="0"/>
          </a:p>
        </p:txBody>
      </p:sp>
      <p:sp>
        <p:nvSpPr>
          <p:cNvPr id="20483" name="Content Placeholder 2"/>
          <p:cNvSpPr>
            <a:spLocks noGrp="1"/>
          </p:cNvSpPr>
          <p:nvPr>
            <p:ph sz="half" idx="2"/>
          </p:nvPr>
        </p:nvSpPr>
        <p:spPr>
          <a:xfrm>
            <a:off x="381000" y="1690688"/>
            <a:ext cx="5334000" cy="4498975"/>
          </a:xfrm>
        </p:spPr>
        <p:txBody>
          <a:bodyPr/>
          <a:lstStyle/>
          <a:p>
            <a:pPr marL="0" indent="0">
              <a:buFontTx/>
              <a:buNone/>
            </a:pPr>
            <a:r>
              <a:rPr lang="en-US" altLang="ar-IQ" sz="2000" b="1" smtClean="0">
                <a:solidFill>
                  <a:srgbClr val="006699"/>
                </a:solidFill>
                <a:latin typeface="Verdana" panose="020B0604030504040204" pitchFamily="34" charset="0"/>
              </a:rPr>
              <a:t>class</a:t>
            </a:r>
            <a:r>
              <a:rPr lang="en-US" altLang="ar-IQ" sz="2000" smtClean="0">
                <a:solidFill>
                  <a:srgbClr val="000000"/>
                </a:solidFill>
                <a:latin typeface="Verdana" panose="020B0604030504040204" pitchFamily="34" charset="0"/>
              </a:rPr>
              <a:t> Account {  </a:t>
            </a:r>
          </a:p>
          <a:p>
            <a:pPr marL="0" indent="0">
              <a:buFontTx/>
              <a:buNone/>
            </a:pPr>
            <a:r>
              <a:rPr lang="en-US" altLang="ar-IQ" sz="2000" smtClean="0">
                <a:solidFill>
                  <a:srgbClr val="000000"/>
                </a:solidFill>
                <a:latin typeface="Verdana" panose="020B0604030504040204" pitchFamily="34" charset="0"/>
              </a:rPr>
              <a:t>   </a:t>
            </a:r>
            <a:r>
              <a:rPr lang="en-US" altLang="ar-IQ" sz="2000" b="1" smtClean="0">
                <a:solidFill>
                  <a:srgbClr val="006699"/>
                </a:solidFill>
                <a:latin typeface="Verdana" panose="020B0604030504040204" pitchFamily="34" charset="0"/>
              </a:rPr>
              <a:t>public</a:t>
            </a:r>
            <a:r>
              <a:rPr lang="en-US" altLang="ar-IQ" sz="2000" smtClean="0">
                <a:solidFill>
                  <a:srgbClr val="000000"/>
                </a:solidFill>
                <a:latin typeface="Verdana" panose="020B0604030504040204" pitchFamily="34" charset="0"/>
              </a:rPr>
              <a:t>:  </a:t>
            </a:r>
          </a:p>
          <a:p>
            <a:pPr marL="0" indent="0">
              <a:buFontTx/>
              <a:buNone/>
            </a:pPr>
            <a:r>
              <a:rPr lang="en-US" altLang="ar-IQ" sz="2000" smtClean="0">
                <a:solidFill>
                  <a:srgbClr val="000000"/>
                </a:solidFill>
                <a:latin typeface="Verdana" panose="020B0604030504040204" pitchFamily="34" charset="0"/>
              </a:rPr>
              <a:t>   </a:t>
            </a:r>
            <a:r>
              <a:rPr lang="en-US" altLang="ar-IQ" sz="2000" b="1" smtClean="0">
                <a:solidFill>
                  <a:srgbClr val="2E8B57"/>
                </a:solidFill>
                <a:latin typeface="Verdana" panose="020B0604030504040204" pitchFamily="34" charset="0"/>
              </a:rPr>
              <a:t>float</a:t>
            </a:r>
            <a:r>
              <a:rPr lang="en-US" altLang="ar-IQ" sz="2000" smtClean="0">
                <a:solidFill>
                  <a:srgbClr val="000000"/>
                </a:solidFill>
                <a:latin typeface="Verdana" panose="020B0604030504040204" pitchFamily="34" charset="0"/>
              </a:rPr>
              <a:t> salary = 60000;   </a:t>
            </a:r>
          </a:p>
          <a:p>
            <a:pPr marL="0" indent="0">
              <a:buFontTx/>
              <a:buNone/>
            </a:pPr>
            <a:r>
              <a:rPr lang="en-US" altLang="ar-IQ" sz="2000" smtClean="0">
                <a:solidFill>
                  <a:srgbClr val="000000"/>
                </a:solidFill>
                <a:latin typeface="Verdana" panose="020B0604030504040204" pitchFamily="34" charset="0"/>
              </a:rPr>
              <a:t> };  </a:t>
            </a:r>
          </a:p>
          <a:p>
            <a:pPr marL="0" indent="0">
              <a:buFontTx/>
              <a:buNone/>
            </a:pPr>
            <a:endParaRPr lang="en-US" altLang="ar-IQ" sz="2000" smtClean="0">
              <a:solidFill>
                <a:srgbClr val="000000"/>
              </a:solidFill>
              <a:latin typeface="Verdana" panose="020B0604030504040204" pitchFamily="34" charset="0"/>
            </a:endParaRPr>
          </a:p>
          <a:p>
            <a:pPr marL="0" indent="0">
              <a:buFontTx/>
              <a:buNone/>
            </a:pPr>
            <a:r>
              <a:rPr lang="en-US" altLang="ar-IQ" sz="2000" smtClean="0">
                <a:solidFill>
                  <a:srgbClr val="000000"/>
                </a:solidFill>
                <a:latin typeface="Verdana" panose="020B0604030504040204" pitchFamily="34" charset="0"/>
              </a:rPr>
              <a:t>   </a:t>
            </a:r>
            <a:r>
              <a:rPr lang="en-US" altLang="ar-IQ" sz="2000" b="1" smtClean="0">
                <a:solidFill>
                  <a:srgbClr val="006699"/>
                </a:solidFill>
                <a:latin typeface="Verdana" panose="020B0604030504040204" pitchFamily="34" charset="0"/>
              </a:rPr>
              <a:t>class</a:t>
            </a:r>
            <a:r>
              <a:rPr lang="en-US" altLang="ar-IQ" sz="2000" smtClean="0">
                <a:solidFill>
                  <a:srgbClr val="000000"/>
                </a:solidFill>
                <a:latin typeface="Verdana" panose="020B0604030504040204" pitchFamily="34" charset="0"/>
              </a:rPr>
              <a:t> Programmer: </a:t>
            </a:r>
            <a:r>
              <a:rPr lang="en-US" altLang="ar-IQ" sz="2000" b="1" smtClean="0">
                <a:solidFill>
                  <a:srgbClr val="006699"/>
                </a:solidFill>
                <a:latin typeface="Verdana" panose="020B0604030504040204" pitchFamily="34" charset="0"/>
              </a:rPr>
              <a:t>public</a:t>
            </a:r>
            <a:r>
              <a:rPr lang="en-US" altLang="ar-IQ" sz="2000" smtClean="0">
                <a:solidFill>
                  <a:srgbClr val="000000"/>
                </a:solidFill>
                <a:latin typeface="Verdana" panose="020B0604030504040204" pitchFamily="34" charset="0"/>
              </a:rPr>
              <a:t> Account {  </a:t>
            </a:r>
          </a:p>
          <a:p>
            <a:pPr marL="0" indent="0">
              <a:buFontTx/>
              <a:buNone/>
            </a:pPr>
            <a:r>
              <a:rPr lang="en-US" altLang="ar-IQ" sz="2000" smtClean="0">
                <a:solidFill>
                  <a:srgbClr val="000000"/>
                </a:solidFill>
                <a:latin typeface="Verdana" panose="020B0604030504040204" pitchFamily="34" charset="0"/>
              </a:rPr>
              <a:t>   </a:t>
            </a:r>
            <a:r>
              <a:rPr lang="en-US" altLang="ar-IQ" sz="2000" b="1" smtClean="0">
                <a:solidFill>
                  <a:srgbClr val="006699"/>
                </a:solidFill>
                <a:latin typeface="Verdana" panose="020B0604030504040204" pitchFamily="34" charset="0"/>
              </a:rPr>
              <a:t>public</a:t>
            </a:r>
            <a:r>
              <a:rPr lang="en-US" altLang="ar-IQ" sz="2000" smtClean="0">
                <a:solidFill>
                  <a:srgbClr val="000000"/>
                </a:solidFill>
                <a:latin typeface="Verdana" panose="020B0604030504040204" pitchFamily="34" charset="0"/>
              </a:rPr>
              <a:t>:  </a:t>
            </a:r>
          </a:p>
          <a:p>
            <a:pPr marL="0" indent="0">
              <a:buFontTx/>
              <a:buNone/>
            </a:pPr>
            <a:r>
              <a:rPr lang="en-US" altLang="ar-IQ" sz="2000" smtClean="0">
                <a:solidFill>
                  <a:srgbClr val="000000"/>
                </a:solidFill>
                <a:latin typeface="Verdana" panose="020B0604030504040204" pitchFamily="34" charset="0"/>
              </a:rPr>
              <a:t>   </a:t>
            </a:r>
            <a:r>
              <a:rPr lang="en-US" altLang="ar-IQ" sz="2000" b="1" smtClean="0">
                <a:solidFill>
                  <a:srgbClr val="2E8B57"/>
                </a:solidFill>
                <a:latin typeface="Verdana" panose="020B0604030504040204" pitchFamily="34" charset="0"/>
              </a:rPr>
              <a:t>float</a:t>
            </a:r>
            <a:r>
              <a:rPr lang="en-US" altLang="ar-IQ" sz="2000" smtClean="0">
                <a:solidFill>
                  <a:srgbClr val="000000"/>
                </a:solidFill>
                <a:latin typeface="Verdana" panose="020B0604030504040204" pitchFamily="34" charset="0"/>
              </a:rPr>
              <a:t> bonus = 5000;    </a:t>
            </a:r>
          </a:p>
          <a:p>
            <a:pPr marL="0" indent="0">
              <a:buFontTx/>
              <a:buNone/>
            </a:pPr>
            <a:r>
              <a:rPr lang="en-US" altLang="ar-IQ" sz="2000" smtClean="0">
                <a:solidFill>
                  <a:srgbClr val="000000"/>
                </a:solidFill>
                <a:latin typeface="Verdana" panose="020B0604030504040204" pitchFamily="34" charset="0"/>
              </a:rPr>
              <a:t>   };    </a:t>
            </a:r>
          </a:p>
        </p:txBody>
      </p:sp>
      <p:sp>
        <p:nvSpPr>
          <p:cNvPr id="7" name="Content Placeholder 6"/>
          <p:cNvSpPr>
            <a:spLocks noGrp="1"/>
          </p:cNvSpPr>
          <p:nvPr>
            <p:ph sz="quarter" idx="4"/>
          </p:nvPr>
        </p:nvSpPr>
        <p:spPr>
          <a:xfrm>
            <a:off x="3581400" y="4114800"/>
            <a:ext cx="5334000" cy="2590800"/>
          </a:xfrm>
          <a:solidFill>
            <a:schemeClr val="accent1">
              <a:lumMod val="20000"/>
              <a:lumOff val="80000"/>
            </a:schemeClr>
          </a:solidFill>
        </p:spPr>
        <p:txBody>
          <a:bodyPr/>
          <a:lstStyle/>
          <a:p>
            <a:pPr marL="0" indent="0">
              <a:buFontTx/>
              <a:buNone/>
              <a:defRPr/>
            </a:pPr>
            <a:r>
              <a:rPr lang="en-US" sz="1800" b="1" dirty="0" err="1" smtClean="0">
                <a:solidFill>
                  <a:srgbClr val="2E8B57"/>
                </a:solidFill>
                <a:latin typeface="verdana" panose="020B0604030504040204" pitchFamily="34" charset="0"/>
              </a:rPr>
              <a:t>int</a:t>
            </a:r>
            <a:r>
              <a:rPr lang="en-US" sz="1800" dirty="0">
                <a:solidFill>
                  <a:srgbClr val="000000"/>
                </a:solidFill>
                <a:latin typeface="verdana" panose="020B0604030504040204" pitchFamily="34" charset="0"/>
              </a:rPr>
              <a:t> main(</a:t>
            </a:r>
            <a:r>
              <a:rPr lang="en-US" sz="1800" b="1" dirty="0" smtClean="0">
                <a:solidFill>
                  <a:srgbClr val="006699"/>
                </a:solidFill>
                <a:latin typeface="verdana" panose="020B0604030504040204" pitchFamily="34" charset="0"/>
              </a:rPr>
              <a:t>void</a:t>
            </a:r>
            <a:r>
              <a:rPr lang="en-US" sz="1800" dirty="0">
                <a:solidFill>
                  <a:srgbClr val="000000"/>
                </a:solidFill>
                <a:latin typeface="verdana" panose="020B0604030504040204" pitchFamily="34" charset="0"/>
              </a:rPr>
              <a:t>) {  </a:t>
            </a:r>
          </a:p>
          <a:p>
            <a:pPr marL="0" indent="0">
              <a:buFontTx/>
              <a:buNone/>
              <a:defRPr/>
            </a:pPr>
            <a:r>
              <a:rPr lang="en-US" sz="1800" dirty="0">
                <a:solidFill>
                  <a:srgbClr val="000000"/>
                </a:solidFill>
                <a:latin typeface="verdana" panose="020B0604030504040204" pitchFamily="34" charset="0"/>
              </a:rPr>
              <a:t>     Programmer p1;  </a:t>
            </a:r>
          </a:p>
          <a:p>
            <a:pPr marL="0" indent="0">
              <a:buFontTx/>
              <a:buNone/>
              <a:defRPr/>
            </a:pPr>
            <a:r>
              <a:rPr lang="en-US" sz="1800" dirty="0">
                <a:solidFill>
                  <a:srgbClr val="000000"/>
                </a:solidFill>
                <a:latin typeface="verdana" panose="020B0604030504040204" pitchFamily="34" charset="0"/>
              </a:rPr>
              <a:t>     </a:t>
            </a:r>
            <a:r>
              <a:rPr lang="en-US" sz="1800" dirty="0" err="1">
                <a:solidFill>
                  <a:srgbClr val="000000"/>
                </a:solidFill>
                <a:latin typeface="verdana" panose="020B0604030504040204" pitchFamily="34" charset="0"/>
              </a:rPr>
              <a:t>cout</a:t>
            </a:r>
            <a:r>
              <a:rPr lang="en-US" sz="1800" dirty="0">
                <a:solidFill>
                  <a:srgbClr val="000000"/>
                </a:solidFill>
                <a:latin typeface="verdana" panose="020B0604030504040204" pitchFamily="34" charset="0"/>
              </a:rPr>
              <a:t>&lt;&lt;</a:t>
            </a:r>
            <a:r>
              <a:rPr lang="en-US" sz="1800" dirty="0" smtClean="0">
                <a:solidFill>
                  <a:srgbClr val="0000FF"/>
                </a:solidFill>
                <a:latin typeface="verdana" panose="020B0604030504040204" pitchFamily="34" charset="0"/>
              </a:rPr>
              <a:t>"Salary: "</a:t>
            </a:r>
            <a:r>
              <a:rPr lang="en-US" sz="1800" dirty="0">
                <a:solidFill>
                  <a:srgbClr val="000000"/>
                </a:solidFill>
                <a:latin typeface="verdana" panose="020B0604030504040204" pitchFamily="34" charset="0"/>
              </a:rPr>
              <a:t>&lt;&lt;p1.salary&lt;&lt;</a:t>
            </a:r>
            <a:r>
              <a:rPr lang="en-US" sz="1800" dirty="0" err="1">
                <a:solidFill>
                  <a:srgbClr val="000000"/>
                </a:solidFill>
                <a:latin typeface="verdana" panose="020B0604030504040204" pitchFamily="34" charset="0"/>
              </a:rPr>
              <a:t>endl</a:t>
            </a: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a:t>
            </a:r>
            <a:r>
              <a:rPr lang="en-US" sz="1800" dirty="0" err="1">
                <a:solidFill>
                  <a:srgbClr val="000000"/>
                </a:solidFill>
                <a:latin typeface="verdana" panose="020B0604030504040204" pitchFamily="34" charset="0"/>
              </a:rPr>
              <a:t>cout</a:t>
            </a:r>
            <a:r>
              <a:rPr lang="en-US" sz="1800" dirty="0">
                <a:solidFill>
                  <a:srgbClr val="000000"/>
                </a:solidFill>
                <a:latin typeface="verdana" panose="020B0604030504040204" pitchFamily="34" charset="0"/>
              </a:rPr>
              <a:t>&lt;&lt;</a:t>
            </a:r>
            <a:r>
              <a:rPr lang="en-US" sz="1800" dirty="0" smtClean="0">
                <a:solidFill>
                  <a:srgbClr val="0000FF"/>
                </a:solidFill>
                <a:latin typeface="verdana" panose="020B0604030504040204" pitchFamily="34" charset="0"/>
              </a:rPr>
              <a:t>"Bonus: "</a:t>
            </a:r>
            <a:r>
              <a:rPr lang="en-US" sz="1800" dirty="0">
                <a:solidFill>
                  <a:srgbClr val="000000"/>
                </a:solidFill>
                <a:latin typeface="verdana" panose="020B0604030504040204" pitchFamily="34" charset="0"/>
              </a:rPr>
              <a:t>&lt;&lt;p1.bonus&lt;&lt;</a:t>
            </a:r>
            <a:r>
              <a:rPr lang="en-US" sz="1800" dirty="0" err="1">
                <a:solidFill>
                  <a:srgbClr val="000000"/>
                </a:solidFill>
                <a:latin typeface="verdana" panose="020B0604030504040204" pitchFamily="34" charset="0"/>
              </a:rPr>
              <a:t>endl</a:t>
            </a: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a:t>
            </a:r>
            <a:r>
              <a:rPr lang="en-US" sz="1800" b="1" dirty="0" smtClean="0">
                <a:solidFill>
                  <a:srgbClr val="006699"/>
                </a:solidFill>
                <a:latin typeface="verdana" panose="020B0604030504040204" pitchFamily="34" charset="0"/>
              </a:rPr>
              <a:t>return</a:t>
            </a:r>
            <a:r>
              <a:rPr lang="en-US" sz="1800" dirty="0">
                <a:solidFill>
                  <a:srgbClr val="000000"/>
                </a:solidFill>
                <a:latin typeface="verdana" panose="020B0604030504040204" pitchFamily="34" charset="0"/>
              </a:rPr>
              <a:t> 0;  </a:t>
            </a:r>
          </a:p>
          <a:p>
            <a:pPr marL="0" indent="0">
              <a:buFontTx/>
              <a:buNone/>
              <a:defRPr/>
            </a:pPr>
            <a:r>
              <a:rPr lang="en-US" sz="1800" dirty="0">
                <a:solidFill>
                  <a:srgbClr val="000000"/>
                </a:solidFill>
                <a:latin typeface="verdana" panose="020B0604030504040204" pitchFamily="34" charset="0"/>
              </a:rPr>
              <a:t>}  </a:t>
            </a:r>
          </a:p>
        </p:txBody>
      </p:sp>
      <p:sp>
        <p:nvSpPr>
          <p:cNvPr id="20485"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76FC2B8-0F1D-4679-9E02-2DE183567610}" type="slidenum">
              <a:rPr lang="en-US" altLang="ar-IQ" sz="1400" smtClean="0"/>
              <a:pPr>
                <a:spcBef>
                  <a:spcPct val="0"/>
                </a:spcBef>
                <a:buFontTx/>
                <a:buNone/>
              </a:pPr>
              <a:t>16</a:t>
            </a:fld>
            <a:endParaRPr lang="en-US" altLang="ar-IQ" sz="140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1913"/>
            <a:ext cx="4267200" cy="6127750"/>
          </a:xfrm>
        </p:spPr>
        <p:txBody>
          <a:bodyPr/>
          <a:lstStyle/>
          <a:p>
            <a:pPr marL="0" indent="0">
              <a:buFontTx/>
              <a:buNone/>
              <a:defRPr/>
            </a:pPr>
            <a:r>
              <a:rPr lang="en-US" sz="2000" b="1" dirty="0" smtClean="0">
                <a:solidFill>
                  <a:srgbClr val="006699"/>
                </a:solidFill>
                <a:latin typeface="verdana" panose="020B0604030504040204" pitchFamily="34" charset="0"/>
              </a:rPr>
              <a:t>class</a:t>
            </a:r>
            <a:r>
              <a:rPr lang="en-US" sz="2000" dirty="0">
                <a:solidFill>
                  <a:srgbClr val="000000"/>
                </a:solidFill>
                <a:latin typeface="verdana" panose="020B0604030504040204" pitchFamily="34" charset="0"/>
              </a:rPr>
              <a:t> A  </a:t>
            </a: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dirty="0" smtClean="0">
                <a:solidFill>
                  <a:srgbClr val="000000"/>
                </a:solidFill>
                <a:latin typeface="verdana" panose="020B0604030504040204" pitchFamily="34" charset="0"/>
              </a:rPr>
              <a:t>  </a:t>
            </a:r>
            <a:r>
              <a:rPr lang="en-US" sz="2000" dirty="0">
                <a:solidFill>
                  <a:srgbClr val="000000"/>
                </a:solidFill>
                <a:latin typeface="verdana" panose="020B0604030504040204" pitchFamily="34" charset="0"/>
              </a:rPr>
              <a:t> </a:t>
            </a: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a = 4; </a:t>
            </a: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b = 5;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dirty="0" smtClean="0">
                <a:solidFill>
                  <a:srgbClr val="000000"/>
                </a:solidFill>
                <a:latin typeface="verdana" panose="020B0604030504040204" pitchFamily="34" charset="0"/>
              </a:rPr>
              <a:t> </a:t>
            </a: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mul</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c = a*b;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return</a:t>
            </a:r>
            <a:r>
              <a:rPr lang="en-US" sz="2000" dirty="0">
                <a:solidFill>
                  <a:srgbClr val="000000"/>
                </a:solidFill>
                <a:latin typeface="verdana" panose="020B0604030504040204" pitchFamily="34" charset="0"/>
              </a:rPr>
              <a:t> c;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1800" b="1" dirty="0" smtClean="0">
                <a:solidFill>
                  <a:srgbClr val="006699"/>
                </a:solidFill>
                <a:latin typeface="verdana" panose="020B0604030504040204" pitchFamily="34" charset="0"/>
              </a:rPr>
              <a:t>class</a:t>
            </a:r>
            <a:r>
              <a:rPr lang="en-US" sz="1800" dirty="0">
                <a:solidFill>
                  <a:srgbClr val="000000"/>
                </a:solidFill>
                <a:latin typeface="verdana" panose="020B0604030504040204" pitchFamily="34" charset="0"/>
              </a:rPr>
              <a:t> B : </a:t>
            </a:r>
            <a:r>
              <a:rPr lang="en-US" sz="1800" b="1" dirty="0" smtClean="0">
                <a:solidFill>
                  <a:srgbClr val="006699"/>
                </a:solidFill>
                <a:latin typeface="verdana" panose="020B0604030504040204" pitchFamily="34" charset="0"/>
              </a:rPr>
              <a:t>private</a:t>
            </a:r>
            <a:r>
              <a:rPr lang="en-US" sz="1800" dirty="0">
                <a:solidFill>
                  <a:srgbClr val="000000"/>
                </a:solidFill>
                <a:latin typeface="verdana" panose="020B0604030504040204" pitchFamily="34" charset="0"/>
              </a:rPr>
              <a:t> A  </a:t>
            </a:r>
          </a:p>
          <a:p>
            <a:pPr marL="0" indent="0">
              <a:buFontTx/>
              <a:buNone/>
              <a:defRPr/>
            </a:pP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a:t>
            </a:r>
            <a:r>
              <a:rPr lang="en-US" sz="1800" b="1" dirty="0" smtClean="0">
                <a:solidFill>
                  <a:srgbClr val="006699"/>
                </a:solidFill>
                <a:latin typeface="verdana" panose="020B0604030504040204" pitchFamily="34" charset="0"/>
              </a:rPr>
              <a:t>public</a:t>
            </a: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a:t>
            </a:r>
            <a:r>
              <a:rPr lang="en-US" sz="1800" b="1" dirty="0" smtClean="0">
                <a:solidFill>
                  <a:srgbClr val="006699"/>
                </a:solidFill>
                <a:latin typeface="verdana" panose="020B0604030504040204" pitchFamily="34" charset="0"/>
              </a:rPr>
              <a:t>void</a:t>
            </a:r>
            <a:r>
              <a:rPr lang="en-US" sz="1800" dirty="0">
                <a:solidFill>
                  <a:srgbClr val="000000"/>
                </a:solidFill>
                <a:latin typeface="verdana" panose="020B0604030504040204" pitchFamily="34" charset="0"/>
              </a:rPr>
              <a:t> display()  </a:t>
            </a:r>
          </a:p>
          <a:p>
            <a:pPr marL="0" indent="0">
              <a:buFontTx/>
              <a:buNone/>
              <a:defRPr/>
            </a:pPr>
            <a:r>
              <a:rPr lang="en-US" sz="1800" dirty="0">
                <a:solidFill>
                  <a:srgbClr val="000000"/>
                </a:solidFill>
                <a:latin typeface="verdana" panose="020B0604030504040204" pitchFamily="34" charset="0"/>
              </a:rPr>
              <a:t>    {  </a:t>
            </a:r>
          </a:p>
          <a:p>
            <a:pPr marL="0" indent="0">
              <a:buFontTx/>
              <a:buNone/>
              <a:defRPr/>
            </a:pPr>
            <a:r>
              <a:rPr lang="en-US" sz="1800" dirty="0">
                <a:solidFill>
                  <a:srgbClr val="000000"/>
                </a:solidFill>
                <a:latin typeface="verdana" panose="020B0604030504040204" pitchFamily="34" charset="0"/>
              </a:rPr>
              <a:t>        </a:t>
            </a:r>
            <a:r>
              <a:rPr lang="en-US" sz="1800" b="1" dirty="0" err="1" smtClean="0">
                <a:solidFill>
                  <a:srgbClr val="2E8B57"/>
                </a:solidFill>
                <a:latin typeface="verdana" panose="020B0604030504040204" pitchFamily="34" charset="0"/>
              </a:rPr>
              <a:t>int</a:t>
            </a:r>
            <a:r>
              <a:rPr lang="en-US" sz="1800" dirty="0">
                <a:solidFill>
                  <a:srgbClr val="000000"/>
                </a:solidFill>
                <a:latin typeface="verdana" panose="020B0604030504040204" pitchFamily="34" charset="0"/>
              </a:rPr>
              <a:t> result = </a:t>
            </a:r>
            <a:r>
              <a:rPr lang="en-US" sz="1800" dirty="0" err="1">
                <a:solidFill>
                  <a:srgbClr val="000000"/>
                </a:solidFill>
                <a:latin typeface="verdana" panose="020B0604030504040204" pitchFamily="34" charset="0"/>
              </a:rPr>
              <a:t>mul</a:t>
            </a: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a:t>
            </a:r>
            <a:r>
              <a:rPr lang="en-US" sz="1800" dirty="0" err="1">
                <a:solidFill>
                  <a:srgbClr val="000000"/>
                </a:solidFill>
                <a:latin typeface="verdana" panose="020B0604030504040204" pitchFamily="34" charset="0"/>
              </a:rPr>
              <a:t>std</a:t>
            </a:r>
            <a:r>
              <a:rPr lang="en-US" sz="1800" dirty="0">
                <a:solidFill>
                  <a:srgbClr val="000000"/>
                </a:solidFill>
                <a:latin typeface="verdana" panose="020B0604030504040204" pitchFamily="34" charset="0"/>
              </a:rPr>
              <a:t>::</a:t>
            </a:r>
            <a:r>
              <a:rPr lang="en-US" sz="1800" dirty="0" err="1">
                <a:solidFill>
                  <a:srgbClr val="000000"/>
                </a:solidFill>
                <a:latin typeface="verdana" panose="020B0604030504040204" pitchFamily="34" charset="0"/>
              </a:rPr>
              <a:t>cout</a:t>
            </a:r>
            <a:r>
              <a:rPr lang="en-US" sz="1800" dirty="0">
                <a:solidFill>
                  <a:srgbClr val="000000"/>
                </a:solidFill>
                <a:latin typeface="verdana" panose="020B0604030504040204" pitchFamily="34" charset="0"/>
              </a:rPr>
              <a:t> </a:t>
            </a:r>
            <a:r>
              <a:rPr lang="en-US" sz="1800" dirty="0" smtClean="0">
                <a:solidFill>
                  <a:srgbClr val="000000"/>
                </a:solidFill>
                <a:latin typeface="verdana" panose="020B0604030504040204" pitchFamily="34" charset="0"/>
              </a:rPr>
              <a:t>&lt;&lt;result;</a:t>
            </a:r>
            <a:r>
              <a:rPr lang="en-US" sz="1800" dirty="0">
                <a:solidFill>
                  <a:srgbClr val="000000"/>
                </a:solidFill>
                <a:latin typeface="verdana" panose="020B0604030504040204" pitchFamily="34" charset="0"/>
              </a:rPr>
              <a:t>  </a:t>
            </a:r>
          </a:p>
          <a:p>
            <a:pPr marL="0" indent="0">
              <a:buFontTx/>
              <a:buNone/>
              <a:defRPr/>
            </a:pPr>
            <a:r>
              <a:rPr lang="en-US" sz="1800" dirty="0">
                <a:solidFill>
                  <a:srgbClr val="000000"/>
                </a:solidFill>
                <a:latin typeface="verdana" panose="020B0604030504040204" pitchFamily="34" charset="0"/>
              </a:rPr>
              <a:t>    }  </a:t>
            </a:r>
          </a:p>
          <a:p>
            <a:pPr marL="0" indent="0">
              <a:buFontTx/>
              <a:buNone/>
              <a:defRPr/>
            </a:pPr>
            <a:r>
              <a:rPr lang="en-US" sz="1800" dirty="0">
                <a:solidFill>
                  <a:srgbClr val="000000"/>
                </a:solidFill>
                <a:latin typeface="verdana" panose="020B0604030504040204" pitchFamily="34" charset="0"/>
              </a:rPr>
              <a:t>};  </a:t>
            </a:r>
          </a:p>
          <a:p>
            <a:pPr>
              <a:defRPr/>
            </a:pPr>
            <a:endParaRPr lang="ar-IQ" dirty="0"/>
          </a:p>
        </p:txBody>
      </p:sp>
      <p:sp>
        <p:nvSpPr>
          <p:cNvPr id="6" name="Content Placeholder 5"/>
          <p:cNvSpPr>
            <a:spLocks noGrp="1"/>
          </p:cNvSpPr>
          <p:nvPr>
            <p:ph sz="quarter" idx="4"/>
          </p:nvPr>
        </p:nvSpPr>
        <p:spPr>
          <a:xfrm>
            <a:off x="4379913" y="228600"/>
            <a:ext cx="3887787" cy="2676525"/>
          </a:xfrm>
          <a:solidFill>
            <a:schemeClr val="accent1">
              <a:lumMod val="20000"/>
              <a:lumOff val="80000"/>
            </a:schemeClr>
          </a:solidFill>
        </p:spPr>
        <p:txBody>
          <a:bodyPr/>
          <a:lstStyle/>
          <a:p>
            <a:pPr marL="0" indent="0">
              <a:buFontTx/>
              <a:buNone/>
              <a:defRPr/>
            </a:pP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main()  </a:t>
            </a: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B </a:t>
            </a:r>
            <a:r>
              <a:rPr lang="en-US" sz="2000" dirty="0" err="1">
                <a:solidFill>
                  <a:srgbClr val="000000"/>
                </a:solidFill>
                <a:latin typeface="verdana" panose="020B0604030504040204" pitchFamily="34" charset="0"/>
              </a:rPr>
              <a:t>b</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b.display</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return</a:t>
            </a:r>
            <a:r>
              <a:rPr lang="en-US" sz="2000" dirty="0">
                <a:solidFill>
                  <a:srgbClr val="000000"/>
                </a:solidFill>
                <a:latin typeface="verdana" panose="020B0604030504040204" pitchFamily="34" charset="0"/>
              </a:rPr>
              <a:t> 0;  </a:t>
            </a:r>
          </a:p>
          <a:p>
            <a:pPr marL="0" indent="0">
              <a:buFontTx/>
              <a:buNone/>
              <a:defRPr/>
            </a:pPr>
            <a:r>
              <a:rPr lang="en-US" sz="2000" dirty="0">
                <a:solidFill>
                  <a:srgbClr val="000000"/>
                </a:solidFill>
                <a:latin typeface="verdana" panose="020B0604030504040204" pitchFamily="34" charset="0"/>
              </a:rPr>
              <a:t>}  </a:t>
            </a:r>
          </a:p>
          <a:p>
            <a:pPr>
              <a:defRPr/>
            </a:pPr>
            <a:endParaRPr lang="ar-IQ" dirty="0"/>
          </a:p>
        </p:txBody>
      </p:sp>
      <p:sp>
        <p:nvSpPr>
          <p:cNvPr id="21508" name="Slide Number Placeholder 6"/>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1FF577-0D06-4046-B850-27905266ED70}" type="slidenum">
              <a:rPr lang="en-US" altLang="ar-IQ" sz="1400" smtClean="0"/>
              <a:pPr>
                <a:spcBef>
                  <a:spcPct val="0"/>
                </a:spcBef>
                <a:buFontTx/>
                <a:buNone/>
              </a:pPr>
              <a:t>17</a:t>
            </a:fld>
            <a:endParaRPr lang="en-US" altLang="ar-IQ" sz="1400" smtClean="0"/>
          </a:p>
        </p:txBody>
      </p:sp>
      <p:sp>
        <p:nvSpPr>
          <p:cNvPr id="21509" name="Content Placeholder 5"/>
          <p:cNvSpPr txBox="1">
            <a:spLocks/>
          </p:cNvSpPr>
          <p:nvPr/>
        </p:nvSpPr>
        <p:spPr bwMode="auto">
          <a:xfrm>
            <a:off x="3733800" y="3498850"/>
            <a:ext cx="4559300" cy="24447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t>class A is privately inherited. </a:t>
            </a:r>
          </a:p>
          <a:p>
            <a:pPr>
              <a:buFontTx/>
              <a:buNone/>
            </a:pPr>
            <a:r>
              <a:rPr lang="en-US" altLang="ar-IQ" sz="2000"/>
              <a:t>Therefore, the mul() function of class 'A' cannot be accessed by the object of class B. </a:t>
            </a:r>
          </a:p>
          <a:p>
            <a:pPr>
              <a:buFontTx/>
              <a:buNone/>
            </a:pPr>
            <a:r>
              <a:rPr lang="en-US" altLang="ar-IQ" sz="2000"/>
              <a:t>It can only be accessed by the member function of class B.</a:t>
            </a:r>
            <a:endParaRPr lang="ar-IQ" altLang="ar-IQ"/>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a:xfrm>
            <a:off x="-325438" y="685800"/>
            <a:ext cx="7772401" cy="1143000"/>
          </a:xfrm>
        </p:spPr>
        <p:txBody>
          <a:bodyPr/>
          <a:lstStyle/>
          <a:p>
            <a:r>
              <a:rPr lang="en-US" altLang="ar-IQ" smtClean="0"/>
              <a:t>C++ Multilevel Inheritance</a:t>
            </a:r>
            <a:endParaRPr lang="ar-IQ" altLang="ar-IQ" smtClean="0"/>
          </a:p>
        </p:txBody>
      </p:sp>
      <p:sp>
        <p:nvSpPr>
          <p:cNvPr id="22531" name="Content Placeholder 8"/>
          <p:cNvSpPr>
            <a:spLocks noGrp="1"/>
          </p:cNvSpPr>
          <p:nvPr>
            <p:ph idx="1"/>
          </p:nvPr>
        </p:nvSpPr>
        <p:spPr>
          <a:xfrm>
            <a:off x="390525" y="2209800"/>
            <a:ext cx="6696075" cy="4267200"/>
          </a:xfrm>
        </p:spPr>
        <p:txBody>
          <a:bodyPr/>
          <a:lstStyle/>
          <a:p>
            <a:r>
              <a:rPr lang="en-US" altLang="ar-IQ" sz="2400" b="1" smtClean="0"/>
              <a:t>Multilevel inheritance</a:t>
            </a:r>
            <a:r>
              <a:rPr lang="en-US" altLang="ar-IQ" sz="2400" smtClean="0"/>
              <a:t> is a process of deriving a class from another derived class.</a:t>
            </a:r>
          </a:p>
          <a:p>
            <a:endParaRPr lang="en-US" altLang="ar-IQ" sz="2400" smtClean="0"/>
          </a:p>
          <a:p>
            <a:r>
              <a:rPr lang="en-US" altLang="ar-IQ" sz="2400" smtClean="0"/>
              <a:t>Inheritance is </a:t>
            </a:r>
            <a:r>
              <a:rPr lang="en-US" altLang="ar-IQ" sz="2400" b="1" smtClean="0"/>
              <a:t>transitive</a:t>
            </a:r>
            <a:r>
              <a:rPr lang="en-US" altLang="ar-IQ" sz="2400" smtClean="0"/>
              <a:t> so the last derived class acquires all the members of all its base classes.</a:t>
            </a:r>
            <a:endParaRPr lang="ar-IQ" altLang="ar-IQ" sz="2400" smtClean="0"/>
          </a:p>
        </p:txBody>
      </p:sp>
      <p:sp>
        <p:nvSpPr>
          <p:cNvPr id="22532" name="Slide Number Placeholder 6"/>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787F42-0C76-4679-BD55-E6AF3A320D02}" type="slidenum">
              <a:rPr lang="en-US" altLang="ar-IQ" sz="1400" smtClean="0"/>
              <a:pPr>
                <a:spcBef>
                  <a:spcPct val="0"/>
                </a:spcBef>
                <a:buFontTx/>
                <a:buNone/>
              </a:pPr>
              <a:t>18</a:t>
            </a:fld>
            <a:endParaRPr lang="en-US" altLang="ar-IQ" sz="1400" smtClean="0"/>
          </a:p>
        </p:txBody>
      </p:sp>
      <p:pic>
        <p:nvPicPr>
          <p:cNvPr id="22533" name="Picture 2" descr="C++ Inherit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0"/>
            <a:ext cx="981075"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152400" y="1225550"/>
            <a:ext cx="4267200" cy="5257800"/>
          </a:xfrm>
        </p:spPr>
        <p:txBody>
          <a:bodyPr/>
          <a:lstStyle/>
          <a:p>
            <a:pPr marL="0" indent="0">
              <a:buFontTx/>
              <a:buNone/>
              <a:defRPr/>
            </a:pPr>
            <a:r>
              <a:rPr lang="en-US" sz="2000" b="1" dirty="0" smtClean="0">
                <a:solidFill>
                  <a:srgbClr val="006699"/>
                </a:solidFill>
                <a:latin typeface="verdana" panose="020B0604030504040204" pitchFamily="34" charset="0"/>
              </a:rPr>
              <a:t>class</a:t>
            </a:r>
            <a:r>
              <a:rPr lang="en-US" sz="2000" dirty="0">
                <a:solidFill>
                  <a:srgbClr val="000000"/>
                </a:solidFill>
                <a:latin typeface="verdana" panose="020B0604030504040204" pitchFamily="34" charset="0"/>
              </a:rPr>
              <a:t> Animal {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void</a:t>
            </a:r>
            <a:r>
              <a:rPr lang="en-US" sz="2000" dirty="0">
                <a:solidFill>
                  <a:srgbClr val="000000"/>
                </a:solidFill>
                <a:latin typeface="verdana" panose="020B0604030504040204" pitchFamily="34" charset="0"/>
              </a:rPr>
              <a:t> eat() {   </a:t>
            </a:r>
          </a:p>
          <a:p>
            <a:pPr marL="0" indent="0">
              <a:buFontTx/>
              <a:buNone/>
              <a:defRPr/>
            </a:pP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cout</a:t>
            </a:r>
            <a:r>
              <a:rPr lang="en-US" sz="2000" dirty="0">
                <a:solidFill>
                  <a:srgbClr val="000000"/>
                </a:solidFill>
                <a:latin typeface="verdana" panose="020B0604030504040204" pitchFamily="34" charset="0"/>
              </a:rPr>
              <a:t>&lt;&lt;</a:t>
            </a:r>
            <a:r>
              <a:rPr lang="en-US" sz="2000" dirty="0" smtClean="0">
                <a:solidFill>
                  <a:srgbClr val="0000FF"/>
                </a:solidFill>
                <a:latin typeface="verdana" panose="020B0604030504040204" pitchFamily="34" charset="0"/>
              </a:rPr>
              <a:t>"Eating..."</a:t>
            </a:r>
            <a:r>
              <a:rPr lang="en-US" sz="2000" dirty="0">
                <a:solidFill>
                  <a:srgbClr val="000000"/>
                </a:solidFill>
                <a:latin typeface="verdana" panose="020B0604030504040204" pitchFamily="34" charset="0"/>
              </a:rPr>
              <a:t>&lt;&lt;</a:t>
            </a:r>
            <a:r>
              <a:rPr lang="en-US" sz="2000" dirty="0" err="1">
                <a:solidFill>
                  <a:srgbClr val="000000"/>
                </a:solidFill>
                <a:latin typeface="verdana" panose="020B0604030504040204" pitchFamily="34" charset="0"/>
              </a:rPr>
              <a:t>endl</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r>
              <a:rPr lang="en-US" sz="2000" dirty="0" smtClean="0">
                <a:solidFill>
                  <a:srgbClr val="000000"/>
                </a:solidFill>
                <a:latin typeface="verdana" panose="020B0604030504040204" pitchFamily="34" charset="0"/>
              </a:rPr>
              <a:t>};</a:t>
            </a: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class</a:t>
            </a:r>
            <a:r>
              <a:rPr lang="en-US" sz="2000" dirty="0">
                <a:solidFill>
                  <a:srgbClr val="000000"/>
                </a:solidFill>
                <a:latin typeface="verdana" panose="020B0604030504040204" pitchFamily="34" charset="0"/>
              </a:rPr>
              <a:t> Dog: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Animal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void</a:t>
            </a:r>
            <a:r>
              <a:rPr lang="en-US" sz="2000" dirty="0">
                <a:solidFill>
                  <a:srgbClr val="000000"/>
                </a:solidFill>
                <a:latin typeface="verdana" panose="020B0604030504040204" pitchFamily="34" charset="0"/>
              </a:rPr>
              <a:t> bark(){  </a:t>
            </a:r>
          </a:p>
          <a:p>
            <a:pPr marL="0" indent="0">
              <a:buFontTx/>
              <a:buNone/>
              <a:defRPr/>
            </a:pP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cout</a:t>
            </a:r>
            <a:r>
              <a:rPr lang="en-US" sz="2000" dirty="0">
                <a:solidFill>
                  <a:srgbClr val="000000"/>
                </a:solidFill>
                <a:latin typeface="verdana" panose="020B0604030504040204" pitchFamily="34" charset="0"/>
              </a:rPr>
              <a:t>&lt;&lt;</a:t>
            </a:r>
            <a:r>
              <a:rPr lang="en-US" sz="2000" dirty="0" smtClean="0">
                <a:solidFill>
                  <a:srgbClr val="0000FF"/>
                </a:solidFill>
                <a:latin typeface="verdana" panose="020B0604030504040204" pitchFamily="34" charset="0"/>
              </a:rPr>
              <a:t>"Barking..."</a:t>
            </a:r>
            <a:r>
              <a:rPr lang="en-US" sz="2000" dirty="0">
                <a:solidFill>
                  <a:srgbClr val="000000"/>
                </a:solidFill>
                <a:latin typeface="verdana" panose="020B0604030504040204" pitchFamily="34" charset="0"/>
              </a:rPr>
              <a:t>&lt;&lt;</a:t>
            </a:r>
            <a:r>
              <a:rPr lang="en-US" sz="2000" dirty="0" err="1">
                <a:solidFill>
                  <a:srgbClr val="000000"/>
                </a:solidFill>
                <a:latin typeface="verdana" panose="020B0604030504040204" pitchFamily="34" charset="0"/>
              </a:rPr>
              <a:t>endl</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  </a:t>
            </a:r>
            <a:endParaRPr lang="en-US" sz="2000" dirty="0" smtClean="0">
              <a:solidFill>
                <a:srgbClr val="000000"/>
              </a:solidFill>
              <a:latin typeface="verdana" panose="020B0604030504040204" pitchFamily="34" charset="0"/>
            </a:endParaRPr>
          </a:p>
          <a:p>
            <a:pPr marL="0" indent="0">
              <a:buFontTx/>
              <a:buNone/>
              <a:defRPr/>
            </a:pPr>
            <a:r>
              <a:rPr lang="en-US" sz="2000" dirty="0">
                <a:solidFill>
                  <a:srgbClr val="000000"/>
                </a:solidFill>
                <a:latin typeface="verdana" panose="020B0604030504040204" pitchFamily="34" charset="0"/>
              </a:rPr>
              <a:t> </a:t>
            </a:r>
          </a:p>
          <a:p>
            <a:pPr>
              <a:defRPr/>
            </a:pPr>
            <a:endParaRPr lang="ar-IQ" dirty="0"/>
          </a:p>
        </p:txBody>
      </p:sp>
      <p:sp>
        <p:nvSpPr>
          <p:cNvPr id="9" name="Content Placeholder 8"/>
          <p:cNvSpPr>
            <a:spLocks noGrp="1"/>
          </p:cNvSpPr>
          <p:nvPr>
            <p:ph sz="quarter" idx="4"/>
          </p:nvPr>
        </p:nvSpPr>
        <p:spPr>
          <a:xfrm>
            <a:off x="4648200" y="1066800"/>
            <a:ext cx="4495800" cy="5638800"/>
          </a:xfrm>
        </p:spPr>
        <p:txBody>
          <a:bodyPr/>
          <a:lstStyle/>
          <a:p>
            <a:pPr marL="0" indent="0">
              <a:buFontTx/>
              <a:buNone/>
              <a:defRPr/>
            </a:pPr>
            <a:r>
              <a:rPr lang="en-US" sz="2000" b="1" dirty="0" smtClean="0">
                <a:solidFill>
                  <a:srgbClr val="006699"/>
                </a:solidFill>
                <a:latin typeface="verdana" panose="020B0604030504040204" pitchFamily="34" charset="0"/>
              </a:rPr>
              <a:t>class</a:t>
            </a: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BabyDog</a:t>
            </a: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Dog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public</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void</a:t>
            </a:r>
            <a:r>
              <a:rPr lang="en-US" sz="2000" dirty="0">
                <a:solidFill>
                  <a:srgbClr val="000000"/>
                </a:solidFill>
                <a:latin typeface="verdana" panose="020B0604030504040204" pitchFamily="34" charset="0"/>
              </a:rPr>
              <a:t> weep() {  </a:t>
            </a:r>
          </a:p>
          <a:p>
            <a:pPr marL="0" indent="0">
              <a:buFontTx/>
              <a:buNone/>
              <a:defRPr/>
            </a:pP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cout</a:t>
            </a:r>
            <a:r>
              <a:rPr lang="en-US" sz="2000" dirty="0">
                <a:solidFill>
                  <a:srgbClr val="000000"/>
                </a:solidFill>
                <a:latin typeface="verdana" panose="020B0604030504040204" pitchFamily="34" charset="0"/>
              </a:rPr>
              <a:t>&lt;&lt;</a:t>
            </a:r>
            <a:r>
              <a:rPr lang="en-US" sz="2000" dirty="0" smtClean="0">
                <a:solidFill>
                  <a:srgbClr val="0000FF"/>
                </a:solidFill>
                <a:latin typeface="verdana" panose="020B0604030504040204" pitchFamily="34" charset="0"/>
              </a:rPr>
              <a:t>"Weeping..."</a:t>
            </a:r>
            <a:r>
              <a:rPr lang="en-US" sz="2000" dirty="0">
                <a:solidFill>
                  <a:srgbClr val="000000"/>
                </a:solidFill>
                <a:latin typeface="verdana" panose="020B0604030504040204" pitchFamily="34" charset="0"/>
              </a:rPr>
              <a:t>;   </a:t>
            </a:r>
          </a:p>
          <a:p>
            <a:pPr marL="0" indent="0">
              <a:buFontTx/>
              <a:buNone/>
              <a:defRPr/>
            </a:pP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  </a:t>
            </a:r>
            <a:endParaRPr lang="en-US" sz="2000" dirty="0" smtClean="0">
              <a:solidFill>
                <a:srgbClr val="000000"/>
              </a:solidFill>
              <a:latin typeface="verdana" panose="020B0604030504040204" pitchFamily="34" charset="0"/>
            </a:endParaRPr>
          </a:p>
          <a:p>
            <a:pPr marL="0" indent="0">
              <a:buFontTx/>
              <a:buNone/>
              <a:defRPr/>
            </a:pPr>
            <a:r>
              <a:rPr lang="en-US" sz="2000" dirty="0">
                <a:solidFill>
                  <a:srgbClr val="000000"/>
                </a:solidFill>
                <a:latin typeface="verdana" panose="020B0604030504040204" pitchFamily="34" charset="0"/>
              </a:rPr>
              <a:t> </a:t>
            </a:r>
          </a:p>
          <a:p>
            <a:pPr marL="0" indent="0">
              <a:buFontTx/>
              <a:buNone/>
              <a:defRPr/>
            </a:pPr>
            <a:r>
              <a:rPr lang="en-US" sz="2000" b="1" dirty="0" err="1" smtClean="0">
                <a:solidFill>
                  <a:srgbClr val="2E8B57"/>
                </a:solidFill>
                <a:latin typeface="verdana" panose="020B0604030504040204" pitchFamily="34" charset="0"/>
              </a:rPr>
              <a:t>int</a:t>
            </a:r>
            <a:r>
              <a:rPr lang="en-US" sz="2000" dirty="0">
                <a:solidFill>
                  <a:srgbClr val="000000"/>
                </a:solidFill>
                <a:latin typeface="verdana" panose="020B0604030504040204" pitchFamily="34" charset="0"/>
              </a:rPr>
              <a:t> main(</a:t>
            </a:r>
            <a:r>
              <a:rPr lang="en-US" sz="2000" b="1" dirty="0" smtClean="0">
                <a:solidFill>
                  <a:srgbClr val="006699"/>
                </a:solidFill>
                <a:latin typeface="verdana" panose="020B0604030504040204" pitchFamily="34" charset="0"/>
              </a:rPr>
              <a:t>void</a:t>
            </a:r>
            <a:r>
              <a:rPr lang="en-US" sz="2000" dirty="0">
                <a:solidFill>
                  <a:srgbClr val="000000"/>
                </a:solidFill>
                <a:latin typeface="verdana" panose="020B0604030504040204" pitchFamily="34" charset="0"/>
              </a:rPr>
              <a:t>) {  </a:t>
            </a:r>
          </a:p>
          <a:p>
            <a:pPr marL="0" indent="0">
              <a:buFontTx/>
              <a:buNone/>
              <a:defRPr/>
            </a:pPr>
            <a:r>
              <a:rPr lang="en-US" sz="2000" dirty="0">
                <a:solidFill>
                  <a:srgbClr val="000000"/>
                </a:solidFill>
                <a:latin typeface="verdana" panose="020B0604030504040204" pitchFamily="34" charset="0"/>
              </a:rPr>
              <a:t>    </a:t>
            </a:r>
            <a:r>
              <a:rPr lang="en-US" sz="2000" dirty="0" err="1">
                <a:solidFill>
                  <a:srgbClr val="000000"/>
                </a:solidFill>
                <a:latin typeface="verdana" panose="020B0604030504040204" pitchFamily="34" charset="0"/>
              </a:rPr>
              <a:t>BabyDog</a:t>
            </a:r>
            <a:r>
              <a:rPr lang="en-US" sz="2000" dirty="0">
                <a:solidFill>
                  <a:srgbClr val="000000"/>
                </a:solidFill>
                <a:latin typeface="verdana" panose="020B0604030504040204" pitchFamily="34" charset="0"/>
              </a:rPr>
              <a:t> d1;  </a:t>
            </a:r>
          </a:p>
          <a:p>
            <a:pPr marL="0" indent="0">
              <a:buFontTx/>
              <a:buNone/>
              <a:defRPr/>
            </a:pPr>
            <a:r>
              <a:rPr lang="en-US" sz="2000" dirty="0">
                <a:solidFill>
                  <a:srgbClr val="000000"/>
                </a:solidFill>
                <a:latin typeface="verdana" panose="020B0604030504040204" pitchFamily="34" charset="0"/>
              </a:rPr>
              <a:t>    d1.eat();  </a:t>
            </a:r>
          </a:p>
          <a:p>
            <a:pPr marL="0" indent="0">
              <a:buFontTx/>
              <a:buNone/>
              <a:defRPr/>
            </a:pPr>
            <a:r>
              <a:rPr lang="en-US" sz="2000" dirty="0">
                <a:solidFill>
                  <a:srgbClr val="000000"/>
                </a:solidFill>
                <a:latin typeface="verdana" panose="020B0604030504040204" pitchFamily="34" charset="0"/>
              </a:rPr>
              <a:t>    d1.bark();  </a:t>
            </a:r>
          </a:p>
          <a:p>
            <a:pPr marL="0" indent="0">
              <a:buFontTx/>
              <a:buNone/>
              <a:defRPr/>
            </a:pPr>
            <a:r>
              <a:rPr lang="en-US" sz="2000" dirty="0">
                <a:solidFill>
                  <a:srgbClr val="000000"/>
                </a:solidFill>
                <a:latin typeface="verdana" panose="020B0604030504040204" pitchFamily="34" charset="0"/>
              </a:rPr>
              <a:t>     d1.weep();  </a:t>
            </a:r>
          </a:p>
          <a:p>
            <a:pPr marL="0" indent="0">
              <a:buFontTx/>
              <a:buNone/>
              <a:defRPr/>
            </a:pPr>
            <a:r>
              <a:rPr lang="en-US" sz="2000" dirty="0">
                <a:solidFill>
                  <a:srgbClr val="000000"/>
                </a:solidFill>
                <a:latin typeface="verdana" panose="020B0604030504040204" pitchFamily="34" charset="0"/>
              </a:rPr>
              <a:t>     </a:t>
            </a:r>
            <a:r>
              <a:rPr lang="en-US" sz="2000" b="1" dirty="0" smtClean="0">
                <a:solidFill>
                  <a:srgbClr val="006699"/>
                </a:solidFill>
                <a:latin typeface="verdana" panose="020B0604030504040204" pitchFamily="34" charset="0"/>
              </a:rPr>
              <a:t>return</a:t>
            </a:r>
            <a:r>
              <a:rPr lang="en-US" sz="2000" dirty="0">
                <a:solidFill>
                  <a:srgbClr val="000000"/>
                </a:solidFill>
                <a:latin typeface="verdana" panose="020B0604030504040204" pitchFamily="34" charset="0"/>
              </a:rPr>
              <a:t> 0;  </a:t>
            </a:r>
          </a:p>
          <a:p>
            <a:pPr marL="0" indent="0">
              <a:buFontTx/>
              <a:buNone/>
              <a:defRPr/>
            </a:pPr>
            <a:r>
              <a:rPr lang="en-US" sz="2000" dirty="0">
                <a:solidFill>
                  <a:srgbClr val="000000"/>
                </a:solidFill>
                <a:latin typeface="verdana" panose="020B0604030504040204" pitchFamily="34" charset="0"/>
              </a:rPr>
              <a:t>}  </a:t>
            </a:r>
          </a:p>
          <a:p>
            <a:pPr>
              <a:defRPr/>
            </a:pPr>
            <a:endParaRPr lang="ar-IQ" dirty="0"/>
          </a:p>
        </p:txBody>
      </p:sp>
      <p:sp>
        <p:nvSpPr>
          <p:cNvPr id="23556"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325E58E-20C3-493E-B7B4-96D91BF936D4}" type="slidenum">
              <a:rPr lang="en-US" altLang="ar-IQ" sz="1400" smtClean="0"/>
              <a:pPr>
                <a:spcBef>
                  <a:spcPct val="0"/>
                </a:spcBef>
                <a:buFontTx/>
                <a:buNone/>
              </a:pPr>
              <a:t>19</a:t>
            </a:fld>
            <a:endParaRPr lang="en-US" altLang="ar-IQ" sz="1400" smtClean="0"/>
          </a:p>
        </p:txBody>
      </p:sp>
      <p:sp>
        <p:nvSpPr>
          <p:cNvPr id="23557" name="Title 7"/>
          <p:cNvSpPr>
            <a:spLocks noGrp="1"/>
          </p:cNvSpPr>
          <p:nvPr>
            <p:ph type="title"/>
          </p:nvPr>
        </p:nvSpPr>
        <p:spPr>
          <a:xfrm>
            <a:off x="419100" y="30163"/>
            <a:ext cx="7772400" cy="814387"/>
          </a:xfrm>
        </p:spPr>
        <p:txBody>
          <a:bodyPr/>
          <a:lstStyle/>
          <a:p>
            <a:r>
              <a:rPr lang="en-US" altLang="ar-IQ" sz="2800" smtClean="0">
                <a:solidFill>
                  <a:srgbClr val="C00000"/>
                </a:solidFill>
              </a:rPr>
              <a:t>C++ Multilevel Inheritance Example</a:t>
            </a:r>
            <a:endParaRPr lang="ar-IQ" altLang="ar-IQ" sz="2800" smtClean="0">
              <a:solidFill>
                <a:srgbClr val="C0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r>
              <a:rPr lang="en-US" altLang="ar-IQ" sz="4000" smtClean="0">
                <a:latin typeface="Comic Sans MS" panose="030F0702030302020204" pitchFamily="66" charset="0"/>
              </a:rPr>
              <a:t>Base and Derived Classes</a:t>
            </a:r>
          </a:p>
        </p:txBody>
      </p:sp>
      <p:pic>
        <p:nvPicPr>
          <p:cNvPr id="6147" name="Picture 1"/>
          <p:cNvPicPr>
            <a:picLocks noChangeAspect="1"/>
          </p:cNvPicPr>
          <p:nvPr/>
        </p:nvPicPr>
        <p:blipFill>
          <a:blip r:embed="rId2">
            <a:extLst>
              <a:ext uri="{28A0092B-C50C-407E-A947-70E740481C1C}">
                <a14:useLocalDpi xmlns:a14="http://schemas.microsoft.com/office/drawing/2010/main" val="0"/>
              </a:ext>
            </a:extLst>
          </a:blip>
          <a:srcRect t="2" b="9169"/>
          <a:stretch>
            <a:fillRect/>
          </a:stretch>
        </p:blipFill>
        <p:spPr bwMode="auto">
          <a:xfrm>
            <a:off x="0" y="1600200"/>
            <a:ext cx="9144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A53F0CC-08FA-48E1-A385-E7E16F78577A}" type="slidenum">
              <a:rPr lang="en-US" altLang="ar-IQ" sz="1400" smtClean="0"/>
              <a:pPr>
                <a:spcBef>
                  <a:spcPct val="0"/>
                </a:spcBef>
                <a:buFontTx/>
                <a:buNone/>
              </a:pPr>
              <a:t>2</a:t>
            </a:fld>
            <a:endParaRPr lang="en-US" altLang="ar-IQ" sz="140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r>
              <a:rPr lang="en-US" altLang="ar-IQ" sz="4000" smtClean="0">
                <a:latin typeface="Comic Sans MS" panose="030F0702030302020204" pitchFamily="66" charset="0"/>
              </a:rPr>
              <a:t>Base and Derived Classes</a:t>
            </a:r>
          </a:p>
        </p:txBody>
      </p:sp>
      <p:pic>
        <p:nvPicPr>
          <p:cNvPr id="7171" name="Picture 1"/>
          <p:cNvPicPr>
            <a:picLocks noChangeAspect="1"/>
          </p:cNvPicPr>
          <p:nvPr/>
        </p:nvPicPr>
        <p:blipFill>
          <a:blip r:embed="rId2">
            <a:extLst>
              <a:ext uri="{28A0092B-C50C-407E-A947-70E740481C1C}">
                <a14:useLocalDpi xmlns:a14="http://schemas.microsoft.com/office/drawing/2010/main" val="0"/>
              </a:ext>
            </a:extLst>
          </a:blip>
          <a:srcRect b="15714"/>
          <a:stretch>
            <a:fillRect/>
          </a:stretch>
        </p:blipFill>
        <p:spPr bwMode="auto">
          <a:xfrm>
            <a:off x="104775" y="1981200"/>
            <a:ext cx="902493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B35412B-BAD1-4A3E-A617-623301EB4625}" type="slidenum">
              <a:rPr lang="en-US" altLang="ar-IQ" sz="1400" smtClean="0"/>
              <a:pPr>
                <a:spcBef>
                  <a:spcPct val="0"/>
                </a:spcBef>
                <a:buFontTx/>
                <a:buNone/>
              </a:pPr>
              <a:t>3</a:t>
            </a:fld>
            <a:endParaRPr lang="en-US" altLang="ar-IQ" sz="1400"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0C0FA67-5CDB-4DF8-9FD6-D9633BBF65ED}" type="slidenum">
              <a:rPr lang="en-US" altLang="ar-IQ" sz="1400" smtClean="0"/>
              <a:pPr>
                <a:spcBef>
                  <a:spcPct val="0"/>
                </a:spcBef>
                <a:buFontTx/>
                <a:buNone/>
              </a:pPr>
              <a:t>4</a:t>
            </a:fld>
            <a:endParaRPr lang="en-US" altLang="ar-IQ" sz="1400" smtClean="0"/>
          </a:p>
        </p:txBody>
      </p:sp>
      <p:sp>
        <p:nvSpPr>
          <p:cNvPr id="123940" name="Rectangle 36"/>
          <p:cNvSpPr>
            <a:spLocks noChangeArrowheads="1"/>
          </p:cNvSpPr>
          <p:nvPr/>
        </p:nvSpPr>
        <p:spPr bwMode="auto">
          <a:xfrm>
            <a:off x="4724400" y="1143000"/>
            <a:ext cx="4114800" cy="27432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t>	</a:t>
            </a:r>
            <a:r>
              <a:rPr lang="en-US" altLang="ar-IQ" sz="1800"/>
              <a:t>class Rectangle{</a:t>
            </a:r>
          </a:p>
          <a:p>
            <a:pPr>
              <a:buFontTx/>
              <a:buNone/>
            </a:pPr>
            <a:r>
              <a:rPr lang="en-US" altLang="ar-IQ" sz="2000"/>
              <a:t>	    </a:t>
            </a:r>
            <a:r>
              <a:rPr lang="en-US" altLang="ar-IQ" sz="1800"/>
              <a:t>private:</a:t>
            </a:r>
          </a:p>
          <a:p>
            <a:pPr>
              <a:buFontTx/>
              <a:buNone/>
            </a:pPr>
            <a:r>
              <a:rPr lang="en-US" altLang="ar-IQ" sz="1800"/>
              <a:t>	       int numVertices;</a:t>
            </a:r>
          </a:p>
          <a:p>
            <a:pPr>
              <a:buFontTx/>
              <a:buNone/>
            </a:pPr>
            <a:r>
              <a:rPr lang="en-US" altLang="ar-IQ" sz="1800"/>
              <a:t>	       float *xCoord, *yCoord;</a:t>
            </a:r>
          </a:p>
          <a:p>
            <a:pPr>
              <a:buFontTx/>
              <a:buNone/>
            </a:pPr>
            <a:r>
              <a:rPr lang="en-US" altLang="ar-IQ" sz="1800"/>
              <a:t>	    public:</a:t>
            </a:r>
          </a:p>
          <a:p>
            <a:pPr>
              <a:buFontTx/>
              <a:buNone/>
            </a:pPr>
            <a:r>
              <a:rPr lang="en-US" altLang="ar-IQ" sz="1800"/>
              <a:t>	       void set(float *x, float *y, int nV);</a:t>
            </a:r>
          </a:p>
          <a:p>
            <a:pPr>
              <a:buFontTx/>
              <a:buNone/>
            </a:pPr>
            <a:r>
              <a:rPr lang="en-US" altLang="ar-IQ" sz="1800"/>
              <a:t>	       float area();</a:t>
            </a:r>
          </a:p>
          <a:p>
            <a:pPr>
              <a:buFontTx/>
              <a:buNone/>
            </a:pPr>
            <a:r>
              <a:rPr lang="en-US" altLang="ar-IQ" sz="2000"/>
              <a:t>	</a:t>
            </a:r>
            <a:r>
              <a:rPr lang="en-US" altLang="ar-IQ" sz="1800"/>
              <a:t>};</a:t>
            </a:r>
          </a:p>
        </p:txBody>
      </p:sp>
      <p:sp>
        <p:nvSpPr>
          <p:cNvPr id="8196" name="Rectangle 2"/>
          <p:cNvSpPr>
            <a:spLocks noGrp="1" noChangeArrowheads="1"/>
          </p:cNvSpPr>
          <p:nvPr>
            <p:ph type="title"/>
          </p:nvPr>
        </p:nvSpPr>
        <p:spPr>
          <a:xfrm>
            <a:off x="685800" y="304800"/>
            <a:ext cx="7772400" cy="685800"/>
          </a:xfrm>
        </p:spPr>
        <p:txBody>
          <a:bodyPr/>
          <a:lstStyle/>
          <a:p>
            <a:r>
              <a:rPr lang="en-US" altLang="ar-IQ" sz="4000" smtClean="0">
                <a:latin typeface="Comic Sans MS" panose="030F0702030302020204" pitchFamily="66" charset="0"/>
              </a:rPr>
              <a:t>Inheritance Concept</a:t>
            </a:r>
          </a:p>
        </p:txBody>
      </p:sp>
      <p:sp>
        <p:nvSpPr>
          <p:cNvPr id="8197" name="Rectangle 4"/>
          <p:cNvSpPr>
            <a:spLocks noChangeArrowheads="1"/>
          </p:cNvSpPr>
          <p:nvPr/>
        </p:nvSpPr>
        <p:spPr bwMode="auto">
          <a:xfrm>
            <a:off x="381000" y="2590800"/>
            <a:ext cx="1524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Rectangle</a:t>
            </a:r>
          </a:p>
        </p:txBody>
      </p:sp>
      <p:sp>
        <p:nvSpPr>
          <p:cNvPr id="8198" name="AutoShape 5"/>
          <p:cNvSpPr>
            <a:spLocks noChangeArrowheads="1"/>
          </p:cNvSpPr>
          <p:nvPr/>
        </p:nvSpPr>
        <p:spPr bwMode="auto">
          <a:xfrm>
            <a:off x="2286000" y="2590800"/>
            <a:ext cx="1905000" cy="762000"/>
          </a:xfrm>
          <a:prstGeom prst="triangle">
            <a:avLst>
              <a:gd name="adj" fmla="val 50000"/>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Triangle</a:t>
            </a:r>
          </a:p>
        </p:txBody>
      </p:sp>
      <p:sp>
        <p:nvSpPr>
          <p:cNvPr id="8199" name="Rectangle 6"/>
          <p:cNvSpPr>
            <a:spLocks noChangeArrowheads="1"/>
          </p:cNvSpPr>
          <p:nvPr/>
        </p:nvSpPr>
        <p:spPr bwMode="auto">
          <a:xfrm>
            <a:off x="1295400" y="1447800"/>
            <a:ext cx="1828800"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800">
                <a:solidFill>
                  <a:srgbClr val="000066"/>
                </a:solidFill>
              </a:rPr>
              <a:t>Polygon</a:t>
            </a:r>
          </a:p>
        </p:txBody>
      </p:sp>
      <p:sp>
        <p:nvSpPr>
          <p:cNvPr id="123939" name="Rectangle 35"/>
          <p:cNvSpPr>
            <a:spLocks noChangeArrowheads="1"/>
          </p:cNvSpPr>
          <p:nvPr/>
        </p:nvSpPr>
        <p:spPr bwMode="auto">
          <a:xfrm>
            <a:off x="381000" y="3962400"/>
            <a:ext cx="4343400" cy="2667000"/>
          </a:xfrm>
          <a:prstGeom prst="rect">
            <a:avLst/>
          </a:prstGeom>
          <a:solidFill>
            <a:srgbClr val="D5E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t>	class Polygon{</a:t>
            </a:r>
          </a:p>
          <a:p>
            <a:pPr>
              <a:buFontTx/>
              <a:buNone/>
            </a:pPr>
            <a:r>
              <a:rPr lang="en-US" altLang="ar-IQ" sz="2000"/>
              <a:t>	   private:</a:t>
            </a:r>
          </a:p>
          <a:p>
            <a:pPr>
              <a:buFontTx/>
              <a:buNone/>
            </a:pPr>
            <a:r>
              <a:rPr lang="en-US" altLang="ar-IQ" sz="2000"/>
              <a:t>          int numVertices;</a:t>
            </a:r>
          </a:p>
          <a:p>
            <a:pPr>
              <a:buFontTx/>
              <a:buNone/>
            </a:pPr>
            <a:r>
              <a:rPr lang="en-US" altLang="ar-IQ" sz="2000"/>
              <a:t>          float *xCoord, *yCoord;</a:t>
            </a:r>
          </a:p>
          <a:p>
            <a:pPr>
              <a:buFontTx/>
              <a:buNone/>
            </a:pPr>
            <a:r>
              <a:rPr lang="en-US" altLang="ar-IQ" sz="2000"/>
              <a:t>	   public:</a:t>
            </a:r>
          </a:p>
          <a:p>
            <a:pPr>
              <a:buFontTx/>
              <a:buNone/>
            </a:pPr>
            <a:r>
              <a:rPr lang="en-US" altLang="ar-IQ" sz="2000"/>
              <a:t>          void set(float *x, float *y, int nV);</a:t>
            </a:r>
          </a:p>
          <a:p>
            <a:pPr>
              <a:buFontTx/>
              <a:buNone/>
            </a:pPr>
            <a:r>
              <a:rPr lang="en-US" altLang="ar-IQ" sz="2000"/>
              <a:t>	};</a:t>
            </a:r>
          </a:p>
        </p:txBody>
      </p:sp>
      <p:sp>
        <p:nvSpPr>
          <p:cNvPr id="123941" name="Rectangle 37"/>
          <p:cNvSpPr>
            <a:spLocks noChangeArrowheads="1"/>
          </p:cNvSpPr>
          <p:nvPr/>
        </p:nvSpPr>
        <p:spPr bwMode="auto">
          <a:xfrm>
            <a:off x="4800600" y="4038600"/>
            <a:ext cx="4038600" cy="26670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t>	</a:t>
            </a:r>
            <a:r>
              <a:rPr lang="en-US" altLang="ar-IQ" sz="1800"/>
              <a:t>class Triangle{</a:t>
            </a:r>
          </a:p>
          <a:p>
            <a:pPr>
              <a:buFontTx/>
              <a:buNone/>
            </a:pPr>
            <a:r>
              <a:rPr lang="en-US" altLang="ar-IQ" sz="1800"/>
              <a:t>	   private:</a:t>
            </a:r>
          </a:p>
          <a:p>
            <a:pPr>
              <a:buFontTx/>
              <a:buNone/>
            </a:pPr>
            <a:r>
              <a:rPr lang="en-US" altLang="ar-IQ" sz="1800"/>
              <a:t>	      int numVertices;</a:t>
            </a:r>
          </a:p>
          <a:p>
            <a:pPr>
              <a:buFontTx/>
              <a:buNone/>
            </a:pPr>
            <a:r>
              <a:rPr lang="en-US" altLang="ar-IQ" sz="1800"/>
              <a:t>           float *xCoord, *yCoord;</a:t>
            </a:r>
          </a:p>
          <a:p>
            <a:pPr>
              <a:buFontTx/>
              <a:buNone/>
            </a:pPr>
            <a:r>
              <a:rPr lang="en-US" altLang="ar-IQ" sz="1800"/>
              <a:t>	   public:</a:t>
            </a:r>
          </a:p>
          <a:p>
            <a:pPr>
              <a:buFontTx/>
              <a:buNone/>
            </a:pPr>
            <a:r>
              <a:rPr lang="en-US" altLang="ar-IQ" sz="1800"/>
              <a:t>           void set(float *x, float *y, int nV);</a:t>
            </a:r>
          </a:p>
          <a:p>
            <a:pPr>
              <a:buFontTx/>
              <a:buNone/>
            </a:pPr>
            <a:r>
              <a:rPr lang="en-US" altLang="ar-IQ" sz="1800"/>
              <a:t>	     float area();</a:t>
            </a:r>
          </a:p>
          <a:p>
            <a:pPr>
              <a:buFontTx/>
              <a:buNone/>
            </a:pPr>
            <a:r>
              <a:rPr lang="en-US" altLang="ar-IQ" sz="1800"/>
              <a:t>	};</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23940"/>
                                        </p:tgtEl>
                                        <p:attrNameLst>
                                          <p:attrName>style.visibility</p:attrName>
                                        </p:attrNameLst>
                                      </p:cBhvr>
                                      <p:to>
                                        <p:strVal val="visible"/>
                                      </p:to>
                                    </p:set>
                                    <p:anim calcmode="lin" valueType="num">
                                      <p:cBhvr>
                                        <p:cTn id="7" dur="500" fill="hold"/>
                                        <p:tgtEl>
                                          <p:spTgt spid="123940"/>
                                        </p:tgtEl>
                                        <p:attrNameLst>
                                          <p:attrName>ppt_w</p:attrName>
                                        </p:attrNameLst>
                                      </p:cBhvr>
                                      <p:tavLst>
                                        <p:tav tm="0">
                                          <p:val>
                                            <p:fltVal val="0"/>
                                          </p:val>
                                        </p:tav>
                                        <p:tav tm="100000">
                                          <p:val>
                                            <p:strVal val="#ppt_w"/>
                                          </p:val>
                                        </p:tav>
                                      </p:tavLst>
                                    </p:anim>
                                    <p:anim calcmode="lin" valueType="num">
                                      <p:cBhvr>
                                        <p:cTn id="8" dur="500" fill="hold"/>
                                        <p:tgtEl>
                                          <p:spTgt spid="123940"/>
                                        </p:tgtEl>
                                        <p:attrNameLst>
                                          <p:attrName>ppt_h</p:attrName>
                                        </p:attrNameLst>
                                      </p:cBhvr>
                                      <p:tavLst>
                                        <p:tav tm="0">
                                          <p:val>
                                            <p:fltVal val="0"/>
                                          </p:val>
                                        </p:tav>
                                        <p:tav tm="100000">
                                          <p:val>
                                            <p:strVal val="#ppt_h"/>
                                          </p:val>
                                        </p:tav>
                                      </p:tavLst>
                                    </p:anim>
                                    <p:anim calcmode="lin" valueType="num">
                                      <p:cBhvr>
                                        <p:cTn id="9" dur="500" fill="hold"/>
                                        <p:tgtEl>
                                          <p:spTgt spid="123940"/>
                                        </p:tgtEl>
                                        <p:attrNameLst>
                                          <p:attrName>ppt_x</p:attrName>
                                        </p:attrNameLst>
                                      </p:cBhvr>
                                      <p:tavLst>
                                        <p:tav tm="0">
                                          <p:val>
                                            <p:fltVal val="0.5"/>
                                          </p:val>
                                        </p:tav>
                                        <p:tav tm="100000">
                                          <p:val>
                                            <p:strVal val="#ppt_x"/>
                                          </p:val>
                                        </p:tav>
                                      </p:tavLst>
                                    </p:anim>
                                    <p:anim calcmode="lin" valueType="num">
                                      <p:cBhvr>
                                        <p:cTn id="10" dur="500" fill="hold"/>
                                        <p:tgtEl>
                                          <p:spTgt spid="123940"/>
                                        </p:tgtEl>
                                        <p:attrNameLst>
                                          <p:attrName>ppt_y</p:attrName>
                                        </p:attrNameLst>
                                      </p:cBhvr>
                                      <p:tavLst>
                                        <p:tav tm="0">
                                          <p:val>
                                            <p:fltVal val="0.5"/>
                                          </p:val>
                                        </p:tav>
                                        <p:tav tm="100000">
                                          <p:val>
                                            <p:strVal val="#ppt_y"/>
                                          </p:val>
                                        </p:tav>
                                      </p:tavLst>
                                    </p:anim>
                                  </p:childTnLst>
                                </p:cTn>
                              </p:par>
                              <p:par>
                                <p:cTn id="11" presetID="23" presetClass="entr" presetSubtype="528" fill="hold" grpId="1" nodeType="withEffect">
                                  <p:stCondLst>
                                    <p:cond delay="0"/>
                                  </p:stCondLst>
                                  <p:childTnLst>
                                    <p:set>
                                      <p:cBhvr>
                                        <p:cTn id="12" dur="1" fill="hold">
                                          <p:stCondLst>
                                            <p:cond delay="0"/>
                                          </p:stCondLst>
                                        </p:cTn>
                                        <p:tgtEl>
                                          <p:spTgt spid="123940"/>
                                        </p:tgtEl>
                                        <p:attrNameLst>
                                          <p:attrName>style.visibility</p:attrName>
                                        </p:attrNameLst>
                                      </p:cBhvr>
                                      <p:to>
                                        <p:strVal val="visible"/>
                                      </p:to>
                                    </p:set>
                                    <p:anim calcmode="lin" valueType="num">
                                      <p:cBhvr>
                                        <p:cTn id="13" dur="500" fill="hold"/>
                                        <p:tgtEl>
                                          <p:spTgt spid="123940"/>
                                        </p:tgtEl>
                                        <p:attrNameLst>
                                          <p:attrName>ppt_w</p:attrName>
                                        </p:attrNameLst>
                                      </p:cBhvr>
                                      <p:tavLst>
                                        <p:tav tm="0">
                                          <p:val>
                                            <p:fltVal val="0"/>
                                          </p:val>
                                        </p:tav>
                                        <p:tav tm="100000">
                                          <p:val>
                                            <p:strVal val="#ppt_w"/>
                                          </p:val>
                                        </p:tav>
                                      </p:tavLst>
                                    </p:anim>
                                    <p:anim calcmode="lin" valueType="num">
                                      <p:cBhvr>
                                        <p:cTn id="14" dur="500" fill="hold"/>
                                        <p:tgtEl>
                                          <p:spTgt spid="123940"/>
                                        </p:tgtEl>
                                        <p:attrNameLst>
                                          <p:attrName>ppt_h</p:attrName>
                                        </p:attrNameLst>
                                      </p:cBhvr>
                                      <p:tavLst>
                                        <p:tav tm="0">
                                          <p:val>
                                            <p:fltVal val="0"/>
                                          </p:val>
                                        </p:tav>
                                        <p:tav tm="100000">
                                          <p:val>
                                            <p:strVal val="#ppt_h"/>
                                          </p:val>
                                        </p:tav>
                                      </p:tavLst>
                                    </p:anim>
                                    <p:anim calcmode="lin" valueType="num">
                                      <p:cBhvr>
                                        <p:cTn id="15" dur="500" fill="hold"/>
                                        <p:tgtEl>
                                          <p:spTgt spid="123940"/>
                                        </p:tgtEl>
                                        <p:attrNameLst>
                                          <p:attrName>ppt_x</p:attrName>
                                        </p:attrNameLst>
                                      </p:cBhvr>
                                      <p:tavLst>
                                        <p:tav tm="0">
                                          <p:val>
                                            <p:fltVal val="0.5"/>
                                          </p:val>
                                        </p:tav>
                                        <p:tav tm="100000">
                                          <p:val>
                                            <p:strVal val="#ppt_x"/>
                                          </p:val>
                                        </p:tav>
                                      </p:tavLst>
                                    </p:anim>
                                    <p:anim calcmode="lin" valueType="num">
                                      <p:cBhvr>
                                        <p:cTn id="16" dur="500" fill="hold"/>
                                        <p:tgtEl>
                                          <p:spTgt spid="123940"/>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123939"/>
                                        </p:tgtEl>
                                        <p:attrNameLst>
                                          <p:attrName>style.visibility</p:attrName>
                                        </p:attrNameLst>
                                      </p:cBhvr>
                                      <p:to>
                                        <p:strVal val="visible"/>
                                      </p:to>
                                    </p:set>
                                    <p:anim calcmode="lin" valueType="num">
                                      <p:cBhvr>
                                        <p:cTn id="19" dur="500" fill="hold"/>
                                        <p:tgtEl>
                                          <p:spTgt spid="123939"/>
                                        </p:tgtEl>
                                        <p:attrNameLst>
                                          <p:attrName>ppt_w</p:attrName>
                                        </p:attrNameLst>
                                      </p:cBhvr>
                                      <p:tavLst>
                                        <p:tav tm="0">
                                          <p:val>
                                            <p:fltVal val="0"/>
                                          </p:val>
                                        </p:tav>
                                        <p:tav tm="100000">
                                          <p:val>
                                            <p:strVal val="#ppt_w"/>
                                          </p:val>
                                        </p:tav>
                                      </p:tavLst>
                                    </p:anim>
                                    <p:anim calcmode="lin" valueType="num">
                                      <p:cBhvr>
                                        <p:cTn id="20" dur="500" fill="hold"/>
                                        <p:tgtEl>
                                          <p:spTgt spid="123939"/>
                                        </p:tgtEl>
                                        <p:attrNameLst>
                                          <p:attrName>ppt_h</p:attrName>
                                        </p:attrNameLst>
                                      </p:cBhvr>
                                      <p:tavLst>
                                        <p:tav tm="0">
                                          <p:val>
                                            <p:fltVal val="0"/>
                                          </p:val>
                                        </p:tav>
                                        <p:tav tm="100000">
                                          <p:val>
                                            <p:strVal val="#ppt_h"/>
                                          </p:val>
                                        </p:tav>
                                      </p:tavLst>
                                    </p:anim>
                                    <p:anim calcmode="lin" valueType="num">
                                      <p:cBhvr>
                                        <p:cTn id="21" dur="500" fill="hold"/>
                                        <p:tgtEl>
                                          <p:spTgt spid="123939"/>
                                        </p:tgtEl>
                                        <p:attrNameLst>
                                          <p:attrName>ppt_x</p:attrName>
                                        </p:attrNameLst>
                                      </p:cBhvr>
                                      <p:tavLst>
                                        <p:tav tm="0">
                                          <p:val>
                                            <p:fltVal val="0.5"/>
                                          </p:val>
                                        </p:tav>
                                        <p:tav tm="100000">
                                          <p:val>
                                            <p:strVal val="#ppt_x"/>
                                          </p:val>
                                        </p:tav>
                                      </p:tavLst>
                                    </p:anim>
                                    <p:anim calcmode="lin" valueType="num">
                                      <p:cBhvr>
                                        <p:cTn id="22" dur="500" fill="hold"/>
                                        <p:tgtEl>
                                          <p:spTgt spid="123939"/>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123941"/>
                                        </p:tgtEl>
                                        <p:attrNameLst>
                                          <p:attrName>style.visibility</p:attrName>
                                        </p:attrNameLst>
                                      </p:cBhvr>
                                      <p:to>
                                        <p:strVal val="visible"/>
                                      </p:to>
                                    </p:set>
                                    <p:anim calcmode="lin" valueType="num">
                                      <p:cBhvr>
                                        <p:cTn id="25" dur="500" fill="hold"/>
                                        <p:tgtEl>
                                          <p:spTgt spid="123941"/>
                                        </p:tgtEl>
                                        <p:attrNameLst>
                                          <p:attrName>ppt_w</p:attrName>
                                        </p:attrNameLst>
                                      </p:cBhvr>
                                      <p:tavLst>
                                        <p:tav tm="0">
                                          <p:val>
                                            <p:fltVal val="0"/>
                                          </p:val>
                                        </p:tav>
                                        <p:tav tm="100000">
                                          <p:val>
                                            <p:strVal val="#ppt_w"/>
                                          </p:val>
                                        </p:tav>
                                      </p:tavLst>
                                    </p:anim>
                                    <p:anim calcmode="lin" valueType="num">
                                      <p:cBhvr>
                                        <p:cTn id="26" dur="500" fill="hold"/>
                                        <p:tgtEl>
                                          <p:spTgt spid="123941"/>
                                        </p:tgtEl>
                                        <p:attrNameLst>
                                          <p:attrName>ppt_h</p:attrName>
                                        </p:attrNameLst>
                                      </p:cBhvr>
                                      <p:tavLst>
                                        <p:tav tm="0">
                                          <p:val>
                                            <p:fltVal val="0"/>
                                          </p:val>
                                        </p:tav>
                                        <p:tav tm="100000">
                                          <p:val>
                                            <p:strVal val="#ppt_h"/>
                                          </p:val>
                                        </p:tav>
                                      </p:tavLst>
                                    </p:anim>
                                    <p:anim calcmode="lin" valueType="num">
                                      <p:cBhvr>
                                        <p:cTn id="27" dur="500" fill="hold"/>
                                        <p:tgtEl>
                                          <p:spTgt spid="123941"/>
                                        </p:tgtEl>
                                        <p:attrNameLst>
                                          <p:attrName>ppt_x</p:attrName>
                                        </p:attrNameLst>
                                      </p:cBhvr>
                                      <p:tavLst>
                                        <p:tav tm="0">
                                          <p:val>
                                            <p:fltVal val="0.5"/>
                                          </p:val>
                                        </p:tav>
                                        <p:tav tm="100000">
                                          <p:val>
                                            <p:strVal val="#ppt_x"/>
                                          </p:val>
                                        </p:tav>
                                      </p:tavLst>
                                    </p:anim>
                                    <p:anim calcmode="lin" valueType="num">
                                      <p:cBhvr>
                                        <p:cTn id="28" dur="500" fill="hold"/>
                                        <p:tgtEl>
                                          <p:spTgt spid="12394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40" grpId="0" animBg="1"/>
      <p:bldP spid="123940" grpId="1" animBg="1"/>
      <p:bldP spid="123939" grpId="0" animBg="1"/>
      <p:bldP spid="1239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C49F706-02DB-4017-B9A3-5136F81A32EB}" type="slidenum">
              <a:rPr lang="en-US" altLang="ar-IQ" sz="1400" smtClean="0"/>
              <a:pPr>
                <a:spcBef>
                  <a:spcPct val="0"/>
                </a:spcBef>
                <a:buFontTx/>
                <a:buNone/>
              </a:pPr>
              <a:t>5</a:t>
            </a:fld>
            <a:endParaRPr lang="en-US" altLang="ar-IQ" sz="1400" smtClean="0"/>
          </a:p>
        </p:txBody>
      </p:sp>
      <p:sp>
        <p:nvSpPr>
          <p:cNvPr id="9219" name="Rectangle 6"/>
          <p:cNvSpPr>
            <a:spLocks noChangeArrowheads="1"/>
          </p:cNvSpPr>
          <p:nvPr/>
        </p:nvSpPr>
        <p:spPr bwMode="auto">
          <a:xfrm>
            <a:off x="304800" y="3200400"/>
            <a:ext cx="1524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Rectangle</a:t>
            </a:r>
          </a:p>
        </p:txBody>
      </p:sp>
      <p:sp>
        <p:nvSpPr>
          <p:cNvPr id="9220" name="AutoShape 8"/>
          <p:cNvSpPr>
            <a:spLocks noChangeArrowheads="1"/>
          </p:cNvSpPr>
          <p:nvPr/>
        </p:nvSpPr>
        <p:spPr bwMode="auto">
          <a:xfrm>
            <a:off x="2209800" y="3200400"/>
            <a:ext cx="1905000" cy="762000"/>
          </a:xfrm>
          <a:prstGeom prst="triangle">
            <a:avLst>
              <a:gd name="adj" fmla="val 50000"/>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Triangle</a:t>
            </a:r>
          </a:p>
        </p:txBody>
      </p:sp>
      <p:sp>
        <p:nvSpPr>
          <p:cNvPr id="9221" name="Rectangle 10"/>
          <p:cNvSpPr>
            <a:spLocks noChangeArrowheads="1"/>
          </p:cNvSpPr>
          <p:nvPr/>
        </p:nvSpPr>
        <p:spPr bwMode="auto">
          <a:xfrm>
            <a:off x="1219200" y="1676400"/>
            <a:ext cx="1828800"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800">
                <a:solidFill>
                  <a:srgbClr val="000066"/>
                </a:solidFill>
              </a:rPr>
              <a:t>Polygon</a:t>
            </a:r>
          </a:p>
        </p:txBody>
      </p:sp>
      <p:sp>
        <p:nvSpPr>
          <p:cNvPr id="120844" name="Line 12"/>
          <p:cNvSpPr>
            <a:spLocks noChangeShapeType="1"/>
          </p:cNvSpPr>
          <p:nvPr/>
        </p:nvSpPr>
        <p:spPr bwMode="auto">
          <a:xfrm flipH="1">
            <a:off x="1066800" y="2362200"/>
            <a:ext cx="533400" cy="7620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9223" name="Rectangle 15"/>
          <p:cNvSpPr>
            <a:spLocks noChangeArrowheads="1"/>
          </p:cNvSpPr>
          <p:nvPr/>
        </p:nvSpPr>
        <p:spPr bwMode="auto">
          <a:xfrm>
            <a:off x="4572000" y="1447800"/>
            <a:ext cx="4038600" cy="2590800"/>
          </a:xfrm>
          <a:prstGeom prst="rect">
            <a:avLst/>
          </a:prstGeom>
          <a:solidFill>
            <a:srgbClr val="D5E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1800"/>
              <a:t>class Polygon{</a:t>
            </a:r>
          </a:p>
          <a:p>
            <a:pPr>
              <a:buFontTx/>
              <a:buNone/>
            </a:pPr>
            <a:r>
              <a:rPr lang="en-US" altLang="ar-IQ" sz="1800"/>
              <a:t>	</a:t>
            </a:r>
            <a:r>
              <a:rPr lang="en-US" altLang="ar-IQ" sz="1800">
                <a:solidFill>
                  <a:srgbClr val="FF0000"/>
                </a:solidFill>
              </a:rPr>
              <a:t>protected:</a:t>
            </a:r>
          </a:p>
          <a:p>
            <a:pPr>
              <a:buFontTx/>
              <a:buNone/>
            </a:pPr>
            <a:r>
              <a:rPr lang="en-US" altLang="ar-IQ" sz="1800">
                <a:solidFill>
                  <a:srgbClr val="FF0000"/>
                </a:solidFill>
              </a:rPr>
              <a:t>	  </a:t>
            </a:r>
            <a:r>
              <a:rPr lang="en-US" altLang="ar-IQ" sz="1800"/>
              <a:t>int numVertices;</a:t>
            </a:r>
          </a:p>
          <a:p>
            <a:pPr>
              <a:buFontTx/>
              <a:buNone/>
            </a:pPr>
            <a:r>
              <a:rPr lang="en-US" altLang="ar-IQ" sz="1800"/>
              <a:t>	  float *xCoord, float *yCoord;</a:t>
            </a:r>
          </a:p>
          <a:p>
            <a:pPr>
              <a:buFontTx/>
              <a:buNone/>
            </a:pPr>
            <a:r>
              <a:rPr lang="en-US" altLang="ar-IQ" sz="1800"/>
              <a:t>	public:</a:t>
            </a:r>
          </a:p>
          <a:p>
            <a:pPr>
              <a:buFontTx/>
              <a:buNone/>
            </a:pPr>
            <a:r>
              <a:rPr lang="en-US" altLang="ar-IQ" sz="1800"/>
              <a:t>	   void set(float *x, float *y, int nV);</a:t>
            </a:r>
          </a:p>
          <a:p>
            <a:pPr>
              <a:buFontTx/>
              <a:buNone/>
            </a:pPr>
            <a:r>
              <a:rPr lang="en-US" altLang="ar-IQ" sz="1800"/>
              <a:t>};</a:t>
            </a:r>
          </a:p>
        </p:txBody>
      </p:sp>
      <p:sp>
        <p:nvSpPr>
          <p:cNvPr id="120849" name="Rectangle 17"/>
          <p:cNvSpPr>
            <a:spLocks noChangeArrowheads="1"/>
          </p:cNvSpPr>
          <p:nvPr/>
        </p:nvSpPr>
        <p:spPr bwMode="auto">
          <a:xfrm>
            <a:off x="304800" y="4572000"/>
            <a:ext cx="3733800" cy="19050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endParaRPr lang="en-US" altLang="ar-IQ" sz="800">
              <a:solidFill>
                <a:srgbClr val="000066"/>
              </a:solidFill>
            </a:endParaRPr>
          </a:p>
          <a:p>
            <a:pPr>
              <a:buFontTx/>
              <a:buNone/>
            </a:pPr>
            <a:r>
              <a:rPr lang="en-US" altLang="ar-IQ" sz="2000">
                <a:solidFill>
                  <a:srgbClr val="000066"/>
                </a:solidFill>
              </a:rPr>
              <a:t>class Rectangle : public Polygon{</a:t>
            </a:r>
          </a:p>
          <a:p>
            <a:pPr>
              <a:buFontTx/>
              <a:buNone/>
            </a:pPr>
            <a:r>
              <a:rPr lang="en-US" altLang="ar-IQ" sz="2000"/>
              <a:t>	</a:t>
            </a:r>
            <a:r>
              <a:rPr lang="en-US" altLang="ar-IQ" sz="2000">
                <a:solidFill>
                  <a:srgbClr val="000066"/>
                </a:solidFill>
              </a:rPr>
              <a:t>public:</a:t>
            </a:r>
            <a:r>
              <a:rPr lang="en-US" altLang="ar-IQ" sz="2000"/>
              <a:t> </a:t>
            </a:r>
          </a:p>
          <a:p>
            <a:pPr>
              <a:buFontTx/>
              <a:buNone/>
            </a:pPr>
            <a:r>
              <a:rPr lang="en-US" altLang="ar-IQ" sz="2000"/>
              <a:t>	   float</a:t>
            </a:r>
            <a:r>
              <a:rPr lang="en-US" altLang="ar-IQ" sz="2000">
                <a:solidFill>
                  <a:srgbClr val="000066"/>
                </a:solidFill>
              </a:rPr>
              <a:t> area();</a:t>
            </a:r>
          </a:p>
          <a:p>
            <a:pPr>
              <a:buFontTx/>
              <a:buNone/>
            </a:pPr>
            <a:r>
              <a:rPr lang="en-US" altLang="ar-IQ" sz="2000">
                <a:solidFill>
                  <a:srgbClr val="000066"/>
                </a:solidFill>
              </a:rPr>
              <a:t>};</a:t>
            </a:r>
          </a:p>
        </p:txBody>
      </p:sp>
      <p:sp>
        <p:nvSpPr>
          <p:cNvPr id="120851" name="AutoShape 19"/>
          <p:cNvSpPr>
            <a:spLocks noChangeArrowheads="1"/>
          </p:cNvSpPr>
          <p:nvPr/>
        </p:nvSpPr>
        <p:spPr bwMode="auto">
          <a:xfrm>
            <a:off x="4191000" y="5410200"/>
            <a:ext cx="381000" cy="228600"/>
          </a:xfrm>
          <a:prstGeom prst="leftRight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0852" name="Rectangle 20"/>
          <p:cNvSpPr>
            <a:spLocks noChangeArrowheads="1"/>
          </p:cNvSpPr>
          <p:nvPr/>
        </p:nvSpPr>
        <p:spPr bwMode="auto">
          <a:xfrm>
            <a:off x="4572000" y="4114800"/>
            <a:ext cx="4038600" cy="25908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1800"/>
              <a:t>class Rectangle{</a:t>
            </a:r>
          </a:p>
          <a:p>
            <a:pPr>
              <a:buFontTx/>
              <a:buNone/>
            </a:pPr>
            <a:r>
              <a:rPr lang="en-US" altLang="ar-IQ" sz="1800"/>
              <a:t>	</a:t>
            </a:r>
            <a:r>
              <a:rPr lang="en-US" altLang="ar-IQ" sz="1800">
                <a:solidFill>
                  <a:srgbClr val="FF0000"/>
                </a:solidFill>
              </a:rPr>
              <a:t>protected:</a:t>
            </a:r>
          </a:p>
          <a:p>
            <a:pPr>
              <a:buFontTx/>
              <a:buNone/>
            </a:pPr>
            <a:r>
              <a:rPr lang="en-US" altLang="ar-IQ" sz="1800">
                <a:solidFill>
                  <a:srgbClr val="FF0000"/>
                </a:solidFill>
              </a:rPr>
              <a:t>	  </a:t>
            </a:r>
            <a:r>
              <a:rPr lang="en-US" altLang="ar-IQ" sz="1800"/>
              <a:t>int numVertices;</a:t>
            </a:r>
          </a:p>
          <a:p>
            <a:pPr>
              <a:buFontTx/>
              <a:buNone/>
            </a:pPr>
            <a:r>
              <a:rPr lang="en-US" altLang="ar-IQ" sz="1800"/>
              <a:t>	  float *xCoord, float *yCoord;</a:t>
            </a:r>
          </a:p>
          <a:p>
            <a:pPr>
              <a:buFontTx/>
              <a:buNone/>
            </a:pPr>
            <a:r>
              <a:rPr lang="en-US" altLang="ar-IQ" sz="1800"/>
              <a:t>	public:</a:t>
            </a:r>
          </a:p>
          <a:p>
            <a:pPr>
              <a:buFontTx/>
              <a:buNone/>
            </a:pPr>
            <a:r>
              <a:rPr lang="en-US" altLang="ar-IQ" sz="1800"/>
              <a:t>	   void set(float *x, float *y, int nV);</a:t>
            </a:r>
          </a:p>
          <a:p>
            <a:pPr>
              <a:buFontTx/>
              <a:buNone/>
            </a:pPr>
            <a:r>
              <a:rPr lang="en-US" altLang="ar-IQ" sz="1800"/>
              <a:t>	   float area();</a:t>
            </a:r>
          </a:p>
          <a:p>
            <a:pPr>
              <a:buFontTx/>
              <a:buNone/>
            </a:pPr>
            <a:r>
              <a:rPr lang="en-US" altLang="ar-IQ" sz="1800"/>
              <a:t>};</a:t>
            </a:r>
          </a:p>
          <a:p>
            <a:pPr>
              <a:buFontTx/>
              <a:buNone/>
            </a:pPr>
            <a:endParaRPr lang="en-US" altLang="ar-IQ" sz="2000">
              <a:solidFill>
                <a:srgbClr val="000066"/>
              </a:solidFill>
            </a:endParaRPr>
          </a:p>
        </p:txBody>
      </p:sp>
      <p:sp>
        <p:nvSpPr>
          <p:cNvPr id="9227" name="Rectangle 23"/>
          <p:cNvSpPr>
            <a:spLocks noGrp="1" noChangeArrowheads="1"/>
          </p:cNvSpPr>
          <p:nvPr>
            <p:ph type="title"/>
          </p:nvPr>
        </p:nvSpPr>
        <p:spPr>
          <a:xfrm>
            <a:off x="685800" y="304800"/>
            <a:ext cx="7772400" cy="685800"/>
          </a:xfrm>
          <a:noFill/>
        </p:spPr>
        <p:txBody>
          <a:bodyPr/>
          <a:lstStyle/>
          <a:p>
            <a:r>
              <a:rPr lang="en-US" altLang="ar-IQ" sz="4000" smtClean="0">
                <a:latin typeface="Comic Sans MS" panose="030F0702030302020204" pitchFamily="66" charset="0"/>
              </a:rPr>
              <a:t>Inheritance Concept</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20844"/>
                                        </p:tgtEl>
                                        <p:attrNameLst>
                                          <p:attrName>style.visibility</p:attrName>
                                        </p:attrNameLst>
                                      </p:cBhvr>
                                      <p:to>
                                        <p:strVal val="visible"/>
                                      </p:to>
                                    </p:set>
                                    <p:animEffect transition="in" filter="wipe(down)">
                                      <p:cBhvr>
                                        <p:cTn id="11" dur="500"/>
                                        <p:tgtEl>
                                          <p:spTgt spid="1208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0851"/>
                                        </p:tgtEl>
                                        <p:attrNameLst>
                                          <p:attrName>style.visibility</p:attrName>
                                        </p:attrNameLst>
                                      </p:cBhvr>
                                      <p:to>
                                        <p:strVal val="visible"/>
                                      </p:to>
                                    </p:set>
                                    <p:animEffect transition="in" filter="wipe(left)">
                                      <p:cBhvr>
                                        <p:cTn id="16" dur="500"/>
                                        <p:tgtEl>
                                          <p:spTgt spid="120851"/>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0852"/>
                                        </p:tgtEl>
                                        <p:attrNameLst>
                                          <p:attrName>style.visibility</p:attrName>
                                        </p:attrNameLst>
                                      </p:cBhvr>
                                      <p:to>
                                        <p:strVal val="visible"/>
                                      </p:to>
                                    </p:set>
                                    <p:animEffect transition="in" filter="wipe(left)">
                                      <p:cBhvr>
                                        <p:cTn id="19" dur="500"/>
                                        <p:tgtEl>
                                          <p:spTgt spid="120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4" grpId="0" animBg="1"/>
      <p:bldP spid="120849" grpId="0" animBg="1"/>
      <p:bldP spid="120851" grpId="0" animBg="1"/>
      <p:bldP spid="1208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B38164-8C1E-46DA-9F51-052ADE1ECAAB}" type="slidenum">
              <a:rPr lang="en-US" altLang="ar-IQ" sz="1400" smtClean="0"/>
              <a:pPr>
                <a:spcBef>
                  <a:spcPct val="0"/>
                </a:spcBef>
                <a:buFontTx/>
                <a:buNone/>
              </a:pPr>
              <a:t>6</a:t>
            </a:fld>
            <a:endParaRPr lang="en-US" altLang="ar-IQ" sz="1400" smtClean="0"/>
          </a:p>
        </p:txBody>
      </p:sp>
      <p:sp>
        <p:nvSpPr>
          <p:cNvPr id="10243" name="Rectangle 4"/>
          <p:cNvSpPr>
            <a:spLocks noChangeArrowheads="1"/>
          </p:cNvSpPr>
          <p:nvPr/>
        </p:nvSpPr>
        <p:spPr bwMode="auto">
          <a:xfrm>
            <a:off x="304800" y="3200400"/>
            <a:ext cx="1524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Rectangle</a:t>
            </a:r>
          </a:p>
        </p:txBody>
      </p:sp>
      <p:sp>
        <p:nvSpPr>
          <p:cNvPr id="10244" name="AutoShape 5"/>
          <p:cNvSpPr>
            <a:spLocks noChangeArrowheads="1"/>
          </p:cNvSpPr>
          <p:nvPr/>
        </p:nvSpPr>
        <p:spPr bwMode="auto">
          <a:xfrm>
            <a:off x="2209800" y="3200400"/>
            <a:ext cx="1905000" cy="762000"/>
          </a:xfrm>
          <a:prstGeom prst="triangle">
            <a:avLst>
              <a:gd name="adj" fmla="val 50000"/>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FF00"/>
                </a:solidFill>
              </a:rPr>
              <a:t>Triangle</a:t>
            </a:r>
          </a:p>
        </p:txBody>
      </p:sp>
      <p:sp>
        <p:nvSpPr>
          <p:cNvPr id="10245" name="Rectangle 6"/>
          <p:cNvSpPr>
            <a:spLocks noChangeArrowheads="1"/>
          </p:cNvSpPr>
          <p:nvPr/>
        </p:nvSpPr>
        <p:spPr bwMode="auto">
          <a:xfrm>
            <a:off x="1219200" y="1676400"/>
            <a:ext cx="1828800"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800">
                <a:solidFill>
                  <a:srgbClr val="000066"/>
                </a:solidFill>
              </a:rPr>
              <a:t>Polygon</a:t>
            </a:r>
          </a:p>
        </p:txBody>
      </p:sp>
      <p:sp>
        <p:nvSpPr>
          <p:cNvPr id="10246" name="Line 7"/>
          <p:cNvSpPr>
            <a:spLocks noChangeShapeType="1"/>
          </p:cNvSpPr>
          <p:nvPr/>
        </p:nvSpPr>
        <p:spPr bwMode="auto">
          <a:xfrm flipH="1">
            <a:off x="1066800" y="2362200"/>
            <a:ext cx="533400" cy="7620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0247" name="Line 8"/>
          <p:cNvSpPr>
            <a:spLocks noChangeShapeType="1"/>
          </p:cNvSpPr>
          <p:nvPr/>
        </p:nvSpPr>
        <p:spPr bwMode="auto">
          <a:xfrm>
            <a:off x="2590800" y="2362200"/>
            <a:ext cx="533400" cy="7620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0248" name="Rectangle 9"/>
          <p:cNvSpPr>
            <a:spLocks noChangeArrowheads="1"/>
          </p:cNvSpPr>
          <p:nvPr/>
        </p:nvSpPr>
        <p:spPr bwMode="auto">
          <a:xfrm>
            <a:off x="4724400" y="1371600"/>
            <a:ext cx="3962400" cy="2590800"/>
          </a:xfrm>
          <a:prstGeom prst="rect">
            <a:avLst/>
          </a:prstGeom>
          <a:solidFill>
            <a:srgbClr val="D5E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1800"/>
              <a:t>class Polygon{</a:t>
            </a:r>
          </a:p>
          <a:p>
            <a:pPr>
              <a:buFontTx/>
              <a:buNone/>
            </a:pPr>
            <a:r>
              <a:rPr lang="en-US" altLang="ar-IQ" sz="1800"/>
              <a:t>	</a:t>
            </a:r>
            <a:r>
              <a:rPr lang="en-US" altLang="ar-IQ" sz="1800">
                <a:solidFill>
                  <a:srgbClr val="FF0000"/>
                </a:solidFill>
              </a:rPr>
              <a:t>protected:</a:t>
            </a:r>
          </a:p>
          <a:p>
            <a:pPr>
              <a:buFontTx/>
              <a:buNone/>
            </a:pPr>
            <a:r>
              <a:rPr lang="en-US" altLang="ar-IQ" sz="1800">
                <a:solidFill>
                  <a:srgbClr val="FF0000"/>
                </a:solidFill>
              </a:rPr>
              <a:t>	  </a:t>
            </a:r>
            <a:r>
              <a:rPr lang="en-US" altLang="ar-IQ" sz="1800"/>
              <a:t>int numVertices;</a:t>
            </a:r>
          </a:p>
          <a:p>
            <a:pPr>
              <a:buFontTx/>
              <a:buNone/>
            </a:pPr>
            <a:r>
              <a:rPr lang="en-US" altLang="ar-IQ" sz="1800"/>
              <a:t>	  float *xCoord, float *yCoord;</a:t>
            </a:r>
          </a:p>
          <a:p>
            <a:pPr>
              <a:buFontTx/>
              <a:buNone/>
            </a:pPr>
            <a:r>
              <a:rPr lang="en-US" altLang="ar-IQ" sz="1800"/>
              <a:t>	public:</a:t>
            </a:r>
          </a:p>
          <a:p>
            <a:pPr>
              <a:buFontTx/>
              <a:buNone/>
            </a:pPr>
            <a:r>
              <a:rPr lang="en-US" altLang="ar-IQ" sz="1800"/>
              <a:t>	   void set(float *x, float *y, int nV);</a:t>
            </a:r>
          </a:p>
          <a:p>
            <a:pPr>
              <a:buFontTx/>
              <a:buNone/>
            </a:pPr>
            <a:r>
              <a:rPr lang="en-US" altLang="ar-IQ" sz="1800"/>
              <a:t>};</a:t>
            </a:r>
          </a:p>
          <a:p>
            <a:pPr>
              <a:buFontTx/>
              <a:buNone/>
            </a:pPr>
            <a:endParaRPr lang="en-US" altLang="ar-IQ" sz="2000"/>
          </a:p>
        </p:txBody>
      </p:sp>
      <p:sp>
        <p:nvSpPr>
          <p:cNvPr id="10249" name="Rectangle 10"/>
          <p:cNvSpPr>
            <a:spLocks noChangeArrowheads="1"/>
          </p:cNvSpPr>
          <p:nvPr/>
        </p:nvSpPr>
        <p:spPr bwMode="auto">
          <a:xfrm>
            <a:off x="533400" y="4572000"/>
            <a:ext cx="3505200" cy="19050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endParaRPr lang="en-US" altLang="ar-IQ" sz="800">
              <a:solidFill>
                <a:srgbClr val="006600"/>
              </a:solidFill>
            </a:endParaRPr>
          </a:p>
          <a:p>
            <a:pPr>
              <a:buFontTx/>
              <a:buNone/>
            </a:pPr>
            <a:r>
              <a:rPr lang="en-US" altLang="ar-IQ" sz="2000">
                <a:solidFill>
                  <a:srgbClr val="006600"/>
                </a:solidFill>
              </a:rPr>
              <a:t>class Triangle : public Polygon{</a:t>
            </a:r>
          </a:p>
          <a:p>
            <a:pPr>
              <a:buFontTx/>
              <a:buNone/>
            </a:pPr>
            <a:r>
              <a:rPr lang="en-US" altLang="ar-IQ" sz="2000">
                <a:solidFill>
                  <a:srgbClr val="006600"/>
                </a:solidFill>
              </a:rPr>
              <a:t>	public:</a:t>
            </a:r>
          </a:p>
          <a:p>
            <a:pPr>
              <a:buFontTx/>
              <a:buNone/>
            </a:pPr>
            <a:r>
              <a:rPr lang="en-US" altLang="ar-IQ" sz="2000">
                <a:solidFill>
                  <a:srgbClr val="006600"/>
                </a:solidFill>
              </a:rPr>
              <a:t>	 float area();</a:t>
            </a:r>
          </a:p>
          <a:p>
            <a:pPr>
              <a:buFontTx/>
              <a:buNone/>
            </a:pPr>
            <a:r>
              <a:rPr lang="en-US" altLang="ar-IQ" sz="2000">
                <a:solidFill>
                  <a:srgbClr val="006600"/>
                </a:solidFill>
              </a:rPr>
              <a:t>};</a:t>
            </a:r>
          </a:p>
        </p:txBody>
      </p:sp>
      <p:sp>
        <p:nvSpPr>
          <p:cNvPr id="10250" name="AutoShape 12"/>
          <p:cNvSpPr>
            <a:spLocks noChangeArrowheads="1"/>
          </p:cNvSpPr>
          <p:nvPr/>
        </p:nvSpPr>
        <p:spPr bwMode="auto">
          <a:xfrm>
            <a:off x="4191000" y="5410200"/>
            <a:ext cx="381000" cy="228600"/>
          </a:xfrm>
          <a:prstGeom prst="leftRight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0251" name="Rectangle 13"/>
          <p:cNvSpPr>
            <a:spLocks noChangeArrowheads="1"/>
          </p:cNvSpPr>
          <p:nvPr/>
        </p:nvSpPr>
        <p:spPr bwMode="auto">
          <a:xfrm>
            <a:off x="4724400" y="4114800"/>
            <a:ext cx="3886200" cy="25908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1800"/>
              <a:t>class Triangle{</a:t>
            </a:r>
          </a:p>
          <a:p>
            <a:pPr>
              <a:buFontTx/>
              <a:buNone/>
            </a:pPr>
            <a:r>
              <a:rPr lang="en-US" altLang="ar-IQ" sz="1800"/>
              <a:t>	</a:t>
            </a:r>
            <a:r>
              <a:rPr lang="en-US" altLang="ar-IQ" sz="1800">
                <a:solidFill>
                  <a:srgbClr val="FF0000"/>
                </a:solidFill>
              </a:rPr>
              <a:t>protected:</a:t>
            </a:r>
          </a:p>
          <a:p>
            <a:pPr>
              <a:buFontTx/>
              <a:buNone/>
            </a:pPr>
            <a:r>
              <a:rPr lang="en-US" altLang="ar-IQ" sz="1800">
                <a:solidFill>
                  <a:srgbClr val="FF0000"/>
                </a:solidFill>
              </a:rPr>
              <a:t>	  </a:t>
            </a:r>
            <a:r>
              <a:rPr lang="en-US" altLang="ar-IQ" sz="1800"/>
              <a:t>int numVertices;</a:t>
            </a:r>
          </a:p>
          <a:p>
            <a:pPr>
              <a:buFontTx/>
              <a:buNone/>
            </a:pPr>
            <a:r>
              <a:rPr lang="en-US" altLang="ar-IQ" sz="1800"/>
              <a:t>	  float *xCoord, float *yCoord;</a:t>
            </a:r>
          </a:p>
          <a:p>
            <a:pPr>
              <a:buFontTx/>
              <a:buNone/>
            </a:pPr>
            <a:r>
              <a:rPr lang="en-US" altLang="ar-IQ" sz="1800"/>
              <a:t>	public:</a:t>
            </a:r>
          </a:p>
          <a:p>
            <a:pPr>
              <a:buFontTx/>
              <a:buNone/>
            </a:pPr>
            <a:r>
              <a:rPr lang="en-US" altLang="ar-IQ" sz="1800"/>
              <a:t>	   void set(float *x, float *y, int nV);</a:t>
            </a:r>
          </a:p>
          <a:p>
            <a:pPr>
              <a:buFontTx/>
              <a:buNone/>
            </a:pPr>
            <a:r>
              <a:rPr lang="en-US" altLang="ar-IQ" sz="1800"/>
              <a:t>	   float area();</a:t>
            </a:r>
          </a:p>
          <a:p>
            <a:pPr>
              <a:buFontTx/>
              <a:buNone/>
            </a:pPr>
            <a:r>
              <a:rPr lang="en-US" altLang="ar-IQ" sz="1800"/>
              <a:t>};</a:t>
            </a:r>
          </a:p>
          <a:p>
            <a:pPr>
              <a:buFontTx/>
              <a:buNone/>
            </a:pPr>
            <a:endParaRPr lang="en-US" altLang="ar-IQ" sz="2000">
              <a:solidFill>
                <a:srgbClr val="000066"/>
              </a:solidFill>
            </a:endParaRPr>
          </a:p>
        </p:txBody>
      </p:sp>
      <p:sp>
        <p:nvSpPr>
          <p:cNvPr id="10252" name="Rectangle 16"/>
          <p:cNvSpPr>
            <a:spLocks noGrp="1" noChangeArrowheads="1"/>
          </p:cNvSpPr>
          <p:nvPr>
            <p:ph type="title"/>
          </p:nvPr>
        </p:nvSpPr>
        <p:spPr>
          <a:xfrm>
            <a:off x="685800" y="304800"/>
            <a:ext cx="7772400" cy="685800"/>
          </a:xfrm>
          <a:noFill/>
        </p:spPr>
        <p:txBody>
          <a:bodyPr/>
          <a:lstStyle/>
          <a:p>
            <a:r>
              <a:rPr lang="en-US" altLang="ar-IQ" sz="4000" smtClean="0">
                <a:latin typeface="Comic Sans MS" panose="030F0702030302020204" pitchFamily="66" charset="0"/>
              </a:rPr>
              <a:t>Inheritance Concept</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F7F1DA0-E908-4044-A6E4-267CEA59CC71}" type="slidenum">
              <a:rPr lang="en-US" altLang="ar-IQ" sz="1400" smtClean="0"/>
              <a:pPr>
                <a:spcBef>
                  <a:spcPct val="0"/>
                </a:spcBef>
                <a:buFontTx/>
                <a:buNone/>
              </a:pPr>
              <a:t>7</a:t>
            </a:fld>
            <a:endParaRPr lang="en-US" altLang="ar-IQ" sz="1400" smtClean="0"/>
          </a:p>
        </p:txBody>
      </p:sp>
      <p:sp>
        <p:nvSpPr>
          <p:cNvPr id="11267" name="Rectangle 2"/>
          <p:cNvSpPr>
            <a:spLocks noGrp="1" noChangeArrowheads="1"/>
          </p:cNvSpPr>
          <p:nvPr>
            <p:ph type="title"/>
          </p:nvPr>
        </p:nvSpPr>
        <p:spPr>
          <a:xfrm>
            <a:off x="685800" y="457200"/>
            <a:ext cx="7772400" cy="685800"/>
          </a:xfrm>
        </p:spPr>
        <p:txBody>
          <a:bodyPr/>
          <a:lstStyle/>
          <a:p>
            <a:r>
              <a:rPr lang="en-US" altLang="ar-IQ" sz="4000" smtClean="0">
                <a:latin typeface="Comic Sans MS" panose="030F0702030302020204" pitchFamily="66" charset="0"/>
              </a:rPr>
              <a:t>Inheritance Concept</a:t>
            </a:r>
          </a:p>
        </p:txBody>
      </p:sp>
      <p:sp>
        <p:nvSpPr>
          <p:cNvPr id="11268" name="Text Box 10"/>
          <p:cNvSpPr txBox="1">
            <a:spLocks noChangeArrowheads="1"/>
          </p:cNvSpPr>
          <p:nvPr/>
        </p:nvSpPr>
        <p:spPr bwMode="auto">
          <a:xfrm>
            <a:off x="1916113" y="1676400"/>
            <a:ext cx="827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Point</a:t>
            </a:r>
          </a:p>
        </p:txBody>
      </p:sp>
      <p:sp>
        <p:nvSpPr>
          <p:cNvPr id="11269" name="Text Box 11"/>
          <p:cNvSpPr txBox="1">
            <a:spLocks noChangeArrowheads="1"/>
          </p:cNvSpPr>
          <p:nvPr/>
        </p:nvSpPr>
        <p:spPr bwMode="auto">
          <a:xfrm>
            <a:off x="1222375" y="2743200"/>
            <a:ext cx="927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Circle</a:t>
            </a:r>
          </a:p>
        </p:txBody>
      </p:sp>
      <p:sp>
        <p:nvSpPr>
          <p:cNvPr id="11270" name="Text Box 12"/>
          <p:cNvSpPr txBox="1">
            <a:spLocks noChangeArrowheads="1"/>
          </p:cNvSpPr>
          <p:nvPr/>
        </p:nvSpPr>
        <p:spPr bwMode="auto">
          <a:xfrm>
            <a:off x="2378075" y="2743200"/>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3D-Point</a:t>
            </a:r>
          </a:p>
        </p:txBody>
      </p:sp>
      <p:sp>
        <p:nvSpPr>
          <p:cNvPr id="11271" name="Rectangle 21"/>
          <p:cNvSpPr>
            <a:spLocks noChangeArrowheads="1"/>
          </p:cNvSpPr>
          <p:nvPr/>
        </p:nvSpPr>
        <p:spPr bwMode="auto">
          <a:xfrm>
            <a:off x="4648200" y="1447800"/>
            <a:ext cx="3276600" cy="2590800"/>
          </a:xfrm>
          <a:prstGeom prst="rect">
            <a:avLst/>
          </a:prstGeom>
          <a:solidFill>
            <a:srgbClr val="D5E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t>class Point{</a:t>
            </a:r>
          </a:p>
          <a:p>
            <a:pPr>
              <a:buFontTx/>
              <a:buNone/>
            </a:pPr>
            <a:r>
              <a:rPr lang="en-US" altLang="ar-IQ" sz="2000"/>
              <a:t>	</a:t>
            </a:r>
            <a:r>
              <a:rPr lang="en-US" altLang="ar-IQ" sz="2000">
                <a:solidFill>
                  <a:srgbClr val="FF0000"/>
                </a:solidFill>
              </a:rPr>
              <a:t>protected:</a:t>
            </a:r>
          </a:p>
          <a:p>
            <a:pPr>
              <a:buFontTx/>
              <a:buNone/>
            </a:pPr>
            <a:r>
              <a:rPr lang="en-US" altLang="ar-IQ" sz="2000"/>
              <a:t>	   int x, y;</a:t>
            </a:r>
          </a:p>
          <a:p>
            <a:pPr>
              <a:buFontTx/>
              <a:buNone/>
            </a:pPr>
            <a:r>
              <a:rPr lang="en-US" altLang="ar-IQ" sz="2000"/>
              <a:t>	public:</a:t>
            </a:r>
          </a:p>
          <a:p>
            <a:pPr>
              <a:buFontTx/>
              <a:buNone/>
            </a:pPr>
            <a:r>
              <a:rPr lang="en-US" altLang="ar-IQ" sz="2000"/>
              <a:t>	   void set (int a, int b);</a:t>
            </a:r>
          </a:p>
          <a:p>
            <a:pPr>
              <a:buFontTx/>
              <a:buNone/>
            </a:pPr>
            <a:r>
              <a:rPr lang="en-US" altLang="ar-IQ" sz="2000"/>
              <a:t>};</a:t>
            </a:r>
          </a:p>
        </p:txBody>
      </p:sp>
      <p:sp>
        <p:nvSpPr>
          <p:cNvPr id="133142" name="Rectangle 22"/>
          <p:cNvSpPr>
            <a:spLocks noChangeArrowheads="1"/>
          </p:cNvSpPr>
          <p:nvPr/>
        </p:nvSpPr>
        <p:spPr bwMode="auto">
          <a:xfrm>
            <a:off x="914400" y="4572000"/>
            <a:ext cx="3352800" cy="19050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solidFill>
                  <a:srgbClr val="000066"/>
                </a:solidFill>
              </a:rPr>
              <a:t>class Circle : public Point{</a:t>
            </a:r>
          </a:p>
          <a:p>
            <a:pPr>
              <a:buFontTx/>
              <a:buNone/>
            </a:pPr>
            <a:r>
              <a:rPr lang="en-US" altLang="ar-IQ" sz="2000">
                <a:solidFill>
                  <a:srgbClr val="000066"/>
                </a:solidFill>
              </a:rPr>
              <a:t>	private: </a:t>
            </a:r>
          </a:p>
          <a:p>
            <a:pPr>
              <a:buFontTx/>
              <a:buNone/>
            </a:pPr>
            <a:r>
              <a:rPr lang="en-US" altLang="ar-IQ" sz="2000">
                <a:solidFill>
                  <a:srgbClr val="000066"/>
                </a:solidFill>
              </a:rPr>
              <a:t>		double r;</a:t>
            </a:r>
          </a:p>
          <a:p>
            <a:pPr>
              <a:buFontTx/>
              <a:buNone/>
            </a:pPr>
            <a:r>
              <a:rPr lang="en-US" altLang="ar-IQ" sz="2000">
                <a:solidFill>
                  <a:srgbClr val="000066"/>
                </a:solidFill>
              </a:rPr>
              <a:t>};</a:t>
            </a:r>
          </a:p>
        </p:txBody>
      </p:sp>
      <p:sp>
        <p:nvSpPr>
          <p:cNvPr id="133143" name="Rectangle 23"/>
          <p:cNvSpPr>
            <a:spLocks noChangeArrowheads="1"/>
          </p:cNvSpPr>
          <p:nvPr/>
        </p:nvSpPr>
        <p:spPr bwMode="auto">
          <a:xfrm>
            <a:off x="4648200" y="4572000"/>
            <a:ext cx="3352800" cy="19050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ar-IQ" sz="2000">
                <a:solidFill>
                  <a:srgbClr val="000066"/>
                </a:solidFill>
              </a:rPr>
              <a:t>class 3D-Point: public Point{</a:t>
            </a:r>
          </a:p>
          <a:p>
            <a:pPr>
              <a:buFontTx/>
              <a:buNone/>
            </a:pPr>
            <a:r>
              <a:rPr lang="en-US" altLang="ar-IQ" sz="2000">
                <a:solidFill>
                  <a:srgbClr val="000066"/>
                </a:solidFill>
              </a:rPr>
              <a:t>	private: </a:t>
            </a:r>
          </a:p>
          <a:p>
            <a:pPr>
              <a:buFontTx/>
              <a:buNone/>
            </a:pPr>
            <a:r>
              <a:rPr lang="en-US" altLang="ar-IQ" sz="2000">
                <a:solidFill>
                  <a:srgbClr val="000066"/>
                </a:solidFill>
              </a:rPr>
              <a:t>		int z;</a:t>
            </a:r>
          </a:p>
          <a:p>
            <a:pPr>
              <a:buFontTx/>
              <a:buNone/>
            </a:pPr>
            <a:r>
              <a:rPr lang="en-US" altLang="ar-IQ" sz="2000">
                <a:solidFill>
                  <a:srgbClr val="000066"/>
                </a:solidFill>
              </a:rPr>
              <a:t>};</a:t>
            </a:r>
          </a:p>
        </p:txBody>
      </p:sp>
      <p:sp>
        <p:nvSpPr>
          <p:cNvPr id="11274" name="Text Box 24"/>
          <p:cNvSpPr txBox="1">
            <a:spLocks noChangeArrowheads="1"/>
          </p:cNvSpPr>
          <p:nvPr/>
        </p:nvSpPr>
        <p:spPr bwMode="auto">
          <a:xfrm>
            <a:off x="3124200" y="1597025"/>
            <a:ext cx="3079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x</a:t>
            </a:r>
          </a:p>
          <a:p>
            <a:pPr>
              <a:spcBef>
                <a:spcPct val="0"/>
              </a:spcBef>
              <a:buFontTx/>
              <a:buNone/>
            </a:pPr>
            <a:r>
              <a:rPr lang="en-US" altLang="ar-IQ" sz="1800" b="1"/>
              <a:t>y</a:t>
            </a:r>
          </a:p>
        </p:txBody>
      </p:sp>
      <p:sp>
        <p:nvSpPr>
          <p:cNvPr id="133145" name="Text Box 25"/>
          <p:cNvSpPr txBox="1">
            <a:spLocks noChangeArrowheads="1"/>
          </p:cNvSpPr>
          <p:nvPr/>
        </p:nvSpPr>
        <p:spPr bwMode="auto">
          <a:xfrm>
            <a:off x="1600200" y="3189288"/>
            <a:ext cx="307975" cy="925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x</a:t>
            </a:r>
          </a:p>
          <a:p>
            <a:pPr>
              <a:spcBef>
                <a:spcPct val="0"/>
              </a:spcBef>
              <a:buFontTx/>
              <a:buNone/>
            </a:pPr>
            <a:r>
              <a:rPr lang="en-US" altLang="ar-IQ" sz="1800" b="1"/>
              <a:t>y</a:t>
            </a:r>
          </a:p>
          <a:p>
            <a:pPr>
              <a:spcBef>
                <a:spcPct val="0"/>
              </a:spcBef>
              <a:buFontTx/>
              <a:buNone/>
            </a:pPr>
            <a:r>
              <a:rPr lang="en-US" altLang="ar-IQ" sz="1800" b="1"/>
              <a:t>r</a:t>
            </a:r>
          </a:p>
        </p:txBody>
      </p:sp>
      <p:sp>
        <p:nvSpPr>
          <p:cNvPr id="133146" name="Text Box 26"/>
          <p:cNvSpPr txBox="1">
            <a:spLocks noChangeArrowheads="1"/>
          </p:cNvSpPr>
          <p:nvPr/>
        </p:nvSpPr>
        <p:spPr bwMode="auto">
          <a:xfrm>
            <a:off x="2819400" y="3189288"/>
            <a:ext cx="307975" cy="925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x</a:t>
            </a:r>
          </a:p>
          <a:p>
            <a:pPr>
              <a:spcBef>
                <a:spcPct val="0"/>
              </a:spcBef>
              <a:buFontTx/>
              <a:buNone/>
            </a:pPr>
            <a:r>
              <a:rPr lang="en-US" altLang="ar-IQ" sz="1800" b="1"/>
              <a:t>y</a:t>
            </a:r>
          </a:p>
          <a:p>
            <a:pPr>
              <a:spcBef>
                <a:spcPct val="0"/>
              </a:spcBef>
              <a:buFontTx/>
              <a:buNone/>
            </a:pPr>
            <a:r>
              <a:rPr lang="en-US" altLang="ar-IQ" sz="1800" b="1"/>
              <a:t>z</a:t>
            </a:r>
          </a:p>
        </p:txBody>
      </p:sp>
      <p:sp>
        <p:nvSpPr>
          <p:cNvPr id="133147" name="Line 27"/>
          <p:cNvSpPr>
            <a:spLocks noChangeShapeType="1"/>
          </p:cNvSpPr>
          <p:nvPr/>
        </p:nvSpPr>
        <p:spPr bwMode="auto">
          <a:xfrm flipH="1">
            <a:off x="1676400" y="21336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33148" name="Line 28"/>
          <p:cNvSpPr>
            <a:spLocks noChangeShapeType="1"/>
          </p:cNvSpPr>
          <p:nvPr/>
        </p:nvSpPr>
        <p:spPr bwMode="auto">
          <a:xfrm>
            <a:off x="2514600" y="21336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5"/>
                                        </p:tgtEl>
                                        <p:attrNameLst>
                                          <p:attrName>style.visibility</p:attrName>
                                        </p:attrNameLst>
                                      </p:cBhvr>
                                      <p:to>
                                        <p:strVal val="visible"/>
                                      </p:to>
                                    </p:set>
                                  </p:childTnLst>
                                </p:cTn>
                              </p:par>
                              <p:par>
                                <p:cTn id="11" presetID="22" presetClass="entr" presetSubtype="4" fill="hold" grpId="0" nodeType="withEffect">
                                  <p:stCondLst>
                                    <p:cond delay="0"/>
                                  </p:stCondLst>
                                  <p:childTnLst>
                                    <p:set>
                                      <p:cBhvr>
                                        <p:cTn id="12" dur="1" fill="hold">
                                          <p:stCondLst>
                                            <p:cond delay="0"/>
                                          </p:stCondLst>
                                        </p:cTn>
                                        <p:tgtEl>
                                          <p:spTgt spid="133147"/>
                                        </p:tgtEl>
                                        <p:attrNameLst>
                                          <p:attrName>style.visibility</p:attrName>
                                        </p:attrNameLst>
                                      </p:cBhvr>
                                      <p:to>
                                        <p:strVal val="visible"/>
                                      </p:to>
                                    </p:set>
                                    <p:animEffect transition="in" filter="wipe(down)">
                                      <p:cBhvr>
                                        <p:cTn id="13" dur="500"/>
                                        <p:tgtEl>
                                          <p:spTgt spid="13314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314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33146"/>
                                        </p:tgtEl>
                                        <p:attrNameLst>
                                          <p:attrName>style.visibility</p:attrName>
                                        </p:attrNameLst>
                                      </p:cBhvr>
                                      <p:to>
                                        <p:strVal val="visible"/>
                                      </p:to>
                                    </p:set>
                                  </p:childTnLst>
                                </p:cTn>
                              </p:par>
                              <p:par>
                                <p:cTn id="20" presetID="22" presetClass="entr" presetSubtype="4" fill="hold" grpId="0" nodeType="withEffect">
                                  <p:stCondLst>
                                    <p:cond delay="0"/>
                                  </p:stCondLst>
                                  <p:childTnLst>
                                    <p:set>
                                      <p:cBhvr>
                                        <p:cTn id="21" dur="1" fill="hold">
                                          <p:stCondLst>
                                            <p:cond delay="0"/>
                                          </p:stCondLst>
                                        </p:cTn>
                                        <p:tgtEl>
                                          <p:spTgt spid="133148"/>
                                        </p:tgtEl>
                                        <p:attrNameLst>
                                          <p:attrName>style.visibility</p:attrName>
                                        </p:attrNameLst>
                                      </p:cBhvr>
                                      <p:to>
                                        <p:strVal val="visible"/>
                                      </p:to>
                                    </p:set>
                                    <p:animEffect transition="in" filter="wipe(down)">
                                      <p:cBhvr>
                                        <p:cTn id="22" dur="500"/>
                                        <p:tgtEl>
                                          <p:spTgt spid="133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2" grpId="0" animBg="1"/>
      <p:bldP spid="133143" grpId="0" animBg="1"/>
      <p:bldP spid="133145" grpId="0" animBg="1"/>
      <p:bldP spid="133146" grpId="0" animBg="1"/>
      <p:bldP spid="133147" grpId="0" animBg="1"/>
      <p:bldP spid="1331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28B6BD0-F8A6-4EB0-908A-A3282EAE9C6A}" type="slidenum">
              <a:rPr lang="en-US" altLang="ar-IQ" sz="1400" smtClean="0"/>
              <a:pPr>
                <a:spcBef>
                  <a:spcPct val="0"/>
                </a:spcBef>
                <a:buFontTx/>
                <a:buNone/>
              </a:pPr>
              <a:t>8</a:t>
            </a:fld>
            <a:endParaRPr lang="en-US" altLang="ar-IQ" sz="1400" smtClean="0"/>
          </a:p>
        </p:txBody>
      </p:sp>
      <p:sp>
        <p:nvSpPr>
          <p:cNvPr id="134165" name="Rectangle 21"/>
          <p:cNvSpPr>
            <a:spLocks noGrp="1" noChangeArrowheads="1"/>
          </p:cNvSpPr>
          <p:nvPr>
            <p:ph type="body" idx="1"/>
          </p:nvPr>
        </p:nvSpPr>
        <p:spPr>
          <a:xfrm>
            <a:off x="685800" y="1295400"/>
            <a:ext cx="7772400" cy="4114800"/>
          </a:xfrm>
        </p:spPr>
        <p:txBody>
          <a:bodyPr/>
          <a:lstStyle/>
          <a:p>
            <a:r>
              <a:rPr lang="en-US" altLang="ar-IQ" smtClean="0"/>
              <a:t>Augmenting the original class</a:t>
            </a:r>
          </a:p>
          <a:p>
            <a:endParaRPr lang="en-US" altLang="ar-IQ" smtClean="0"/>
          </a:p>
          <a:p>
            <a:endParaRPr lang="en-US" altLang="ar-IQ" smtClean="0"/>
          </a:p>
          <a:p>
            <a:endParaRPr lang="en-US" altLang="ar-IQ" smtClean="0"/>
          </a:p>
          <a:p>
            <a:endParaRPr lang="en-US" altLang="ar-IQ" smtClean="0"/>
          </a:p>
          <a:p>
            <a:r>
              <a:rPr lang="en-US" altLang="ar-IQ" smtClean="0"/>
              <a:t>Specializing the original class</a:t>
            </a:r>
          </a:p>
        </p:txBody>
      </p:sp>
      <p:sp>
        <p:nvSpPr>
          <p:cNvPr id="134191" name="AutoShape 47"/>
          <p:cNvSpPr>
            <a:spLocks noChangeArrowheads="1"/>
          </p:cNvSpPr>
          <p:nvPr/>
        </p:nvSpPr>
        <p:spPr bwMode="auto">
          <a:xfrm>
            <a:off x="2295525" y="5943600"/>
            <a:ext cx="2057400" cy="609600"/>
          </a:xfrm>
          <a:prstGeom prst="roundRect">
            <a:avLst>
              <a:gd name="adj" fmla="val 16667"/>
            </a:avLst>
          </a:prstGeom>
          <a:solidFill>
            <a:srgbClr val="66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34190" name="AutoShape 46"/>
          <p:cNvSpPr>
            <a:spLocks noChangeArrowheads="1"/>
          </p:cNvSpPr>
          <p:nvPr/>
        </p:nvSpPr>
        <p:spPr bwMode="auto">
          <a:xfrm>
            <a:off x="4733925" y="5943600"/>
            <a:ext cx="2057400" cy="60960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34188" name="AutoShape 44"/>
          <p:cNvSpPr>
            <a:spLocks noChangeArrowheads="1"/>
          </p:cNvSpPr>
          <p:nvPr/>
        </p:nvSpPr>
        <p:spPr bwMode="auto">
          <a:xfrm>
            <a:off x="3209925" y="4876800"/>
            <a:ext cx="2438400" cy="6096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295" name="Oval 43"/>
          <p:cNvSpPr>
            <a:spLocks noChangeArrowheads="1"/>
          </p:cNvSpPr>
          <p:nvPr/>
        </p:nvSpPr>
        <p:spPr bwMode="auto">
          <a:xfrm>
            <a:off x="6477000" y="3429000"/>
            <a:ext cx="1295400" cy="609600"/>
          </a:xfrm>
          <a:prstGeom prst="ellipse">
            <a:avLst/>
          </a:prstGeom>
          <a:solidFill>
            <a:srgbClr val="FF99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296" name="Oval 41"/>
          <p:cNvSpPr>
            <a:spLocks noChangeArrowheads="1"/>
          </p:cNvSpPr>
          <p:nvPr/>
        </p:nvSpPr>
        <p:spPr bwMode="auto">
          <a:xfrm>
            <a:off x="5105400" y="3429000"/>
            <a:ext cx="1295400" cy="609600"/>
          </a:xfrm>
          <a:prstGeom prst="ellipse">
            <a:avLst/>
          </a:prstGeom>
          <a:solidFill>
            <a:srgbClr val="FF99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297" name="Oval 38"/>
          <p:cNvSpPr>
            <a:spLocks noChangeArrowheads="1"/>
          </p:cNvSpPr>
          <p:nvPr/>
        </p:nvSpPr>
        <p:spPr bwMode="auto">
          <a:xfrm>
            <a:off x="5867400" y="2286000"/>
            <a:ext cx="1066800" cy="457200"/>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298" name="Rectangle 2"/>
          <p:cNvSpPr>
            <a:spLocks noGrp="1" noChangeArrowheads="1"/>
          </p:cNvSpPr>
          <p:nvPr>
            <p:ph type="title"/>
          </p:nvPr>
        </p:nvSpPr>
        <p:spPr>
          <a:xfrm>
            <a:off x="685800" y="457200"/>
            <a:ext cx="7772400" cy="685800"/>
          </a:xfrm>
        </p:spPr>
        <p:txBody>
          <a:bodyPr/>
          <a:lstStyle/>
          <a:p>
            <a:r>
              <a:rPr lang="en-US" altLang="ar-IQ" sz="4000" smtClean="0">
                <a:latin typeface="Comic Sans MS" panose="030F0702030302020204" pitchFamily="66" charset="0"/>
              </a:rPr>
              <a:t>Inheritance Concept</a:t>
            </a:r>
          </a:p>
        </p:txBody>
      </p:sp>
      <p:sp>
        <p:nvSpPr>
          <p:cNvPr id="134162" name="Text Box 18"/>
          <p:cNvSpPr txBox="1">
            <a:spLocks noChangeArrowheads="1"/>
          </p:cNvSpPr>
          <p:nvPr/>
        </p:nvSpPr>
        <p:spPr bwMode="auto">
          <a:xfrm>
            <a:off x="2600325" y="6019800"/>
            <a:ext cx="1481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000"/>
              <a:t>RealNumber</a:t>
            </a:r>
          </a:p>
        </p:txBody>
      </p:sp>
      <p:sp>
        <p:nvSpPr>
          <p:cNvPr id="134163" name="Text Box 19"/>
          <p:cNvSpPr txBox="1">
            <a:spLocks noChangeArrowheads="1"/>
          </p:cNvSpPr>
          <p:nvPr/>
        </p:nvSpPr>
        <p:spPr bwMode="auto">
          <a:xfrm>
            <a:off x="3473450" y="4953000"/>
            <a:ext cx="1946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000"/>
              <a:t>ComplexNumber</a:t>
            </a:r>
          </a:p>
        </p:txBody>
      </p:sp>
      <p:sp>
        <p:nvSpPr>
          <p:cNvPr id="134164" name="Text Box 20"/>
          <p:cNvSpPr txBox="1">
            <a:spLocks noChangeArrowheads="1"/>
          </p:cNvSpPr>
          <p:nvPr/>
        </p:nvSpPr>
        <p:spPr bwMode="auto">
          <a:xfrm>
            <a:off x="4733925" y="60198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000"/>
              <a:t>ImaginaryNumber</a:t>
            </a:r>
          </a:p>
        </p:txBody>
      </p:sp>
      <p:sp>
        <p:nvSpPr>
          <p:cNvPr id="12302" name="Rectangle 23"/>
          <p:cNvSpPr>
            <a:spLocks noChangeArrowheads="1"/>
          </p:cNvSpPr>
          <p:nvPr/>
        </p:nvSpPr>
        <p:spPr bwMode="auto">
          <a:xfrm>
            <a:off x="1219200" y="3327400"/>
            <a:ext cx="1219200" cy="558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1800" b="1">
                <a:solidFill>
                  <a:srgbClr val="FFFF00"/>
                </a:solidFill>
              </a:rPr>
              <a:t>Rectangle</a:t>
            </a:r>
          </a:p>
        </p:txBody>
      </p:sp>
      <p:sp>
        <p:nvSpPr>
          <p:cNvPr id="12303" name="AutoShape 24"/>
          <p:cNvSpPr>
            <a:spLocks noChangeArrowheads="1"/>
          </p:cNvSpPr>
          <p:nvPr/>
        </p:nvSpPr>
        <p:spPr bwMode="auto">
          <a:xfrm>
            <a:off x="2743200" y="3327400"/>
            <a:ext cx="1524000" cy="558800"/>
          </a:xfrm>
          <a:prstGeom prst="triangle">
            <a:avLst>
              <a:gd name="adj" fmla="val 50000"/>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1800" b="1">
                <a:solidFill>
                  <a:srgbClr val="FFFF00"/>
                </a:solidFill>
              </a:rPr>
              <a:t>Triangle</a:t>
            </a:r>
          </a:p>
        </p:txBody>
      </p:sp>
      <p:sp>
        <p:nvSpPr>
          <p:cNvPr id="12304" name="Rectangle 25"/>
          <p:cNvSpPr>
            <a:spLocks noChangeArrowheads="1"/>
          </p:cNvSpPr>
          <p:nvPr/>
        </p:nvSpPr>
        <p:spPr bwMode="auto">
          <a:xfrm>
            <a:off x="1951038" y="2209800"/>
            <a:ext cx="1462087" cy="4476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1800" b="1">
                <a:solidFill>
                  <a:srgbClr val="000066"/>
                </a:solidFill>
              </a:rPr>
              <a:t>Polygon</a:t>
            </a:r>
          </a:p>
        </p:txBody>
      </p:sp>
      <p:sp>
        <p:nvSpPr>
          <p:cNvPr id="12305" name="Line 26"/>
          <p:cNvSpPr>
            <a:spLocks noChangeShapeType="1"/>
          </p:cNvSpPr>
          <p:nvPr/>
        </p:nvSpPr>
        <p:spPr bwMode="auto">
          <a:xfrm flipH="1">
            <a:off x="1828800" y="2713038"/>
            <a:ext cx="427038" cy="558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2306" name="Line 27"/>
          <p:cNvSpPr>
            <a:spLocks noChangeShapeType="1"/>
          </p:cNvSpPr>
          <p:nvPr/>
        </p:nvSpPr>
        <p:spPr bwMode="auto">
          <a:xfrm>
            <a:off x="3048000" y="2713038"/>
            <a:ext cx="427038" cy="558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2307" name="Text Box 28"/>
          <p:cNvSpPr txBox="1">
            <a:spLocks noChangeArrowheads="1"/>
          </p:cNvSpPr>
          <p:nvPr/>
        </p:nvSpPr>
        <p:spPr bwMode="auto">
          <a:xfrm>
            <a:off x="6015038" y="2286000"/>
            <a:ext cx="827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Point</a:t>
            </a:r>
          </a:p>
        </p:txBody>
      </p:sp>
      <p:sp>
        <p:nvSpPr>
          <p:cNvPr id="12308" name="Text Box 29"/>
          <p:cNvSpPr txBox="1">
            <a:spLocks noChangeArrowheads="1"/>
          </p:cNvSpPr>
          <p:nvPr/>
        </p:nvSpPr>
        <p:spPr bwMode="auto">
          <a:xfrm>
            <a:off x="5321300" y="3505200"/>
            <a:ext cx="927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Circle</a:t>
            </a:r>
          </a:p>
        </p:txBody>
      </p:sp>
      <p:sp>
        <p:nvSpPr>
          <p:cNvPr id="12309" name="Line 31"/>
          <p:cNvSpPr>
            <a:spLocks noChangeShapeType="1"/>
          </p:cNvSpPr>
          <p:nvPr/>
        </p:nvSpPr>
        <p:spPr bwMode="auto">
          <a:xfrm flipH="1">
            <a:off x="5775325" y="27432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2310" name="Line 32"/>
          <p:cNvSpPr>
            <a:spLocks noChangeShapeType="1"/>
          </p:cNvSpPr>
          <p:nvPr/>
        </p:nvSpPr>
        <p:spPr bwMode="auto">
          <a:xfrm>
            <a:off x="6705600" y="27432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34177" name="Line 33"/>
          <p:cNvSpPr>
            <a:spLocks noChangeShapeType="1"/>
          </p:cNvSpPr>
          <p:nvPr/>
        </p:nvSpPr>
        <p:spPr bwMode="auto">
          <a:xfrm flipH="1">
            <a:off x="3438525" y="5334000"/>
            <a:ext cx="762000" cy="5334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34178" name="Line 34"/>
          <p:cNvSpPr>
            <a:spLocks noChangeShapeType="1"/>
          </p:cNvSpPr>
          <p:nvPr/>
        </p:nvSpPr>
        <p:spPr bwMode="auto">
          <a:xfrm>
            <a:off x="4657725" y="5334000"/>
            <a:ext cx="838200" cy="5334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34179" name="Text Box 35"/>
          <p:cNvSpPr txBox="1">
            <a:spLocks noChangeArrowheads="1"/>
          </p:cNvSpPr>
          <p:nvPr/>
        </p:nvSpPr>
        <p:spPr bwMode="auto">
          <a:xfrm>
            <a:off x="5800725" y="4876800"/>
            <a:ext cx="6762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real</a:t>
            </a:r>
          </a:p>
          <a:p>
            <a:pPr>
              <a:spcBef>
                <a:spcPct val="0"/>
              </a:spcBef>
              <a:buFontTx/>
              <a:buNone/>
            </a:pPr>
            <a:r>
              <a:rPr lang="en-US" altLang="ar-IQ" sz="1800" b="1"/>
              <a:t>imag</a:t>
            </a:r>
          </a:p>
        </p:txBody>
      </p:sp>
      <p:sp>
        <p:nvSpPr>
          <p:cNvPr id="134180" name="Text Box 36"/>
          <p:cNvSpPr txBox="1">
            <a:spLocks noChangeArrowheads="1"/>
          </p:cNvSpPr>
          <p:nvPr/>
        </p:nvSpPr>
        <p:spPr bwMode="auto">
          <a:xfrm>
            <a:off x="1558925" y="6172200"/>
            <a:ext cx="5746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real</a:t>
            </a:r>
          </a:p>
        </p:txBody>
      </p:sp>
      <p:sp>
        <p:nvSpPr>
          <p:cNvPr id="134181" name="Text Box 37"/>
          <p:cNvSpPr txBox="1">
            <a:spLocks noChangeArrowheads="1"/>
          </p:cNvSpPr>
          <p:nvPr/>
        </p:nvSpPr>
        <p:spPr bwMode="auto">
          <a:xfrm>
            <a:off x="6943725" y="6096000"/>
            <a:ext cx="6762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1800" b="1"/>
              <a:t>imag</a:t>
            </a:r>
          </a:p>
        </p:txBody>
      </p:sp>
      <p:sp>
        <p:nvSpPr>
          <p:cNvPr id="12316" name="Oval 40"/>
          <p:cNvSpPr>
            <a:spLocks noChangeArrowheads="1"/>
          </p:cNvSpPr>
          <p:nvPr/>
        </p:nvSpPr>
        <p:spPr bwMode="auto">
          <a:xfrm>
            <a:off x="6477000" y="3429000"/>
            <a:ext cx="1295400" cy="609600"/>
          </a:xfrm>
          <a:prstGeom prst="ellipse">
            <a:avLst/>
          </a:prstGeom>
          <a:solidFill>
            <a:srgbClr val="FF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ar-IQ" altLang="ar-IQ" sz="2400"/>
          </a:p>
        </p:txBody>
      </p:sp>
      <p:sp>
        <p:nvSpPr>
          <p:cNvPr id="12317" name="Text Box 30"/>
          <p:cNvSpPr txBox="1">
            <a:spLocks noChangeArrowheads="1"/>
          </p:cNvSpPr>
          <p:nvPr/>
        </p:nvSpPr>
        <p:spPr bwMode="auto">
          <a:xfrm>
            <a:off x="6477000" y="3505200"/>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ar-IQ" sz="2400"/>
              <a:t>3D-Point</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165">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4191"/>
                                        </p:tgtEl>
                                        <p:attrNameLst>
                                          <p:attrName>style.visibility</p:attrName>
                                        </p:attrNameLst>
                                      </p:cBhvr>
                                      <p:to>
                                        <p:strVal val="visible"/>
                                      </p:to>
                                    </p:set>
                                    <p:anim calcmode="lin" valueType="num">
                                      <p:cBhvr additive="base">
                                        <p:cTn id="11" dur="500" fill="hold"/>
                                        <p:tgtEl>
                                          <p:spTgt spid="134191"/>
                                        </p:tgtEl>
                                        <p:attrNameLst>
                                          <p:attrName>ppt_x</p:attrName>
                                        </p:attrNameLst>
                                      </p:cBhvr>
                                      <p:tavLst>
                                        <p:tav tm="0">
                                          <p:val>
                                            <p:strVal val="#ppt_x"/>
                                          </p:val>
                                        </p:tav>
                                        <p:tav tm="100000">
                                          <p:val>
                                            <p:strVal val="#ppt_x"/>
                                          </p:val>
                                        </p:tav>
                                      </p:tavLst>
                                    </p:anim>
                                    <p:anim calcmode="lin" valueType="num">
                                      <p:cBhvr additive="base">
                                        <p:cTn id="12" dur="500" fill="hold"/>
                                        <p:tgtEl>
                                          <p:spTgt spid="13419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4190"/>
                                        </p:tgtEl>
                                        <p:attrNameLst>
                                          <p:attrName>style.visibility</p:attrName>
                                        </p:attrNameLst>
                                      </p:cBhvr>
                                      <p:to>
                                        <p:strVal val="visible"/>
                                      </p:to>
                                    </p:set>
                                    <p:anim calcmode="lin" valueType="num">
                                      <p:cBhvr additive="base">
                                        <p:cTn id="15" dur="500" fill="hold"/>
                                        <p:tgtEl>
                                          <p:spTgt spid="134190"/>
                                        </p:tgtEl>
                                        <p:attrNameLst>
                                          <p:attrName>ppt_x</p:attrName>
                                        </p:attrNameLst>
                                      </p:cBhvr>
                                      <p:tavLst>
                                        <p:tav tm="0">
                                          <p:val>
                                            <p:strVal val="#ppt_x"/>
                                          </p:val>
                                        </p:tav>
                                        <p:tav tm="100000">
                                          <p:val>
                                            <p:strVal val="#ppt_x"/>
                                          </p:val>
                                        </p:tav>
                                      </p:tavLst>
                                    </p:anim>
                                    <p:anim calcmode="lin" valueType="num">
                                      <p:cBhvr additive="base">
                                        <p:cTn id="16" dur="500" fill="hold"/>
                                        <p:tgtEl>
                                          <p:spTgt spid="1341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4188"/>
                                        </p:tgtEl>
                                        <p:attrNameLst>
                                          <p:attrName>style.visibility</p:attrName>
                                        </p:attrNameLst>
                                      </p:cBhvr>
                                      <p:to>
                                        <p:strVal val="visible"/>
                                      </p:to>
                                    </p:set>
                                    <p:anim calcmode="lin" valueType="num">
                                      <p:cBhvr additive="base">
                                        <p:cTn id="19" dur="500" fill="hold"/>
                                        <p:tgtEl>
                                          <p:spTgt spid="134188"/>
                                        </p:tgtEl>
                                        <p:attrNameLst>
                                          <p:attrName>ppt_x</p:attrName>
                                        </p:attrNameLst>
                                      </p:cBhvr>
                                      <p:tavLst>
                                        <p:tav tm="0">
                                          <p:val>
                                            <p:strVal val="#ppt_x"/>
                                          </p:val>
                                        </p:tav>
                                        <p:tav tm="100000">
                                          <p:val>
                                            <p:strVal val="#ppt_x"/>
                                          </p:val>
                                        </p:tav>
                                      </p:tavLst>
                                    </p:anim>
                                    <p:anim calcmode="lin" valueType="num">
                                      <p:cBhvr additive="base">
                                        <p:cTn id="20" dur="500" fill="hold"/>
                                        <p:tgtEl>
                                          <p:spTgt spid="134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4162"/>
                                        </p:tgtEl>
                                        <p:attrNameLst>
                                          <p:attrName>style.visibility</p:attrName>
                                        </p:attrNameLst>
                                      </p:cBhvr>
                                      <p:to>
                                        <p:strVal val="visible"/>
                                      </p:to>
                                    </p:set>
                                    <p:anim calcmode="lin" valueType="num">
                                      <p:cBhvr additive="base">
                                        <p:cTn id="23" dur="500" fill="hold"/>
                                        <p:tgtEl>
                                          <p:spTgt spid="134162"/>
                                        </p:tgtEl>
                                        <p:attrNameLst>
                                          <p:attrName>ppt_x</p:attrName>
                                        </p:attrNameLst>
                                      </p:cBhvr>
                                      <p:tavLst>
                                        <p:tav tm="0">
                                          <p:val>
                                            <p:strVal val="#ppt_x"/>
                                          </p:val>
                                        </p:tav>
                                        <p:tav tm="100000">
                                          <p:val>
                                            <p:strVal val="#ppt_x"/>
                                          </p:val>
                                        </p:tav>
                                      </p:tavLst>
                                    </p:anim>
                                    <p:anim calcmode="lin" valueType="num">
                                      <p:cBhvr additive="base">
                                        <p:cTn id="24" dur="500" fill="hold"/>
                                        <p:tgtEl>
                                          <p:spTgt spid="13416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4163"/>
                                        </p:tgtEl>
                                        <p:attrNameLst>
                                          <p:attrName>style.visibility</p:attrName>
                                        </p:attrNameLst>
                                      </p:cBhvr>
                                      <p:to>
                                        <p:strVal val="visible"/>
                                      </p:to>
                                    </p:set>
                                    <p:anim calcmode="lin" valueType="num">
                                      <p:cBhvr additive="base">
                                        <p:cTn id="27" dur="500" fill="hold"/>
                                        <p:tgtEl>
                                          <p:spTgt spid="134163"/>
                                        </p:tgtEl>
                                        <p:attrNameLst>
                                          <p:attrName>ppt_x</p:attrName>
                                        </p:attrNameLst>
                                      </p:cBhvr>
                                      <p:tavLst>
                                        <p:tav tm="0">
                                          <p:val>
                                            <p:strVal val="#ppt_x"/>
                                          </p:val>
                                        </p:tav>
                                        <p:tav tm="100000">
                                          <p:val>
                                            <p:strVal val="#ppt_x"/>
                                          </p:val>
                                        </p:tav>
                                      </p:tavLst>
                                    </p:anim>
                                    <p:anim calcmode="lin" valueType="num">
                                      <p:cBhvr additive="base">
                                        <p:cTn id="28" dur="500" fill="hold"/>
                                        <p:tgtEl>
                                          <p:spTgt spid="13416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4164"/>
                                        </p:tgtEl>
                                        <p:attrNameLst>
                                          <p:attrName>style.visibility</p:attrName>
                                        </p:attrNameLst>
                                      </p:cBhvr>
                                      <p:to>
                                        <p:strVal val="visible"/>
                                      </p:to>
                                    </p:set>
                                    <p:anim calcmode="lin" valueType="num">
                                      <p:cBhvr additive="base">
                                        <p:cTn id="31" dur="500" fill="hold"/>
                                        <p:tgtEl>
                                          <p:spTgt spid="134164"/>
                                        </p:tgtEl>
                                        <p:attrNameLst>
                                          <p:attrName>ppt_x</p:attrName>
                                        </p:attrNameLst>
                                      </p:cBhvr>
                                      <p:tavLst>
                                        <p:tav tm="0">
                                          <p:val>
                                            <p:strVal val="#ppt_x"/>
                                          </p:val>
                                        </p:tav>
                                        <p:tav tm="100000">
                                          <p:val>
                                            <p:strVal val="#ppt_x"/>
                                          </p:val>
                                        </p:tav>
                                      </p:tavLst>
                                    </p:anim>
                                    <p:anim calcmode="lin" valueType="num">
                                      <p:cBhvr additive="base">
                                        <p:cTn id="32" dur="500" fill="hold"/>
                                        <p:tgtEl>
                                          <p:spTgt spid="13416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4177"/>
                                        </p:tgtEl>
                                        <p:attrNameLst>
                                          <p:attrName>style.visibility</p:attrName>
                                        </p:attrNameLst>
                                      </p:cBhvr>
                                      <p:to>
                                        <p:strVal val="visible"/>
                                      </p:to>
                                    </p:set>
                                    <p:anim calcmode="lin" valueType="num">
                                      <p:cBhvr additive="base">
                                        <p:cTn id="35" dur="500" fill="hold"/>
                                        <p:tgtEl>
                                          <p:spTgt spid="134177"/>
                                        </p:tgtEl>
                                        <p:attrNameLst>
                                          <p:attrName>ppt_x</p:attrName>
                                        </p:attrNameLst>
                                      </p:cBhvr>
                                      <p:tavLst>
                                        <p:tav tm="0">
                                          <p:val>
                                            <p:strVal val="#ppt_x"/>
                                          </p:val>
                                        </p:tav>
                                        <p:tav tm="100000">
                                          <p:val>
                                            <p:strVal val="#ppt_x"/>
                                          </p:val>
                                        </p:tav>
                                      </p:tavLst>
                                    </p:anim>
                                    <p:anim calcmode="lin" valueType="num">
                                      <p:cBhvr additive="base">
                                        <p:cTn id="36" dur="500" fill="hold"/>
                                        <p:tgtEl>
                                          <p:spTgt spid="13417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178"/>
                                        </p:tgtEl>
                                        <p:attrNameLst>
                                          <p:attrName>style.visibility</p:attrName>
                                        </p:attrNameLst>
                                      </p:cBhvr>
                                      <p:to>
                                        <p:strVal val="visible"/>
                                      </p:to>
                                    </p:set>
                                    <p:anim calcmode="lin" valueType="num">
                                      <p:cBhvr additive="base">
                                        <p:cTn id="39" dur="500" fill="hold"/>
                                        <p:tgtEl>
                                          <p:spTgt spid="134178"/>
                                        </p:tgtEl>
                                        <p:attrNameLst>
                                          <p:attrName>ppt_x</p:attrName>
                                        </p:attrNameLst>
                                      </p:cBhvr>
                                      <p:tavLst>
                                        <p:tav tm="0">
                                          <p:val>
                                            <p:strVal val="#ppt_x"/>
                                          </p:val>
                                        </p:tav>
                                        <p:tav tm="100000">
                                          <p:val>
                                            <p:strVal val="#ppt_x"/>
                                          </p:val>
                                        </p:tav>
                                      </p:tavLst>
                                    </p:anim>
                                    <p:anim calcmode="lin" valueType="num">
                                      <p:cBhvr additive="base">
                                        <p:cTn id="40" dur="500" fill="hold"/>
                                        <p:tgtEl>
                                          <p:spTgt spid="13417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4179"/>
                                        </p:tgtEl>
                                        <p:attrNameLst>
                                          <p:attrName>style.visibility</p:attrName>
                                        </p:attrNameLst>
                                      </p:cBhvr>
                                      <p:to>
                                        <p:strVal val="visible"/>
                                      </p:to>
                                    </p:set>
                                    <p:anim calcmode="lin" valueType="num">
                                      <p:cBhvr additive="base">
                                        <p:cTn id="43" dur="500" fill="hold"/>
                                        <p:tgtEl>
                                          <p:spTgt spid="134179"/>
                                        </p:tgtEl>
                                        <p:attrNameLst>
                                          <p:attrName>ppt_x</p:attrName>
                                        </p:attrNameLst>
                                      </p:cBhvr>
                                      <p:tavLst>
                                        <p:tav tm="0">
                                          <p:val>
                                            <p:strVal val="#ppt_x"/>
                                          </p:val>
                                        </p:tav>
                                        <p:tav tm="100000">
                                          <p:val>
                                            <p:strVal val="#ppt_x"/>
                                          </p:val>
                                        </p:tav>
                                      </p:tavLst>
                                    </p:anim>
                                    <p:anim calcmode="lin" valueType="num">
                                      <p:cBhvr additive="base">
                                        <p:cTn id="44" dur="500" fill="hold"/>
                                        <p:tgtEl>
                                          <p:spTgt spid="13417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4180"/>
                                        </p:tgtEl>
                                        <p:attrNameLst>
                                          <p:attrName>style.visibility</p:attrName>
                                        </p:attrNameLst>
                                      </p:cBhvr>
                                      <p:to>
                                        <p:strVal val="visible"/>
                                      </p:to>
                                    </p:set>
                                    <p:anim calcmode="lin" valueType="num">
                                      <p:cBhvr additive="base">
                                        <p:cTn id="47" dur="500" fill="hold"/>
                                        <p:tgtEl>
                                          <p:spTgt spid="134180"/>
                                        </p:tgtEl>
                                        <p:attrNameLst>
                                          <p:attrName>ppt_x</p:attrName>
                                        </p:attrNameLst>
                                      </p:cBhvr>
                                      <p:tavLst>
                                        <p:tav tm="0">
                                          <p:val>
                                            <p:strVal val="#ppt_x"/>
                                          </p:val>
                                        </p:tav>
                                        <p:tav tm="100000">
                                          <p:val>
                                            <p:strVal val="#ppt_x"/>
                                          </p:val>
                                        </p:tav>
                                      </p:tavLst>
                                    </p:anim>
                                    <p:anim calcmode="lin" valueType="num">
                                      <p:cBhvr additive="base">
                                        <p:cTn id="48" dur="500" fill="hold"/>
                                        <p:tgtEl>
                                          <p:spTgt spid="13418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4181"/>
                                        </p:tgtEl>
                                        <p:attrNameLst>
                                          <p:attrName>style.visibility</p:attrName>
                                        </p:attrNameLst>
                                      </p:cBhvr>
                                      <p:to>
                                        <p:strVal val="visible"/>
                                      </p:to>
                                    </p:set>
                                    <p:anim calcmode="lin" valueType="num">
                                      <p:cBhvr additive="base">
                                        <p:cTn id="51" dur="500" fill="hold"/>
                                        <p:tgtEl>
                                          <p:spTgt spid="134181"/>
                                        </p:tgtEl>
                                        <p:attrNameLst>
                                          <p:attrName>ppt_x</p:attrName>
                                        </p:attrNameLst>
                                      </p:cBhvr>
                                      <p:tavLst>
                                        <p:tav tm="0">
                                          <p:val>
                                            <p:strVal val="#ppt_x"/>
                                          </p:val>
                                        </p:tav>
                                        <p:tav tm="100000">
                                          <p:val>
                                            <p:strVal val="#ppt_x"/>
                                          </p:val>
                                        </p:tav>
                                      </p:tavLst>
                                    </p:anim>
                                    <p:anim calcmode="lin" valueType="num">
                                      <p:cBhvr additive="base">
                                        <p:cTn id="52" dur="500" fill="hold"/>
                                        <p:tgtEl>
                                          <p:spTgt spid="134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91" grpId="0" animBg="1"/>
      <p:bldP spid="134190" grpId="0" animBg="1"/>
      <p:bldP spid="134188" grpId="0" animBg="1"/>
      <p:bldP spid="134162" grpId="0"/>
      <p:bldP spid="134163" grpId="0"/>
      <p:bldP spid="134164" grpId="0"/>
      <p:bldP spid="134177" grpId="0" animBg="1"/>
      <p:bldP spid="134178" grpId="0" animBg="1"/>
      <p:bldP spid="134179" grpId="0" animBg="1"/>
      <p:bldP spid="134180" grpId="0" animBg="1"/>
      <p:bldP spid="13418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2227433-9938-4216-80EE-D28002D28BFF}" type="slidenum">
              <a:rPr lang="en-US" altLang="ar-IQ" sz="1400" smtClean="0"/>
              <a:pPr>
                <a:spcBef>
                  <a:spcPct val="0"/>
                </a:spcBef>
                <a:buFontTx/>
                <a:buNone/>
              </a:pPr>
              <a:t>9</a:t>
            </a:fld>
            <a:endParaRPr lang="en-US" altLang="ar-IQ" sz="1400" smtClean="0"/>
          </a:p>
        </p:txBody>
      </p:sp>
      <p:sp>
        <p:nvSpPr>
          <p:cNvPr id="13315" name="Rectangle 2"/>
          <p:cNvSpPr>
            <a:spLocks noGrp="1" noChangeArrowheads="1"/>
          </p:cNvSpPr>
          <p:nvPr>
            <p:ph type="title"/>
          </p:nvPr>
        </p:nvSpPr>
        <p:spPr>
          <a:xfrm>
            <a:off x="304800" y="609600"/>
            <a:ext cx="8458200" cy="685800"/>
          </a:xfrm>
        </p:spPr>
        <p:txBody>
          <a:bodyPr/>
          <a:lstStyle/>
          <a:p>
            <a:r>
              <a:rPr lang="en-US" altLang="ar-IQ" sz="4000" smtClean="0">
                <a:latin typeface="Comic Sans MS" panose="030F0702030302020204" pitchFamily="66" charset="0"/>
              </a:rPr>
              <a:t>Why Inheritance ?</a:t>
            </a:r>
          </a:p>
        </p:txBody>
      </p:sp>
      <p:sp>
        <p:nvSpPr>
          <p:cNvPr id="13316" name="Rectangle 3"/>
          <p:cNvSpPr>
            <a:spLocks noGrp="1" noChangeArrowheads="1"/>
          </p:cNvSpPr>
          <p:nvPr>
            <p:ph type="body" idx="1"/>
          </p:nvPr>
        </p:nvSpPr>
        <p:spPr>
          <a:xfrm>
            <a:off x="609600" y="1676400"/>
            <a:ext cx="8001000" cy="4038600"/>
          </a:xfrm>
        </p:spPr>
        <p:txBody>
          <a:bodyPr/>
          <a:lstStyle/>
          <a:p>
            <a:pPr>
              <a:spcBef>
                <a:spcPts val="200"/>
              </a:spcBef>
              <a:spcAft>
                <a:spcPts val="200"/>
              </a:spcAft>
              <a:buFontTx/>
              <a:buNone/>
            </a:pPr>
            <a:endParaRPr lang="en-US" altLang="ar-IQ" sz="2800" smtClean="0"/>
          </a:p>
          <a:p>
            <a:pPr lvl="1">
              <a:spcBef>
                <a:spcPts val="200"/>
              </a:spcBef>
              <a:spcAft>
                <a:spcPts val="200"/>
              </a:spcAft>
              <a:buFont typeface="Marlett" pitchFamily="2" charset="2"/>
              <a:buNone/>
            </a:pPr>
            <a:r>
              <a:rPr lang="en-US" altLang="ar-IQ" smtClean="0"/>
              <a:t>Inheritance is a mechanism for </a:t>
            </a:r>
          </a:p>
          <a:p>
            <a:pPr lvl="1">
              <a:spcBef>
                <a:spcPts val="200"/>
              </a:spcBef>
              <a:spcAft>
                <a:spcPts val="200"/>
              </a:spcAft>
              <a:buFont typeface="Marlett" pitchFamily="2" charset="2"/>
              <a:buNone/>
            </a:pPr>
            <a:endParaRPr lang="en-US" altLang="ar-IQ" sz="1000" smtClean="0"/>
          </a:p>
          <a:p>
            <a:pPr lvl="2">
              <a:spcBef>
                <a:spcPts val="200"/>
              </a:spcBef>
              <a:spcAft>
                <a:spcPts val="200"/>
              </a:spcAft>
            </a:pPr>
            <a:r>
              <a:rPr lang="en-US" altLang="ar-IQ" sz="2800" smtClean="0">
                <a:solidFill>
                  <a:schemeClr val="accent2"/>
                </a:solidFill>
              </a:rPr>
              <a:t>building class types from existing class types</a:t>
            </a:r>
          </a:p>
          <a:p>
            <a:pPr lvl="2">
              <a:spcBef>
                <a:spcPts val="200"/>
              </a:spcBef>
              <a:spcAft>
                <a:spcPts val="200"/>
              </a:spcAft>
            </a:pPr>
            <a:endParaRPr lang="en-US" altLang="ar-IQ" sz="1000" smtClean="0">
              <a:solidFill>
                <a:schemeClr val="accent2"/>
              </a:solidFill>
            </a:endParaRPr>
          </a:p>
          <a:p>
            <a:pPr lvl="2">
              <a:spcBef>
                <a:spcPts val="200"/>
              </a:spcBef>
              <a:spcAft>
                <a:spcPts val="200"/>
              </a:spcAft>
            </a:pPr>
            <a:r>
              <a:rPr lang="en-US" altLang="ar-IQ" sz="2800" smtClean="0">
                <a:solidFill>
                  <a:srgbClr val="006600"/>
                </a:solidFill>
              </a:rPr>
              <a:t>defining new class types to be a</a:t>
            </a:r>
            <a:r>
              <a:rPr lang="en-US" altLang="ar-IQ" sz="2800" smtClean="0"/>
              <a:t> </a:t>
            </a:r>
          </a:p>
          <a:p>
            <a:pPr lvl="3">
              <a:spcBef>
                <a:spcPts val="200"/>
              </a:spcBef>
              <a:spcAft>
                <a:spcPts val="200"/>
              </a:spcAft>
            </a:pPr>
            <a:r>
              <a:rPr lang="en-US" altLang="ar-IQ" sz="2800" smtClean="0"/>
              <a:t>specialization </a:t>
            </a:r>
          </a:p>
          <a:p>
            <a:pPr lvl="3">
              <a:spcBef>
                <a:spcPts val="200"/>
              </a:spcBef>
              <a:spcAft>
                <a:spcPts val="200"/>
              </a:spcAft>
            </a:pPr>
            <a:r>
              <a:rPr lang="en-US" altLang="ar-IQ" sz="2800" smtClean="0"/>
              <a:t>augmentation </a:t>
            </a:r>
          </a:p>
          <a:p>
            <a:pPr lvl="2">
              <a:spcBef>
                <a:spcPts val="200"/>
              </a:spcBef>
              <a:spcAft>
                <a:spcPts val="200"/>
              </a:spcAft>
              <a:buFontTx/>
              <a:buNone/>
            </a:pPr>
            <a:r>
              <a:rPr lang="en-US" altLang="ar-IQ" sz="2800" smtClean="0"/>
              <a:t>	</a:t>
            </a:r>
            <a:r>
              <a:rPr lang="en-US" altLang="ar-IQ" sz="2800" smtClean="0">
                <a:solidFill>
                  <a:srgbClr val="006600"/>
                </a:solidFill>
              </a:rPr>
              <a:t>of existing types</a:t>
            </a: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
</p:tagLst>
</file>

<file path=ppt/tags/tag2.xml><?xml version="1.0" encoding="utf-8"?>
<p:tagLst xmlns:a="http://schemas.openxmlformats.org/drawingml/2006/main" xmlns:r="http://schemas.openxmlformats.org/officeDocument/2006/relationships" xmlns:p="http://schemas.openxmlformats.org/presentationml/2006/main">
  <p:tag name="TIMING" val="|39.6|51|1.4"/>
</p:tagLst>
</file>

<file path=ppt/tags/tag3.xml><?xml version="1.0" encoding="utf-8"?>
<p:tagLst xmlns:a="http://schemas.openxmlformats.org/drawingml/2006/main" xmlns:r="http://schemas.openxmlformats.org/officeDocument/2006/relationships" xmlns:p="http://schemas.openxmlformats.org/presentationml/2006/main">
  <p:tag name="TIMING" val="|18|14.8|1.1"/>
</p:tagLst>
</file>

<file path=ppt/tags/tag4.xml><?xml version="1.0" encoding="utf-8"?>
<p:tagLst xmlns:a="http://schemas.openxmlformats.org/drawingml/2006/main" xmlns:r="http://schemas.openxmlformats.org/officeDocument/2006/relationships" xmlns:p="http://schemas.openxmlformats.org/presentationml/2006/main">
  <p:tag name="TIMING" val="|4.5|0.7"/>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3336</TotalTime>
  <Words>421</Words>
  <Application>Microsoft Office PowerPoint</Application>
  <PresentationFormat>On-screen Show (4:3)</PresentationFormat>
  <Paragraphs>278</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Comic Sans MS</vt:lpstr>
      <vt:lpstr>Marlett</vt:lpstr>
      <vt:lpstr>Times New Roman</vt:lpstr>
      <vt:lpstr>verdana</vt:lpstr>
      <vt:lpstr>verdana</vt:lpstr>
      <vt:lpstr>Blank Presentation</vt:lpstr>
      <vt:lpstr>Object Oriented Programming</vt:lpstr>
      <vt:lpstr>Base and Derived Classes</vt:lpstr>
      <vt:lpstr>Base and Derived Classes</vt:lpstr>
      <vt:lpstr>Inheritance Concept</vt:lpstr>
      <vt:lpstr>Inheritance Concept</vt:lpstr>
      <vt:lpstr>Inheritance Concept</vt:lpstr>
      <vt:lpstr>Inheritance Concept</vt:lpstr>
      <vt:lpstr>Inheritance Concept</vt:lpstr>
      <vt:lpstr>Why Inheritance ?</vt:lpstr>
      <vt:lpstr>Introduction</vt:lpstr>
      <vt:lpstr>C++ Inheritance</vt:lpstr>
      <vt:lpstr>Types Of Inheritance</vt:lpstr>
      <vt:lpstr>Derived Classes</vt:lpstr>
      <vt:lpstr>visibility mode:</vt:lpstr>
      <vt:lpstr>C++ Single Inheritance</vt:lpstr>
      <vt:lpstr>C++ Single Inheritance Example</vt:lpstr>
      <vt:lpstr>PowerPoint Presentation</vt:lpstr>
      <vt:lpstr>C++ Multilevel Inheritance</vt:lpstr>
      <vt:lpstr>C++ Multilevel Inheritance Example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Inheritance</dc:title>
  <dc:creator>Wei Du</dc:creator>
  <cp:lastModifiedBy>IB_1</cp:lastModifiedBy>
  <cp:revision>317</cp:revision>
  <dcterms:created xsi:type="dcterms:W3CDTF">2001-10-27T21:41:10Z</dcterms:created>
  <dcterms:modified xsi:type="dcterms:W3CDTF">2020-05-03T11:30:42Z</dcterms:modified>
</cp:coreProperties>
</file>