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4" r:id="rId2"/>
    <p:sldId id="333" r:id="rId3"/>
    <p:sldId id="334" r:id="rId4"/>
    <p:sldId id="335" r:id="rId5"/>
    <p:sldId id="336" r:id="rId6"/>
    <p:sldId id="337" r:id="rId7"/>
    <p:sldId id="344" r:id="rId8"/>
    <p:sldId id="339" r:id="rId9"/>
    <p:sldId id="346" r:id="rId10"/>
    <p:sldId id="34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9" autoAdjust="0"/>
    <p:restoredTop sz="90929"/>
  </p:normalViewPr>
  <p:slideViewPr>
    <p:cSldViewPr>
      <p:cViewPr varScale="1">
        <p:scale>
          <a:sx n="68" d="100"/>
          <a:sy n="68" d="100"/>
        </p:scale>
        <p:origin x="142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18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7D4BBB8-778D-4B05-BAEC-031142E1E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60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ar-IQ" altLang="ar-IQ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8F94134-17C2-43F9-ADDD-FD3DBFB57E48}" type="slidenum">
              <a:rPr lang="en-US" altLang="ar-IQ" sz="1200" smtClean="0"/>
              <a:pPr/>
              <a:t>4</a:t>
            </a:fld>
            <a:endParaRPr lang="en-US" altLang="ar-IQ" sz="1200" smtClean="0"/>
          </a:p>
        </p:txBody>
      </p:sp>
    </p:spTree>
    <p:extLst>
      <p:ext uri="{BB962C8B-B14F-4D97-AF65-F5344CB8AC3E}">
        <p14:creationId xmlns:p14="http://schemas.microsoft.com/office/powerpoint/2010/main" val="747024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8420DA1-0D84-4E00-A212-899FE47BEA7A}" type="slidenum">
              <a:rPr lang="en-US" altLang="ar-IQ" sz="1200" smtClean="0"/>
              <a:pPr/>
              <a:t>7</a:t>
            </a:fld>
            <a:endParaRPr lang="en-US" altLang="ar-IQ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</p:spPr>
        <p:txBody>
          <a:bodyPr/>
          <a:lstStyle/>
          <a:p>
            <a:endParaRPr lang="ar-IQ" altLang="ar-IQ" smtClean="0"/>
          </a:p>
        </p:txBody>
      </p:sp>
    </p:spTree>
    <p:extLst>
      <p:ext uri="{BB962C8B-B14F-4D97-AF65-F5344CB8AC3E}">
        <p14:creationId xmlns:p14="http://schemas.microsoft.com/office/powerpoint/2010/main" val="1913685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6D6BE32-86BF-4A4A-9588-7F0D0314AC4F}" type="slidenum">
              <a:rPr lang="en-US" altLang="ar-IQ" sz="1200" smtClean="0"/>
              <a:pPr/>
              <a:t>9</a:t>
            </a:fld>
            <a:endParaRPr lang="en-US" altLang="ar-IQ" sz="120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ar-IQ" altLang="ar-IQ" smtClean="0"/>
          </a:p>
        </p:txBody>
      </p:sp>
    </p:spTree>
    <p:extLst>
      <p:ext uri="{BB962C8B-B14F-4D97-AF65-F5344CB8AC3E}">
        <p14:creationId xmlns:p14="http://schemas.microsoft.com/office/powerpoint/2010/main" val="1671456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1C468-36CC-499B-B1C5-60606FE31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8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DBFBD-5AD4-4E85-95E1-C64DE21B7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1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69F65-1CD2-41F8-A94D-0F084C19B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91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75560-60F5-47EF-BFE5-BA813A77F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75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2484A-B151-4B80-90D3-8E263E5F3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0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482F7-6227-4D3D-8962-D46394B13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62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5C7E3-6C9A-4017-9FD3-D207186F0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4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FCD86-432D-4F7E-A52E-1DCC280CE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6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DFCA9-06A5-4689-99ED-A24428DA2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A0104-CCBC-4BAF-89FD-A145E6EF8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5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B5144-277E-4B88-B3A7-0F7EC2661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89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text styles</a:t>
            </a:r>
          </a:p>
          <a:p>
            <a:pPr lvl="1"/>
            <a:r>
              <a:rPr lang="en-US" altLang="ar-IQ" smtClean="0"/>
              <a:t>Second level</a:t>
            </a:r>
          </a:p>
          <a:p>
            <a:pPr lvl="2"/>
            <a:r>
              <a:rPr lang="en-US" altLang="ar-IQ" smtClean="0"/>
              <a:t>Third level</a:t>
            </a:r>
          </a:p>
          <a:p>
            <a:pPr lvl="3"/>
            <a:r>
              <a:rPr lang="en-US" altLang="ar-IQ" smtClean="0"/>
              <a:t>Fourth level</a:t>
            </a:r>
          </a:p>
          <a:p>
            <a:pPr lvl="4"/>
            <a:r>
              <a:rPr lang="en-US" altLang="ar-IQ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6ED6E45-4F0C-4BF3-A860-4F9E458C6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Object Oriented Programming: A curated set of resour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2" t="12729"/>
          <a:stretch>
            <a:fillRect/>
          </a:stretch>
        </p:blipFill>
        <p:spPr bwMode="auto">
          <a:xfrm>
            <a:off x="0" y="-22225"/>
            <a:ext cx="3657600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1"/>
          <p:cNvSpPr txBox="1">
            <a:spLocks/>
          </p:cNvSpPr>
          <p:nvPr/>
        </p:nvSpPr>
        <p:spPr bwMode="auto">
          <a:xfrm>
            <a:off x="685800" y="226377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ar-IQ" sz="6000">
                <a:solidFill>
                  <a:schemeClr val="tx2"/>
                </a:solidFill>
              </a:rPr>
              <a:t>Object Oriented Programming</a:t>
            </a:r>
            <a:endParaRPr lang="ar-IQ" altLang="ar-IQ" sz="6000">
              <a:solidFill>
                <a:schemeClr val="tx2"/>
              </a:solidFill>
            </a:endParaRPr>
          </a:p>
        </p:txBody>
      </p:sp>
      <p:sp>
        <p:nvSpPr>
          <p:cNvPr id="3076" name="Subtitle 2"/>
          <p:cNvSpPr txBox="1">
            <a:spLocks/>
          </p:cNvSpPr>
          <p:nvPr/>
        </p:nvSpPr>
        <p:spPr bwMode="auto">
          <a:xfrm>
            <a:off x="684213" y="4057650"/>
            <a:ext cx="5105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ar-IQ" sz="2400" dirty="0" err="1"/>
              <a:t>Safeen</a:t>
            </a:r>
            <a:r>
              <a:rPr lang="en-US" altLang="ar-IQ" sz="2400" dirty="0"/>
              <a:t> H. </a:t>
            </a:r>
            <a:r>
              <a:rPr lang="en-US" altLang="ar-IQ" sz="2400" dirty="0" err="1"/>
              <a:t>Rasool</a:t>
            </a:r>
            <a:endParaRPr lang="en-US" altLang="ar-IQ" sz="2400" dirty="0"/>
          </a:p>
          <a:p>
            <a:pPr>
              <a:buFontTx/>
              <a:buNone/>
            </a:pPr>
            <a:r>
              <a:rPr lang="en-US" altLang="ar-IQ" sz="2400" dirty="0"/>
              <a:t>Collage of Science </a:t>
            </a:r>
          </a:p>
          <a:p>
            <a:pPr>
              <a:buFontTx/>
              <a:buNone/>
            </a:pPr>
            <a:r>
              <a:rPr lang="en-US" altLang="ar-IQ" sz="2400" dirty="0"/>
              <a:t>Computer Department </a:t>
            </a:r>
          </a:p>
          <a:p>
            <a:pPr>
              <a:buFontTx/>
              <a:buNone/>
            </a:pPr>
            <a:r>
              <a:rPr lang="en-US" altLang="ar-IQ" sz="2400" dirty="0">
                <a:solidFill>
                  <a:srgbClr val="FF0000"/>
                </a:solidFill>
              </a:rPr>
              <a:t>Lecture </a:t>
            </a:r>
            <a:r>
              <a:rPr lang="en-US" altLang="ar-IQ" sz="2400" dirty="0" smtClean="0">
                <a:solidFill>
                  <a:srgbClr val="FF0000"/>
                </a:solidFill>
              </a:rPr>
              <a:t>4.1</a:t>
            </a:r>
            <a:endParaRPr lang="ar-IQ" altLang="ar-IQ" sz="2400" dirty="0">
              <a:solidFill>
                <a:srgbClr val="FF0000"/>
              </a:solidFill>
            </a:endParaRPr>
          </a:p>
        </p:txBody>
      </p:sp>
      <p:pic>
        <p:nvPicPr>
          <p:cNvPr id="3077" name="Picture 4" descr="Understanding OOP Concepts: OOP, Class &amp; Object - MyNotePap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770313"/>
            <a:ext cx="2971800" cy="293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IQ" smtClean="0">
                <a:cs typeface="Times New Roman" panose="02020603050405020304" pitchFamily="18" charset="0"/>
              </a:rPr>
              <a:t>keyword </a:t>
            </a:r>
            <a:r>
              <a:rPr lang="en-US" altLang="ar-IQ" b="1" smtClean="0">
                <a:cs typeface="Times New Roman" panose="02020603050405020304" pitchFamily="18" charset="0"/>
              </a:rPr>
              <a:t>class</a:t>
            </a:r>
            <a:r>
              <a:rPr lang="en-US" altLang="ar-IQ" smtClean="0">
                <a:cs typeface="Times New Roman" panose="02020603050405020304" pitchFamily="18" charset="0"/>
              </a:rPr>
              <a:t> and </a:t>
            </a:r>
            <a:r>
              <a:rPr lang="en-US" altLang="ar-IQ" b="1" smtClean="0">
                <a:cs typeface="Times New Roman" panose="02020603050405020304" pitchFamily="18" charset="0"/>
              </a:rPr>
              <a:t>struct</a:t>
            </a:r>
            <a:r>
              <a:rPr lang="en-US" altLang="ar-IQ" smtClean="0">
                <a:cs typeface="Times New Roman" panose="02020603050405020304" pitchFamily="18" charset="0"/>
              </a:rPr>
              <a:t/>
            </a:r>
            <a:br>
              <a:rPr lang="en-US" altLang="ar-IQ" smtClean="0">
                <a:cs typeface="Times New Roman" panose="02020603050405020304" pitchFamily="18" charset="0"/>
              </a:rPr>
            </a:br>
            <a:endParaRPr lang="en-US" altLang="ar-IQ" smtClean="0"/>
          </a:p>
        </p:txBody>
      </p:sp>
      <p:sp>
        <p:nvSpPr>
          <p:cNvPr id="15363" name="Content Placeholder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3046413"/>
          </a:xfrm>
        </p:spPr>
        <p:txBody>
          <a:bodyPr>
            <a:spAutoFit/>
          </a:bodyPr>
          <a:lstStyle/>
          <a:p>
            <a:pPr marL="0">
              <a:lnSpc>
                <a:spcPct val="150000"/>
              </a:lnSpc>
              <a:spcBef>
                <a:spcPct val="0"/>
              </a:spcBef>
            </a:pPr>
            <a:r>
              <a:rPr lang="en-US" altLang="ar-IQ" smtClean="0">
                <a:cs typeface="Times New Roman" panose="02020603050405020304" pitchFamily="18" charset="0"/>
              </a:rPr>
              <a:t>If struct is used all members default to public.</a:t>
            </a:r>
          </a:p>
          <a:p>
            <a:pPr marL="0">
              <a:lnSpc>
                <a:spcPct val="150000"/>
              </a:lnSpc>
              <a:spcBef>
                <a:spcPct val="0"/>
              </a:spcBef>
            </a:pPr>
            <a:r>
              <a:rPr lang="en-US" altLang="ar-IQ" smtClean="0">
                <a:cs typeface="Times New Roman" panose="02020603050405020304" pitchFamily="18" charset="0"/>
              </a:rPr>
              <a:t>If class is used all members default to private.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BDADB2-4811-4300-82DF-5EBCF0F6FA9F}" type="slidenum">
              <a:rPr lang="en-US" altLang="ar-IQ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ar-IQ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IQ" smtClean="0"/>
              <a:t>Procedural and Object-Oriented Programming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IQ" sz="2800" smtClean="0"/>
              <a:t>Procedural programming is a method of writing software.  It is a programming practice centered on the procedures, or actions that take place in a program.  </a:t>
            </a:r>
          </a:p>
          <a:p>
            <a:r>
              <a:rPr lang="en-US" altLang="ar-IQ" sz="2800" smtClean="0"/>
              <a:t>Object-Oriented programming is centered around the object.  </a:t>
            </a:r>
          </a:p>
          <a:p>
            <a:r>
              <a:rPr lang="en-US" altLang="ar-IQ" sz="2800" smtClean="0"/>
              <a:t>Objects are created form abstract data types that encapsulate data and functions together.</a:t>
            </a:r>
            <a:endParaRPr lang="en-US" altLang="ar-IQ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4F72FD-247C-40F6-BDE2-40A7CB83D026}" type="slidenum">
              <a:rPr lang="en-US" altLang="ar-IQ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ar-IQ" sz="140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IQ" smtClean="0"/>
              <a:t>What’s Wrong with Procedural Programming?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IQ" smtClean="0"/>
              <a:t>Programs with excessive global data</a:t>
            </a:r>
          </a:p>
          <a:p>
            <a:r>
              <a:rPr lang="en-US" altLang="ar-IQ" smtClean="0"/>
              <a:t>Complex and convoluted programs</a:t>
            </a:r>
          </a:p>
          <a:p>
            <a:r>
              <a:rPr lang="en-US" altLang="ar-IQ" smtClean="0"/>
              <a:t>Programs that are difficult to modify and extend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FBC2D1-7A4E-4229-B27F-1CBC53324466}" type="slidenum">
              <a:rPr lang="en-US" altLang="ar-IQ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ar-IQ" sz="140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IQ" smtClean="0"/>
              <a:t>What is Object-Oriented Programming?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IQ" smtClean="0"/>
              <a:t>OOP is centered around the object, which packages together both the data and the functions that operate on the data.</a:t>
            </a:r>
          </a:p>
        </p:txBody>
      </p:sp>
      <p:pic>
        <p:nvPicPr>
          <p:cNvPr id="6149" name="Picture 8" descr="Object-oriented Programming (OOP) in C++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505200"/>
            <a:ext cx="6357938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AB2181-2D00-4B67-A70E-D329B60D86E1}" type="slidenum">
              <a:rPr lang="en-US" altLang="ar-IQ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ar-IQ" sz="140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IQ" smtClean="0"/>
              <a:t>Terminology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ar-IQ" dirty="0" smtClean="0"/>
              <a:t>In OOP, an object’s member </a:t>
            </a:r>
            <a:r>
              <a:rPr lang="en-US" altLang="ar-IQ" dirty="0" smtClean="0">
                <a:solidFill>
                  <a:schemeClr val="accent1">
                    <a:lumMod val="75000"/>
                  </a:schemeClr>
                </a:solidFill>
              </a:rPr>
              <a:t>variables</a:t>
            </a:r>
            <a:r>
              <a:rPr lang="en-US" altLang="ar-IQ" dirty="0" smtClean="0"/>
              <a:t> are often called its </a:t>
            </a:r>
            <a:r>
              <a:rPr lang="en-US" altLang="ar-IQ" i="1" dirty="0" smtClean="0">
                <a:solidFill>
                  <a:schemeClr val="accent1">
                    <a:lumMod val="75000"/>
                  </a:schemeClr>
                </a:solidFill>
              </a:rPr>
              <a:t>attributes</a:t>
            </a:r>
            <a:r>
              <a:rPr lang="en-US" altLang="ar-IQ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ar-IQ" dirty="0" smtClean="0"/>
              <a:t>and its member </a:t>
            </a:r>
            <a:r>
              <a:rPr lang="en-US" altLang="ar-IQ" dirty="0" smtClean="0">
                <a:solidFill>
                  <a:srgbClr val="C00000"/>
                </a:solidFill>
              </a:rPr>
              <a:t>functions</a:t>
            </a:r>
            <a:r>
              <a:rPr lang="en-US" altLang="ar-IQ" dirty="0" smtClean="0"/>
              <a:t> are sometimes referred to as its </a:t>
            </a:r>
            <a:r>
              <a:rPr lang="en-US" altLang="ar-IQ" i="1" dirty="0" smtClean="0">
                <a:solidFill>
                  <a:srgbClr val="C00000"/>
                </a:solidFill>
              </a:rPr>
              <a:t>behaviors</a:t>
            </a:r>
            <a:r>
              <a:rPr lang="en-US" altLang="ar-IQ" dirty="0" smtClean="0">
                <a:solidFill>
                  <a:srgbClr val="C00000"/>
                </a:solidFill>
              </a:rPr>
              <a:t> </a:t>
            </a:r>
            <a:r>
              <a:rPr lang="en-US" altLang="ar-IQ" dirty="0" smtClean="0"/>
              <a:t>or </a:t>
            </a:r>
            <a:r>
              <a:rPr lang="en-US" altLang="ar-IQ" i="1" dirty="0" smtClean="0"/>
              <a:t>methods</a:t>
            </a:r>
            <a:r>
              <a:rPr lang="en-US" altLang="ar-IQ" dirty="0" smtClean="0"/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12841B-2E51-4838-89D0-AA6D92B0A589}" type="slidenum">
              <a:rPr lang="en-US" altLang="ar-IQ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ar-IQ" sz="140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66750" y="76200"/>
            <a:ext cx="7772400" cy="1143000"/>
          </a:xfrm>
        </p:spPr>
        <p:txBody>
          <a:bodyPr/>
          <a:lstStyle/>
          <a:p>
            <a:r>
              <a:rPr lang="en-US" altLang="ar-IQ" smtClean="0"/>
              <a:t>Introduction to the Class</a:t>
            </a:r>
          </a:p>
        </p:txBody>
      </p:sp>
      <p:sp>
        <p:nvSpPr>
          <p:cNvPr id="2355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dirty="0"/>
              <a:t>In C++, the class is the construct primarily used to create objects.</a:t>
            </a:r>
          </a:p>
          <a:p>
            <a:pPr lvl="2">
              <a:buFontTx/>
              <a:buNone/>
              <a:defRPr/>
            </a:pPr>
            <a:r>
              <a:rPr lang="en-US" dirty="0"/>
              <a:t>class class-name</a:t>
            </a:r>
          </a:p>
          <a:p>
            <a:pPr lvl="2">
              <a:buFontTx/>
              <a:buNone/>
              <a:defRPr/>
            </a:pPr>
            <a:r>
              <a:rPr lang="en-US" dirty="0"/>
              <a:t>{</a:t>
            </a:r>
          </a:p>
          <a:p>
            <a:pPr lvl="2">
              <a:buFontTx/>
              <a:buNone/>
              <a:defRPr/>
            </a:pPr>
            <a:r>
              <a:rPr lang="en-US" dirty="0"/>
              <a:t>   // declaration statements here</a:t>
            </a:r>
          </a:p>
          <a:p>
            <a:pPr lvl="2">
              <a:buFontTx/>
              <a:buNone/>
              <a:defRPr/>
            </a:pPr>
            <a:r>
              <a:rPr lang="en-US" dirty="0"/>
              <a:t>}</a:t>
            </a:r>
            <a:r>
              <a:rPr lang="en-US" sz="3200" b="1" dirty="0"/>
              <a:t>;</a:t>
            </a:r>
            <a:endParaRPr lang="en-US" b="1" dirty="0"/>
          </a:p>
          <a:p>
            <a:pPr lvl="1">
              <a:defRPr/>
            </a:pPr>
            <a:r>
              <a:rPr lang="en-US" dirty="0"/>
              <a:t>a class is a data type. </a:t>
            </a:r>
          </a:p>
          <a:p>
            <a:pPr lvl="2">
              <a:defRPr/>
            </a:pPr>
            <a:r>
              <a:rPr lang="en-US" dirty="0"/>
              <a:t>(1) built-in class such as string class.</a:t>
            </a:r>
          </a:p>
          <a:p>
            <a:pPr lvl="2">
              <a:defRPr/>
            </a:pPr>
            <a:r>
              <a:rPr lang="en-US" dirty="0"/>
              <a:t>(2) User defined class such as Rectangle class. </a:t>
            </a:r>
          </a:p>
          <a:p>
            <a:pPr>
              <a:defRPr/>
            </a:pPr>
            <a:r>
              <a:rPr lang="en-US" dirty="0"/>
              <a:t>Encapsulation: </a:t>
            </a:r>
            <a:r>
              <a:rPr lang="en-US" sz="2800" dirty="0"/>
              <a:t>An information hiding mechanism. </a:t>
            </a:r>
          </a:p>
          <a:p>
            <a:pPr marL="914400" lvl="2" indent="0">
              <a:buFontTx/>
              <a:buNone/>
              <a:defRPr/>
            </a:pPr>
            <a:endParaRPr lang="en-US" sz="2800" dirty="0"/>
          </a:p>
          <a:p>
            <a:pPr lvl="2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49D3F2-A4FA-4BE1-BFC8-F8FFFD1C5BF8}" type="slidenum">
              <a:rPr lang="en-US" altLang="ar-IQ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ar-IQ" sz="140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20725" y="138113"/>
            <a:ext cx="7772400" cy="11430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ar-IQ" sz="3200" smtClean="0"/>
              <a:t>Defining a Class With a Member Function</a:t>
            </a:r>
          </a:p>
        </p:txBody>
      </p:sp>
      <p:sp>
        <p:nvSpPr>
          <p:cNvPr id="26627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258888"/>
            <a:ext cx="8362950" cy="4906962"/>
          </a:xfrm>
        </p:spPr>
        <p:txBody>
          <a:bodyPr/>
          <a:lstStyle/>
          <a:p>
            <a:pPr>
              <a:defRPr/>
            </a:pPr>
            <a:r>
              <a:rPr lang="en-US"/>
              <a:t>Class definition</a:t>
            </a:r>
          </a:p>
          <a:p>
            <a:pPr lvl="1">
              <a:defRPr/>
            </a:pPr>
            <a:r>
              <a:rPr lang="en-US"/>
              <a:t>Tells the compiler what </a:t>
            </a:r>
            <a:r>
              <a:rPr lang="en-US">
                <a:solidFill>
                  <a:srgbClr val="008000"/>
                </a:solidFill>
              </a:rPr>
              <a:t>member functions</a:t>
            </a:r>
            <a:r>
              <a:rPr lang="en-US"/>
              <a:t> and </a:t>
            </a:r>
            <a:r>
              <a:rPr lang="en-US">
                <a:solidFill>
                  <a:srgbClr val="008000"/>
                </a:solidFill>
              </a:rPr>
              <a:t>data members</a:t>
            </a:r>
            <a:r>
              <a:rPr lang="en-US"/>
              <a:t> belong to the class.</a:t>
            </a:r>
          </a:p>
          <a:p>
            <a:pPr lvl="1">
              <a:defRPr/>
            </a:pPr>
            <a:r>
              <a:rPr lang="en-US"/>
              <a:t>Keyword </a:t>
            </a:r>
            <a:r>
              <a:rPr lang="en-US">
                <a:solidFill>
                  <a:srgbClr val="0000FF"/>
                </a:solidFill>
              </a:rPr>
              <a:t>class</a:t>
            </a:r>
            <a:r>
              <a:rPr lang="en-US"/>
              <a:t> followed by the class’s name.</a:t>
            </a:r>
          </a:p>
          <a:p>
            <a:pPr lvl="1">
              <a:defRPr/>
            </a:pPr>
            <a:r>
              <a:rPr lang="en-US"/>
              <a:t>Class body is enclosed in braces (</a:t>
            </a:r>
            <a:r>
              <a:rPr lang="en-US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Console" panose="020B0609040504020204" pitchFamily="49" charset="0"/>
              </a:rPr>
              <a:t>{}</a:t>
            </a:r>
            <a:r>
              <a:rPr lang="en-US"/>
              <a:t>)</a:t>
            </a:r>
          </a:p>
          <a:p>
            <a:pPr lvl="2">
              <a:defRPr/>
            </a:pPr>
            <a:r>
              <a:rPr lang="en-US"/>
              <a:t>Specifies data members and member functions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4E889A-3CEF-4BE4-8E37-7E2C42CA52EE}" type="slidenum">
              <a:rPr lang="en-US" altLang="ar-IQ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ar-IQ" sz="140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altLang="ar-IQ" smtClean="0"/>
              <a:t>Access Specifiers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ar-IQ" sz="2800" smtClean="0"/>
              <a:t>The key words </a:t>
            </a:r>
            <a:r>
              <a:rPr lang="en-US" altLang="ar-IQ" sz="2800" b="1" i="1" smtClean="0"/>
              <a:t>private</a:t>
            </a:r>
            <a:r>
              <a:rPr lang="en-US" altLang="ar-IQ" sz="2800" smtClean="0"/>
              <a:t> and </a:t>
            </a:r>
            <a:r>
              <a:rPr lang="en-US" altLang="ar-IQ" sz="2800" b="1" i="1" smtClean="0"/>
              <a:t>public</a:t>
            </a:r>
            <a:r>
              <a:rPr lang="en-US" altLang="ar-IQ" sz="2800" smtClean="0"/>
              <a:t> are access specifiers.</a:t>
            </a:r>
          </a:p>
          <a:p>
            <a:pPr>
              <a:lnSpc>
                <a:spcPct val="90000"/>
              </a:lnSpc>
            </a:pPr>
            <a:r>
              <a:rPr lang="en-US" altLang="ar-IQ" sz="2800" i="1" smtClean="0"/>
              <a:t>private</a:t>
            </a:r>
            <a:r>
              <a:rPr lang="en-US" altLang="ar-IQ" sz="2800" smtClean="0"/>
              <a:t> means they can only be accessed by the member functions.</a:t>
            </a:r>
          </a:p>
          <a:p>
            <a:pPr>
              <a:lnSpc>
                <a:spcPct val="90000"/>
              </a:lnSpc>
            </a:pPr>
            <a:r>
              <a:rPr lang="en-US" altLang="ar-IQ" sz="2800" b="1" i="1" smtClean="0"/>
              <a:t>public</a:t>
            </a:r>
            <a:r>
              <a:rPr lang="en-US" altLang="ar-IQ" sz="2800" smtClean="0"/>
              <a:t>  means they can be called from statements outside the class. </a:t>
            </a:r>
          </a:p>
          <a:p>
            <a:pPr>
              <a:lnSpc>
                <a:spcPct val="90000"/>
              </a:lnSpc>
            </a:pPr>
            <a:r>
              <a:rPr lang="en-US" altLang="ar-IQ" sz="2800" smtClean="0"/>
              <a:t>In other words, they are accessible to other functions and member functions of other classes.</a:t>
            </a:r>
          </a:p>
          <a:p>
            <a:pPr lvl="1">
              <a:lnSpc>
                <a:spcPct val="90000"/>
              </a:lnSpc>
            </a:pPr>
            <a:r>
              <a:rPr lang="en-US" altLang="ar-IQ" sz="2400" smtClean="0"/>
              <a:t>Note:  the default access of a class is private, but it is still a good idea to use the private key word to explicitly declare private members.  This clearly documents the access specification of the class.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3EBB14-33F0-432B-B241-25BA5E230684}" type="slidenum">
              <a:rPr lang="en-US" altLang="ar-IQ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ar-IQ" sz="1400" smtClean="0"/>
          </a:p>
        </p:txBody>
      </p:sp>
      <p:sp>
        <p:nvSpPr>
          <p:cNvPr id="439300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825500"/>
            <a:ext cx="7772400" cy="11430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Private:</a:t>
            </a:r>
          </a:p>
        </p:txBody>
      </p:sp>
      <p:sp>
        <p:nvSpPr>
          <p:cNvPr id="1331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IQ" smtClean="0"/>
              <a:t>Makes any member accessible only to </a:t>
            </a:r>
            <a:r>
              <a:rPr lang="en-US" altLang="ar-IQ" i="1" smtClean="0"/>
              <a:t>member functions</a:t>
            </a:r>
            <a:r>
              <a:rPr lang="en-US" altLang="ar-IQ" smtClean="0"/>
              <a:t> of the class.</a:t>
            </a:r>
          </a:p>
          <a:p>
            <a:pPr lvl="2"/>
            <a:r>
              <a:rPr lang="en-US" altLang="ar-IQ" smtClean="0"/>
              <a:t>May be applied to </a:t>
            </a:r>
            <a:r>
              <a:rPr lang="en-US" altLang="ar-IQ" i="1" smtClean="0"/>
              <a:t>data members</a:t>
            </a:r>
            <a:r>
              <a:rPr lang="en-US" altLang="ar-IQ" smtClean="0"/>
              <a:t> and </a:t>
            </a:r>
            <a:r>
              <a:rPr lang="en-US" altLang="ar-IQ" i="1" smtClean="0"/>
              <a:t>member functions</a:t>
            </a:r>
          </a:p>
          <a:p>
            <a:pPr lvl="2"/>
            <a:endParaRPr lang="en-US" altLang="ar-IQ" i="1" smtClean="0"/>
          </a:p>
          <a:p>
            <a:r>
              <a:rPr lang="en-US" altLang="ar-IQ" smtClean="0"/>
              <a:t>Default access for class members</a:t>
            </a:r>
          </a:p>
          <a:p>
            <a:pPr lvl="2"/>
            <a:r>
              <a:rPr lang="en-US" altLang="ar-IQ" smtClean="0"/>
              <a:t>Encourages “information hiding”</a:t>
            </a:r>
          </a:p>
          <a:p>
            <a:endParaRPr lang="en-US" altLang="ar-IQ" smtClean="0"/>
          </a:p>
        </p:txBody>
      </p:sp>
      <p:sp>
        <p:nvSpPr>
          <p:cNvPr id="13317" name="Rectangle 2"/>
          <p:cNvSpPr txBox="1">
            <a:spLocks noChangeArrowheads="1"/>
          </p:cNvSpPr>
          <p:nvPr/>
        </p:nvSpPr>
        <p:spPr bwMode="auto">
          <a:xfrm>
            <a:off x="685800" y="-76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ar-IQ" sz="4400">
                <a:solidFill>
                  <a:schemeClr val="tx2"/>
                </a:solidFill>
              </a:rPr>
              <a:t>Access Specifiers (continued)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</TotalTime>
  <Words>410</Words>
  <Application>Microsoft Office PowerPoint</Application>
  <PresentationFormat>On-screen Show (4:3)</PresentationFormat>
  <Paragraphs>60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Lucida Console</vt:lpstr>
      <vt:lpstr>Times New Roman</vt:lpstr>
      <vt:lpstr>Default Design</vt:lpstr>
      <vt:lpstr>PowerPoint Presentation</vt:lpstr>
      <vt:lpstr>Procedural and Object-Oriented Programming</vt:lpstr>
      <vt:lpstr>What’s Wrong with Procedural Programming?</vt:lpstr>
      <vt:lpstr>What is Object-Oriented Programming?</vt:lpstr>
      <vt:lpstr>Terminology</vt:lpstr>
      <vt:lpstr>Introduction to the Class</vt:lpstr>
      <vt:lpstr>Defining a Class With a Member Function</vt:lpstr>
      <vt:lpstr>Access Specifiers</vt:lpstr>
      <vt:lpstr>Private:</vt:lpstr>
      <vt:lpstr>keyword class and struct </vt:lpstr>
    </vt:vector>
  </TitlesOfParts>
  <Company>Kirkwood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&amp; Parameter Passing</dc:title>
  <dc:creator>Kirkwood Community College</dc:creator>
  <cp:lastModifiedBy>IB_1</cp:lastModifiedBy>
  <cp:revision>43</cp:revision>
  <dcterms:created xsi:type="dcterms:W3CDTF">2006-08-28T22:55:18Z</dcterms:created>
  <dcterms:modified xsi:type="dcterms:W3CDTF">2020-12-06T14:58:00Z</dcterms:modified>
</cp:coreProperties>
</file>