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258" r:id="rId4"/>
    <p:sldId id="259" r:id="rId5"/>
    <p:sldId id="268" r:id="rId6"/>
    <p:sldId id="260"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84" d="100"/>
          <a:sy n="84" d="100"/>
        </p:scale>
        <p:origin x="590"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C92F8-88B4-448A-B2BF-4F6E4964334B}"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228022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C92F8-88B4-448A-B2BF-4F6E4964334B}"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42463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C92F8-88B4-448A-B2BF-4F6E4964334B}"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39336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C92F8-88B4-448A-B2BF-4F6E4964334B}"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135046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C92F8-88B4-448A-B2BF-4F6E4964334B}"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41972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C92F8-88B4-448A-B2BF-4F6E4964334B}"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309858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C92F8-88B4-448A-B2BF-4F6E4964334B}"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192532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C92F8-88B4-448A-B2BF-4F6E4964334B}"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276915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C92F8-88B4-448A-B2BF-4F6E4964334B}"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146413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C92F8-88B4-448A-B2BF-4F6E4964334B}"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46171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C92F8-88B4-448A-B2BF-4F6E4964334B}"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770AA-B969-41F8-8560-D34858F3EAB0}" type="slidenum">
              <a:rPr lang="en-US" smtClean="0"/>
              <a:t>‹#›</a:t>
            </a:fld>
            <a:endParaRPr lang="en-US"/>
          </a:p>
        </p:txBody>
      </p:sp>
    </p:spTree>
    <p:extLst>
      <p:ext uri="{BB962C8B-B14F-4D97-AF65-F5344CB8AC3E}">
        <p14:creationId xmlns:p14="http://schemas.microsoft.com/office/powerpoint/2010/main" val="398103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2">
                <a:lumMod val="40000"/>
                <a:lumOff val="60000"/>
              </a:schemeClr>
            </a:gs>
            <a:gs pos="32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C92F8-88B4-448A-B2BF-4F6E4964334B}" type="datetimeFigureOut">
              <a:rPr lang="en-US" smtClean="0"/>
              <a:t>5/25/2021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770AA-B969-41F8-8560-D34858F3EAB0}" type="slidenum">
              <a:rPr lang="en-US" smtClean="0"/>
              <a:t>‹#›</a:t>
            </a:fld>
            <a:endParaRPr lang="en-US"/>
          </a:p>
        </p:txBody>
      </p:sp>
    </p:spTree>
    <p:extLst>
      <p:ext uri="{BB962C8B-B14F-4D97-AF65-F5344CB8AC3E}">
        <p14:creationId xmlns:p14="http://schemas.microsoft.com/office/powerpoint/2010/main" val="157543975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27727"/>
            <a:ext cx="9144000" cy="2387600"/>
          </a:xfrm>
        </p:spPr>
        <p:txBody>
          <a:bodyPr>
            <a:noAutofit/>
          </a:bodyPr>
          <a:lstStyle/>
          <a:p>
            <a:r>
              <a:rPr lang="en-US" b="1" dirty="0">
                <a:solidFill>
                  <a:schemeClr val="accent2">
                    <a:lumMod val="75000"/>
                  </a:schemeClr>
                </a:solidFill>
              </a:rPr>
              <a:t>Determination of water </a:t>
            </a:r>
            <a:r>
              <a:rPr lang="en-US" b="1" dirty="0" smtClean="0">
                <a:solidFill>
                  <a:schemeClr val="accent2">
                    <a:lumMod val="75000"/>
                  </a:schemeClr>
                </a:solidFill>
              </a:rPr>
              <a:t>hydration </a:t>
            </a:r>
            <a:r>
              <a:rPr lang="en-US" b="1" dirty="0">
                <a:solidFill>
                  <a:schemeClr val="accent2">
                    <a:lumMod val="75000"/>
                  </a:schemeClr>
                </a:solidFill>
              </a:rPr>
              <a:t>in a hydrate compound</a:t>
            </a:r>
          </a:p>
        </p:txBody>
      </p:sp>
      <p:pic>
        <p:nvPicPr>
          <p:cNvPr id="6" name="Picture 5"/>
          <p:cNvPicPr>
            <a:picLocks noChangeAspect="1"/>
          </p:cNvPicPr>
          <p:nvPr/>
        </p:nvPicPr>
        <p:blipFill>
          <a:blip r:embed="rId2"/>
          <a:stretch>
            <a:fillRect/>
          </a:stretch>
        </p:blipFill>
        <p:spPr>
          <a:xfrm>
            <a:off x="0" y="3253339"/>
            <a:ext cx="8351518" cy="3604661"/>
          </a:xfrm>
          <a:prstGeom prst="rect">
            <a:avLst/>
          </a:prstGeom>
        </p:spPr>
      </p:pic>
      <p:pic>
        <p:nvPicPr>
          <p:cNvPr id="7" name="Picture 6"/>
          <p:cNvPicPr>
            <a:picLocks noChangeAspect="1"/>
          </p:cNvPicPr>
          <p:nvPr/>
        </p:nvPicPr>
        <p:blipFill>
          <a:blip r:embed="rId3"/>
          <a:stretch>
            <a:fillRect/>
          </a:stretch>
        </p:blipFill>
        <p:spPr>
          <a:xfrm>
            <a:off x="8351518" y="1"/>
            <a:ext cx="3840482" cy="6800246"/>
          </a:xfrm>
          <a:prstGeom prst="rect">
            <a:avLst/>
          </a:prstGeom>
        </p:spPr>
      </p:pic>
    </p:spTree>
    <p:extLst>
      <p:ext uri="{BB962C8B-B14F-4D97-AF65-F5344CB8AC3E}">
        <p14:creationId xmlns:p14="http://schemas.microsoft.com/office/powerpoint/2010/main" val="2370028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Any questions?': What to ask a recruiter in a job int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9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y Questions Podcast | UMD Health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43050">
            <a:off x="-550591" y="2944181"/>
            <a:ext cx="3683516" cy="287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9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04" y="0"/>
            <a:ext cx="8911687" cy="1280890"/>
          </a:xfrm>
        </p:spPr>
        <p:txBody>
          <a:bodyPr>
            <a:normAutofit/>
          </a:bodyPr>
          <a:lstStyle/>
          <a:p>
            <a:r>
              <a:rPr lang="en-US" sz="4400" b="1" dirty="0" smtClean="0">
                <a:solidFill>
                  <a:srgbClr val="C00000"/>
                </a:solidFill>
              </a:rPr>
              <a:t>WHAT IS HYDRAT</a:t>
            </a:r>
            <a:endParaRPr lang="en-US" sz="4400" b="1" dirty="0">
              <a:solidFill>
                <a:srgbClr val="C00000"/>
              </a:solidFill>
            </a:endParaRPr>
          </a:p>
        </p:txBody>
      </p:sp>
      <p:sp>
        <p:nvSpPr>
          <p:cNvPr id="3" name="Content Placeholder 2"/>
          <p:cNvSpPr>
            <a:spLocks noGrp="1"/>
          </p:cNvSpPr>
          <p:nvPr>
            <p:ph idx="1"/>
          </p:nvPr>
        </p:nvSpPr>
        <p:spPr>
          <a:xfrm>
            <a:off x="211754" y="1559634"/>
            <a:ext cx="11877576" cy="3777622"/>
          </a:xfrm>
        </p:spPr>
        <p:txBody>
          <a:bodyPr>
            <a:normAutofit/>
          </a:bodyPr>
          <a:lstStyle/>
          <a:p>
            <a:r>
              <a:rPr lang="en-US" sz="4800" dirty="0"/>
              <a:t>A </a:t>
            </a:r>
            <a:r>
              <a:rPr lang="en-US" sz="4800" b="1" dirty="0">
                <a:solidFill>
                  <a:srgbClr val="C00000"/>
                </a:solidFill>
              </a:rPr>
              <a:t>Hydrate</a:t>
            </a:r>
            <a:r>
              <a:rPr lang="en-US" sz="4800" dirty="0">
                <a:solidFill>
                  <a:srgbClr val="C00000"/>
                </a:solidFill>
              </a:rPr>
              <a:t> </a:t>
            </a:r>
            <a:r>
              <a:rPr lang="en-US" sz="4800" dirty="0"/>
              <a:t>is an ionic compound that contain water molecules in its fundamental solid </a:t>
            </a:r>
            <a:r>
              <a:rPr lang="en-US" sz="4800" dirty="0" smtClean="0"/>
              <a:t>structure </a:t>
            </a:r>
            <a:r>
              <a:rPr lang="en-US" sz="4800" dirty="0">
                <a:sym typeface="Symbol" panose="05050102010706020507" pitchFamily="18" charset="2"/>
              </a:rPr>
              <a:t>called </a:t>
            </a:r>
            <a:r>
              <a:rPr lang="en-US" sz="4800" i="1" dirty="0">
                <a:sym typeface="Symbol" panose="05050102010706020507" pitchFamily="18" charset="2"/>
              </a:rPr>
              <a:t>waters of hydration</a:t>
            </a:r>
            <a:r>
              <a:rPr lang="en-US" sz="4800" i="1" dirty="0" smtClean="0">
                <a:sym typeface="Symbol" panose="05050102010706020507" pitchFamily="18" charset="2"/>
              </a:rPr>
              <a:t>.</a:t>
            </a:r>
          </a:p>
          <a:p>
            <a:r>
              <a:rPr lang="en-US" sz="4800" dirty="0">
                <a:sym typeface="Symbol" panose="05050102010706020507" pitchFamily="18" charset="2"/>
              </a:rPr>
              <a:t>Waters of hydration can be removed by </a:t>
            </a:r>
            <a:r>
              <a:rPr lang="en-US" sz="4800" b="1" dirty="0">
                <a:solidFill>
                  <a:srgbClr val="C00000"/>
                </a:solidFill>
                <a:sym typeface="Symbol" panose="05050102010706020507" pitchFamily="18" charset="2"/>
              </a:rPr>
              <a:t>heating</a:t>
            </a:r>
            <a:r>
              <a:rPr lang="en-US" sz="4800" dirty="0">
                <a:sym typeface="Symbol" panose="05050102010706020507" pitchFamily="18" charset="2"/>
              </a:rPr>
              <a:t>.</a:t>
            </a:r>
          </a:p>
          <a:p>
            <a:endParaRPr lang="en-US" sz="4000" dirty="0"/>
          </a:p>
          <a:p>
            <a:endParaRPr lang="en-US" sz="4000" dirty="0" smtClean="0"/>
          </a:p>
          <a:p>
            <a:endParaRPr lang="en-US" dirty="0" smtClean="0"/>
          </a:p>
        </p:txBody>
      </p:sp>
    </p:spTree>
    <p:extLst>
      <p:ext uri="{BB962C8B-B14F-4D97-AF65-F5344CB8AC3E}">
        <p14:creationId xmlns:p14="http://schemas.microsoft.com/office/powerpoint/2010/main" val="2863395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26595"/>
            <a:ext cx="13200032" cy="3777622"/>
          </a:xfrm>
        </p:spPr>
        <p:txBody>
          <a:bodyPr>
            <a:normAutofit/>
          </a:bodyPr>
          <a:lstStyle/>
          <a:p>
            <a:r>
              <a:rPr lang="en-US" sz="6000" b="1" dirty="0">
                <a:solidFill>
                  <a:srgbClr val="C00000"/>
                </a:solidFill>
              </a:rPr>
              <a:t>Anhydrous</a:t>
            </a:r>
            <a:r>
              <a:rPr lang="en-US" sz="6000" dirty="0"/>
              <a:t> compounds are chemical compounds that have </a:t>
            </a:r>
            <a:r>
              <a:rPr lang="en-US" sz="6000" dirty="0" smtClean="0"/>
              <a:t>remove </a:t>
            </a:r>
            <a:r>
              <a:rPr lang="en-US" sz="6000" dirty="0"/>
              <a:t>water molecules in the chemical structure. </a:t>
            </a:r>
          </a:p>
        </p:txBody>
      </p:sp>
      <p:pic>
        <p:nvPicPr>
          <p:cNvPr id="5" name="Picture 4" descr="02-09Figure_PHO"/>
          <p:cNvPicPr>
            <a:picLocks noChangeAspect="1" noChangeArrowheads="1"/>
          </p:cNvPicPr>
          <p:nvPr/>
        </p:nvPicPr>
        <p:blipFill>
          <a:blip r:embed="rId2">
            <a:extLst>
              <a:ext uri="{28A0092B-C50C-407E-A947-70E740481C1C}">
                <a14:useLocalDpi xmlns:a14="http://schemas.microsoft.com/office/drawing/2010/main" val="0"/>
              </a:ext>
            </a:extLst>
          </a:blip>
          <a:srcRect r="10362" b="69107"/>
          <a:stretch>
            <a:fillRect/>
          </a:stretch>
        </p:blipFill>
        <p:spPr bwMode="auto">
          <a:xfrm>
            <a:off x="5985304" y="3666652"/>
            <a:ext cx="3103563" cy="31913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088867" y="3666652"/>
            <a:ext cx="3103133" cy="3191347"/>
          </a:xfrm>
          <a:prstGeom prst="rect">
            <a:avLst/>
          </a:prstGeom>
        </p:spPr>
      </p:pic>
      <p:pic>
        <p:nvPicPr>
          <p:cNvPr id="6" name="Picture 5"/>
          <p:cNvPicPr>
            <a:picLocks noChangeAspect="1"/>
          </p:cNvPicPr>
          <p:nvPr/>
        </p:nvPicPr>
        <p:blipFill>
          <a:blip r:embed="rId4"/>
          <a:stretch>
            <a:fillRect/>
          </a:stretch>
        </p:blipFill>
        <p:spPr>
          <a:xfrm>
            <a:off x="1" y="3666652"/>
            <a:ext cx="5985304" cy="3191348"/>
          </a:xfrm>
          <a:prstGeom prst="rect">
            <a:avLst/>
          </a:prstGeom>
        </p:spPr>
      </p:pic>
    </p:spTree>
    <p:extLst>
      <p:ext uri="{BB962C8B-B14F-4D97-AF65-F5344CB8AC3E}">
        <p14:creationId xmlns:p14="http://schemas.microsoft.com/office/powerpoint/2010/main" val="3628645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
            <a:ext cx="8911687" cy="1280890"/>
          </a:xfrm>
        </p:spPr>
        <p:txBody>
          <a:bodyPr/>
          <a:lstStyle/>
          <a:p>
            <a:r>
              <a:rPr lang="ar-IQ" b="1" dirty="0" smtClean="0">
                <a:solidFill>
                  <a:srgbClr val="C00000"/>
                </a:solidFill>
              </a:rPr>
              <a:t>   </a:t>
            </a:r>
            <a:r>
              <a:rPr lang="en-US" b="1" dirty="0" smtClean="0">
                <a:solidFill>
                  <a:srgbClr val="C00000"/>
                </a:solidFill>
              </a:rPr>
              <a:t>Naming hydrates</a:t>
            </a:r>
            <a:endParaRPr lang="en-US" b="1" dirty="0">
              <a:solidFill>
                <a:srgbClr val="C00000"/>
              </a:solidFill>
            </a:endParaRPr>
          </a:p>
        </p:txBody>
      </p:sp>
      <p:sp>
        <p:nvSpPr>
          <p:cNvPr id="3" name="Content Placeholder 2"/>
          <p:cNvSpPr>
            <a:spLocks noGrp="1"/>
          </p:cNvSpPr>
          <p:nvPr>
            <p:ph idx="1"/>
          </p:nvPr>
        </p:nvSpPr>
        <p:spPr>
          <a:xfrm>
            <a:off x="386588" y="1351133"/>
            <a:ext cx="12184006" cy="3968437"/>
          </a:xfrm>
        </p:spPr>
        <p:txBody>
          <a:bodyPr>
            <a:normAutofit/>
          </a:bodyPr>
          <a:lstStyle/>
          <a:p>
            <a:r>
              <a:rPr lang="en-US" sz="3600" dirty="0" smtClean="0"/>
              <a:t>Some molecule attaches with water molecules ,this is done set numbers depended of molecules. while named by (</a:t>
            </a:r>
            <a:r>
              <a:rPr lang="en-US" sz="3600" b="1" dirty="0" smtClean="0">
                <a:solidFill>
                  <a:srgbClr val="C00000"/>
                </a:solidFill>
              </a:rPr>
              <a:t>Write compound and  hydrate connected by the dot</a:t>
            </a:r>
            <a:r>
              <a:rPr lang="en-US" sz="3600" dirty="0" smtClean="0"/>
              <a:t>).</a:t>
            </a:r>
          </a:p>
          <a:p>
            <a:r>
              <a:rPr lang="en-US" sz="3600" dirty="0" smtClean="0"/>
              <a:t>Example /Gypsum is a hydrate in which two water molecules are present for every formula unit of CaSO4 in the solid. The chemical formula for gypsum is CaSO4 •2 H2O and the chemical name is calcium sulfate dehydrate.</a:t>
            </a:r>
          </a:p>
          <a:p>
            <a:endParaRPr lang="en-US" sz="3200" dirty="0"/>
          </a:p>
        </p:txBody>
      </p:sp>
      <p:sp>
        <p:nvSpPr>
          <p:cNvPr id="9" name="Rectangle 8"/>
          <p:cNvSpPr/>
          <p:nvPr/>
        </p:nvSpPr>
        <p:spPr>
          <a:xfrm>
            <a:off x="549551" y="4274693"/>
            <a:ext cx="10233125" cy="523220"/>
          </a:xfrm>
          <a:prstGeom prst="rect">
            <a:avLst/>
          </a:prstGeom>
        </p:spPr>
        <p:txBody>
          <a:bodyPr wrap="square">
            <a:spAutoFit/>
          </a:bodyPr>
          <a:lstStyle/>
          <a:p>
            <a:r>
              <a:rPr lang="en-US" sz="2800" dirty="0" smtClean="0"/>
              <a:t>. </a:t>
            </a:r>
            <a:endParaRPr lang="en-US" sz="2800" dirty="0"/>
          </a:p>
        </p:txBody>
      </p:sp>
      <p:pic>
        <p:nvPicPr>
          <p:cNvPr id="11" name="Picture 10"/>
          <p:cNvPicPr>
            <a:picLocks noChangeAspect="1"/>
          </p:cNvPicPr>
          <p:nvPr/>
        </p:nvPicPr>
        <p:blipFill>
          <a:blip r:embed="rId2"/>
          <a:stretch>
            <a:fillRect/>
          </a:stretch>
        </p:blipFill>
        <p:spPr>
          <a:xfrm>
            <a:off x="1639046" y="5482532"/>
            <a:ext cx="9328700" cy="1162050"/>
          </a:xfrm>
          <a:prstGeom prst="rect">
            <a:avLst/>
          </a:prstGeom>
        </p:spPr>
      </p:pic>
    </p:spTree>
    <p:extLst>
      <p:ext uri="{BB962C8B-B14F-4D97-AF65-F5344CB8AC3E}">
        <p14:creationId xmlns:p14="http://schemas.microsoft.com/office/powerpoint/2010/main" val="178408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51027" y="896293"/>
            <a:ext cx="10945638" cy="5658415"/>
          </a:xfrm>
          <a:prstGeom prst="rect">
            <a:avLst/>
          </a:prstGeom>
        </p:spPr>
      </p:pic>
    </p:spTree>
    <p:extLst>
      <p:ext uri="{BB962C8B-B14F-4D97-AF65-F5344CB8AC3E}">
        <p14:creationId xmlns:p14="http://schemas.microsoft.com/office/powerpoint/2010/main" val="56698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773950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nobel.scas.bcit.ca/chem0010/labs/4-waterofhydration/images/percentwater.gif"/>
          <p:cNvPicPr>
            <a:picLocks noGrp="1"/>
          </p:cNvPicPr>
          <p:nvPr>
            <p:ph idx="1"/>
          </p:nvPr>
        </p:nvPicPr>
        <p:blipFill>
          <a:blip r:embed="rId2"/>
          <a:srcRect/>
          <a:stretch>
            <a:fillRect/>
          </a:stretch>
        </p:blipFill>
        <p:spPr bwMode="auto">
          <a:xfrm>
            <a:off x="1557196" y="624690"/>
            <a:ext cx="8202440" cy="2616452"/>
          </a:xfrm>
          <a:prstGeom prst="rect">
            <a:avLst/>
          </a:prstGeom>
          <a:gradFill>
            <a:gsLst>
              <a:gs pos="10000">
                <a:schemeClr val="accent2">
                  <a:lumMod val="40000"/>
                  <a:lumOff val="60000"/>
                </a:schemeClr>
              </a:gs>
              <a:gs pos="32000">
                <a:schemeClr val="bg2">
                  <a:shade val="96000"/>
                  <a:satMod val="120000"/>
                  <a:lumMod val="90000"/>
                </a:schemeClr>
              </a:gs>
            </a:gsLst>
            <a:lin ang="6120000" scaled="1"/>
          </a:gradFill>
          <a:ln w="9525">
            <a:noFill/>
            <a:miter lim="800000"/>
            <a:headEnd/>
            <a:tailEnd/>
          </a:ln>
        </p:spPr>
      </p:pic>
      <p:sp>
        <p:nvSpPr>
          <p:cNvPr id="5" name="Rectangle 4"/>
          <p:cNvSpPr/>
          <p:nvPr/>
        </p:nvSpPr>
        <p:spPr>
          <a:xfrm>
            <a:off x="399019" y="4275543"/>
            <a:ext cx="12566210" cy="584775"/>
          </a:xfrm>
          <a:prstGeom prst="rect">
            <a:avLst/>
          </a:prstGeom>
        </p:spPr>
        <p:txBody>
          <a:bodyPr wrap="square">
            <a:spAutoFit/>
          </a:bodyPr>
          <a:lstStyle/>
          <a:p>
            <a:r>
              <a:rPr lang="en-US" sz="3200" dirty="0" smtClean="0"/>
              <a:t>Percent error = ( theoretical - experimental / theoretical value) x 100</a:t>
            </a:r>
            <a:endParaRPr lang="en-US" sz="3200" dirty="0"/>
          </a:p>
        </p:txBody>
      </p:sp>
    </p:spTree>
    <p:extLst>
      <p:ext uri="{BB962C8B-B14F-4D97-AF65-F5344CB8AC3E}">
        <p14:creationId xmlns:p14="http://schemas.microsoft.com/office/powerpoint/2010/main" val="3834633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269" y="1367073"/>
            <a:ext cx="11223057" cy="4326866"/>
          </a:xfrm>
        </p:spPr>
        <p:txBody>
          <a:bodyPr>
            <a:noAutofit/>
          </a:bodyPr>
          <a:lstStyle/>
          <a:p>
            <a:r>
              <a:rPr lang="en-US" sz="3600" dirty="0" smtClean="0"/>
              <a:t>When </a:t>
            </a:r>
            <a:r>
              <a:rPr lang="en-US" sz="3600" dirty="0"/>
              <a:t>a 1.000 g sample of CuSO</a:t>
            </a:r>
            <a:r>
              <a:rPr lang="en-US" sz="3600" baseline="-25000" dirty="0"/>
              <a:t>4</a:t>
            </a:r>
            <a:r>
              <a:rPr lang="en-US" sz="3600" dirty="0"/>
              <a:t> ·5 H</a:t>
            </a:r>
            <a:r>
              <a:rPr lang="en-US" sz="3600" baseline="-25000" dirty="0"/>
              <a:t>2</a:t>
            </a:r>
            <a:r>
              <a:rPr lang="en-US" sz="3600" dirty="0"/>
              <a:t>O(s) was heated so that the waters of hydration were driven off, the mass of the anhydrous salt remaining was found to be 0.6390 g.</a:t>
            </a:r>
          </a:p>
          <a:p>
            <a:pPr lvl="0"/>
            <a:r>
              <a:rPr lang="en-US" sz="3600" dirty="0" smtClean="0"/>
              <a:t>A-What </a:t>
            </a:r>
            <a:r>
              <a:rPr lang="en-US" sz="3600" dirty="0"/>
              <a:t>is the experimental value of the percent water of hydration?</a:t>
            </a:r>
          </a:p>
          <a:p>
            <a:r>
              <a:rPr lang="en-US" sz="3600" dirty="0"/>
              <a:t>B-  Calculate the percent error. ( Cu = 63.55   ,  S = 32  ,  O =16  ,  H  =1  g / </a:t>
            </a:r>
            <a:r>
              <a:rPr lang="en-US" sz="3600" dirty="0" err="1" smtClean="0"/>
              <a:t>mol</a:t>
            </a:r>
            <a:r>
              <a:rPr lang="en-US" sz="3600" dirty="0"/>
              <a:t>)</a:t>
            </a:r>
          </a:p>
          <a:p>
            <a:endParaRPr lang="en-US" sz="3600" dirty="0"/>
          </a:p>
        </p:txBody>
      </p:sp>
      <p:sp>
        <p:nvSpPr>
          <p:cNvPr id="4" name="Rectangle 3"/>
          <p:cNvSpPr/>
          <p:nvPr/>
        </p:nvSpPr>
        <p:spPr>
          <a:xfrm>
            <a:off x="1678672" y="520389"/>
            <a:ext cx="2364109" cy="707886"/>
          </a:xfrm>
          <a:prstGeom prst="rect">
            <a:avLst/>
          </a:prstGeom>
        </p:spPr>
        <p:txBody>
          <a:bodyPr wrap="none">
            <a:spAutoFit/>
          </a:bodyPr>
          <a:lstStyle/>
          <a:p>
            <a:r>
              <a:rPr lang="en-US" sz="4000" b="1" i="1" dirty="0" smtClean="0">
                <a:solidFill>
                  <a:srgbClr val="C00000"/>
                </a:solidFill>
              </a:rPr>
              <a:t>Example </a:t>
            </a:r>
            <a:r>
              <a:rPr lang="en-US" sz="4000" b="1" dirty="0" smtClean="0">
                <a:solidFill>
                  <a:srgbClr val="C00000"/>
                </a:solidFill>
              </a:rPr>
              <a:t>: </a:t>
            </a:r>
            <a:endParaRPr lang="en-US" sz="4000" b="1" dirty="0">
              <a:solidFill>
                <a:srgbClr val="C00000"/>
              </a:solidFill>
            </a:endParaRPr>
          </a:p>
        </p:txBody>
      </p:sp>
    </p:spTree>
    <p:extLst>
      <p:ext uri="{BB962C8B-B14F-4D97-AF65-F5344CB8AC3E}">
        <p14:creationId xmlns:p14="http://schemas.microsoft.com/office/powerpoint/2010/main" val="106473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37" y="296280"/>
            <a:ext cx="8911687" cy="1280890"/>
          </a:xfrm>
        </p:spPr>
        <p:txBody>
          <a:bodyPr>
            <a:normAutofit fontScale="90000"/>
          </a:bodyPr>
          <a:lstStyle/>
          <a:p>
            <a:r>
              <a:rPr lang="en-US" b="1" i="1" dirty="0">
                <a:solidFill>
                  <a:srgbClr val="C00000"/>
                </a:solidFill>
              </a:rPr>
              <a:t>Procedure:</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213948" y="1131334"/>
            <a:ext cx="10726014" cy="3777622"/>
          </a:xfrm>
        </p:spPr>
        <p:txBody>
          <a:bodyPr>
            <a:noAutofit/>
          </a:bodyPr>
          <a:lstStyle/>
          <a:p>
            <a:pPr lvl="0"/>
            <a:r>
              <a:rPr lang="en-US" sz="3600" dirty="0" smtClean="0"/>
              <a:t>Weight </a:t>
            </a:r>
            <a:r>
              <a:rPr lang="en-US" sz="3600" dirty="0"/>
              <a:t>a pure, dry and empty crucible.</a:t>
            </a:r>
          </a:p>
          <a:p>
            <a:pPr lvl="0"/>
            <a:r>
              <a:rPr lang="en-US" sz="3600" dirty="0"/>
              <a:t>put 1g  of copper(II) </a:t>
            </a:r>
            <a:r>
              <a:rPr lang="en-US" sz="3600" dirty="0" err="1"/>
              <a:t>sulphate</a:t>
            </a:r>
            <a:r>
              <a:rPr lang="en-US" sz="3600" dirty="0"/>
              <a:t> </a:t>
            </a:r>
            <a:r>
              <a:rPr lang="en-US" sz="3600" dirty="0" err="1"/>
              <a:t>pentahydrate</a:t>
            </a:r>
            <a:r>
              <a:rPr lang="en-US" sz="3600" dirty="0"/>
              <a:t> (hydrate compound)in the crucible. </a:t>
            </a:r>
          </a:p>
          <a:p>
            <a:pPr lvl="0"/>
            <a:r>
              <a:rPr lang="en-US" sz="3600" dirty="0"/>
              <a:t>heat the </a:t>
            </a:r>
            <a:r>
              <a:rPr lang="en-US" sz="3600" dirty="0" smtClean="0"/>
              <a:t>crucible</a:t>
            </a:r>
            <a:r>
              <a:rPr lang="ar-IQ" sz="3600" dirty="0" smtClean="0"/>
              <a:t> </a:t>
            </a:r>
            <a:r>
              <a:rPr lang="en-US" sz="3600" dirty="0" smtClean="0"/>
              <a:t>and </a:t>
            </a:r>
            <a:r>
              <a:rPr lang="en-US" sz="3600" dirty="0"/>
              <a:t>its content for half hour(the color change from blue to white and finally to grey) .</a:t>
            </a:r>
          </a:p>
          <a:p>
            <a:pPr lvl="0"/>
            <a:r>
              <a:rPr lang="en-US" sz="3600" dirty="0"/>
              <a:t>Cool in desiccators. Weight the crucible with anhydrous compound.</a:t>
            </a:r>
          </a:p>
          <a:p>
            <a:pPr lvl="0"/>
            <a:r>
              <a:rPr lang="en-US" sz="3600" dirty="0"/>
              <a:t>Calculate the percentage of water in that sample.</a:t>
            </a:r>
          </a:p>
          <a:p>
            <a:pPr lvl="0"/>
            <a:r>
              <a:rPr lang="en-US" sz="3600" dirty="0"/>
              <a:t>Write all Chemical Compounds and all Apparatus used in this experiment.</a:t>
            </a:r>
          </a:p>
          <a:p>
            <a:endParaRPr lang="en-US" sz="3600" dirty="0"/>
          </a:p>
        </p:txBody>
      </p:sp>
    </p:spTree>
    <p:extLst>
      <p:ext uri="{BB962C8B-B14F-4D97-AF65-F5344CB8AC3E}">
        <p14:creationId xmlns:p14="http://schemas.microsoft.com/office/powerpoint/2010/main" val="3165604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TotalTime>
  <Words>187</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Times New Roman</vt:lpstr>
      <vt:lpstr>Office Theme</vt:lpstr>
      <vt:lpstr>Determination of water hydration in a hydrate compound</vt:lpstr>
      <vt:lpstr>WHAT IS HYDRAT</vt:lpstr>
      <vt:lpstr>PowerPoint Presentation</vt:lpstr>
      <vt:lpstr>   Naming hydrates</vt:lpstr>
      <vt:lpstr>PowerPoint Presentation</vt:lpstr>
      <vt:lpstr>PowerPoint Presentation</vt:lpstr>
      <vt:lpstr>PowerPoint Presentation</vt:lpstr>
      <vt:lpstr>PowerPoint Presentation</vt:lpstr>
      <vt:lpstr>Procedure: </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2O14</dc:creator>
  <cp:lastModifiedBy>DR.Ahmed Saker 2O14</cp:lastModifiedBy>
  <cp:revision>24</cp:revision>
  <dcterms:created xsi:type="dcterms:W3CDTF">2021-01-08T19:32:24Z</dcterms:created>
  <dcterms:modified xsi:type="dcterms:W3CDTF">2021-05-25T17:41:17Z</dcterms:modified>
</cp:coreProperties>
</file>