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7"/>
  </p:notesMasterIdLst>
  <p:sldIdLst>
    <p:sldId id="286" r:id="rId2"/>
    <p:sldId id="285" r:id="rId3"/>
    <p:sldId id="289" r:id="rId4"/>
    <p:sldId id="287" r:id="rId5"/>
    <p:sldId id="264" r:id="rId6"/>
    <p:sldId id="256" r:id="rId7"/>
    <p:sldId id="278" r:id="rId8"/>
    <p:sldId id="265" r:id="rId9"/>
    <p:sldId id="279" r:id="rId10"/>
    <p:sldId id="277" r:id="rId11"/>
    <p:sldId id="281" r:id="rId12"/>
    <p:sldId id="283" r:id="rId13"/>
    <p:sldId id="280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B9D3C-1EB5-4AB3-87EB-26608473818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F238E-F298-4604-A7EB-0B4E6B29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4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238E-F298-4604-A7EB-0B4E6B29D9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3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238E-F298-4604-A7EB-0B4E6B29D9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8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8340-BC5A-4496-884B-D10B2A15CDF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2ED5-110D-43FA-87A2-F38E5BFC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5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8340-BC5A-4496-884B-D10B2A15CDF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2ED5-110D-43FA-87A2-F38E5BFC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7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8340-BC5A-4496-884B-D10B2A15CDF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2ED5-110D-43FA-87A2-F38E5BFC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8340-BC5A-4496-884B-D10B2A15CDF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2ED5-110D-43FA-87A2-F38E5BFC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6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8340-BC5A-4496-884B-D10B2A15CDF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2ED5-110D-43FA-87A2-F38E5BFC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6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8340-BC5A-4496-884B-D10B2A15CDF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2ED5-110D-43FA-87A2-F38E5BFC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8340-BC5A-4496-884B-D10B2A15CDF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2ED5-110D-43FA-87A2-F38E5BFC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8340-BC5A-4496-884B-D10B2A15CDF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2ED5-110D-43FA-87A2-F38E5BFC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1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8340-BC5A-4496-884B-D10B2A15CDF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2ED5-110D-43FA-87A2-F38E5BFC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8340-BC5A-4496-884B-D10B2A15CDF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2ED5-110D-43FA-87A2-F38E5BFC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0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8340-BC5A-4496-884B-D10B2A15CDF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2ED5-110D-43FA-87A2-F38E5BFC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8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8340-BC5A-4496-884B-D10B2A15CDF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F2ED5-110D-43FA-87A2-F38E5BFC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ltose" TargetMode="External"/><Relationship Id="rId2" Type="http://schemas.openxmlformats.org/officeDocument/2006/relationships/hyperlink" Target="https://en.wikipedia.org/wiki/Lactos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21" y="543208"/>
            <a:ext cx="11139535" cy="56971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 smtClean="0"/>
              <a:t>1.Primary </a:t>
            </a:r>
            <a:r>
              <a:rPr lang="en-US" sz="3500" dirty="0"/>
              <a:t>element found in every Fehling's reagent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500" dirty="0" smtClean="0"/>
              <a:t>Iron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500" dirty="0" smtClean="0"/>
              <a:t>Copper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500" dirty="0" smtClean="0"/>
              <a:t>Sulfur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endParaRPr lang="en-US" sz="3500" dirty="0" smtClean="0"/>
          </a:p>
          <a:p>
            <a:pPr marL="0" indent="0">
              <a:buNone/>
            </a:pPr>
            <a:r>
              <a:rPr lang="en-US" sz="3500" dirty="0"/>
              <a:t>2. The following are the sugars that formed red precipitate during </a:t>
            </a:r>
            <a:r>
              <a:rPr lang="en-US" sz="3500" dirty="0" err="1"/>
              <a:t>Barfoed</a:t>
            </a:r>
            <a:r>
              <a:rPr lang="en-US" sz="3500" dirty="0"/>
              <a:t> test, EXCEPT: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500" dirty="0"/>
              <a:t>Sucrose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500" dirty="0"/>
              <a:t>Fructose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500" dirty="0"/>
              <a:t>Glucose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4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5101"/>
            <a:ext cx="10515600" cy="56518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Disaccharides are </a:t>
            </a:r>
            <a:r>
              <a:rPr lang="en-US" sz="4000" dirty="0"/>
              <a:t>formed from </a:t>
            </a:r>
            <a:r>
              <a:rPr lang="en-US" sz="4000" b="1" dirty="0">
                <a:solidFill>
                  <a:srgbClr val="FF0000"/>
                </a:solidFill>
              </a:rPr>
              <a:t>two</a:t>
            </a:r>
            <a:r>
              <a:rPr lang="en-US" sz="4000" dirty="0"/>
              <a:t> </a:t>
            </a:r>
            <a:r>
              <a:rPr lang="en-US" sz="4000" dirty="0" err="1"/>
              <a:t>monosaccharides</a:t>
            </a:r>
            <a:r>
              <a:rPr lang="en-US" sz="4000" dirty="0"/>
              <a:t> and can be classified as either </a:t>
            </a:r>
            <a:r>
              <a:rPr lang="en-US" sz="4000" b="1" dirty="0">
                <a:solidFill>
                  <a:srgbClr val="FF0000"/>
                </a:solidFill>
              </a:rPr>
              <a:t>reducing</a:t>
            </a:r>
            <a:r>
              <a:rPr lang="en-US" sz="4000" dirty="0"/>
              <a:t> or </a:t>
            </a:r>
            <a:r>
              <a:rPr lang="en-US" sz="4000" b="1" dirty="0" err="1">
                <a:solidFill>
                  <a:srgbClr val="FF0000"/>
                </a:solidFill>
              </a:rPr>
              <a:t>nonreducing</a:t>
            </a:r>
            <a:r>
              <a:rPr lang="en-US" sz="4000" dirty="0"/>
              <a:t>. </a:t>
            </a:r>
            <a:endParaRPr lang="ar-IQ" sz="4000" dirty="0" smtClean="0"/>
          </a:p>
          <a:p>
            <a:r>
              <a:rPr lang="en-US" sz="4000" dirty="0"/>
              <a:t>Reducing disaccharides like </a:t>
            </a:r>
            <a:r>
              <a:rPr lang="en-US" sz="4000" b="1" u="sng" dirty="0">
                <a:hlinkClick r:id="rId2" tooltip="Lactose"/>
              </a:rPr>
              <a:t>lactose</a:t>
            </a:r>
            <a:r>
              <a:rPr lang="en-US" sz="4000" b="1" dirty="0"/>
              <a:t> </a:t>
            </a:r>
            <a:r>
              <a:rPr lang="en-US" sz="4000" dirty="0"/>
              <a:t>and </a:t>
            </a:r>
            <a:r>
              <a:rPr lang="en-US" sz="4000" b="1" u="sng" dirty="0">
                <a:hlinkClick r:id="rId3" tooltip="Maltose"/>
              </a:rPr>
              <a:t>maltose</a:t>
            </a:r>
            <a:r>
              <a:rPr lang="en-US" sz="4000" b="1" dirty="0"/>
              <a:t> </a:t>
            </a:r>
            <a:r>
              <a:rPr lang="en-US" sz="4000" dirty="0"/>
              <a:t>have only one of their two </a:t>
            </a:r>
            <a:r>
              <a:rPr lang="en-US" sz="4000" dirty="0" err="1"/>
              <a:t>anomeric</a:t>
            </a:r>
            <a:r>
              <a:rPr lang="en-US" sz="4000" dirty="0"/>
              <a:t> carbons involved in the </a:t>
            </a:r>
            <a:r>
              <a:rPr lang="en-US" sz="4000" dirty="0" err="1"/>
              <a:t>glycosidic</a:t>
            </a:r>
            <a:r>
              <a:rPr lang="en-US" sz="4000" dirty="0"/>
              <a:t> bond, meaning that they can convert to an open-chain form with an aldehyde group.</a:t>
            </a:r>
          </a:p>
          <a:p>
            <a:endParaRPr lang="en-US" sz="4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7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0142" y="0"/>
            <a:ext cx="6071858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106"/>
            <a:ext cx="6120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6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7" y="730155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en-US" sz="4400" dirty="0"/>
          </a:p>
          <a:p>
            <a:r>
              <a:rPr lang="en-US" sz="4800" b="1" dirty="0" err="1">
                <a:solidFill>
                  <a:srgbClr val="FF0000"/>
                </a:solidFill>
              </a:rPr>
              <a:t>Nonreducing</a:t>
            </a:r>
            <a:r>
              <a:rPr lang="en-US" sz="4800" dirty="0"/>
              <a:t> disaccharides like </a:t>
            </a:r>
            <a:r>
              <a:rPr lang="en-US" sz="4800" b="1" dirty="0">
                <a:solidFill>
                  <a:srgbClr val="FF0000"/>
                </a:solidFill>
              </a:rPr>
              <a:t>sucrose </a:t>
            </a:r>
            <a:r>
              <a:rPr lang="en-US" sz="4800" dirty="0"/>
              <a:t>and </a:t>
            </a:r>
            <a:r>
              <a:rPr lang="en-US" sz="4800" b="1" dirty="0" err="1">
                <a:solidFill>
                  <a:srgbClr val="FF0000"/>
                </a:solidFill>
              </a:rPr>
              <a:t>trehalose</a:t>
            </a:r>
            <a:r>
              <a:rPr lang="en-US" sz="4800" dirty="0"/>
              <a:t> have </a:t>
            </a:r>
            <a:r>
              <a:rPr lang="en-US" sz="4800" dirty="0" err="1"/>
              <a:t>glycosidic</a:t>
            </a:r>
            <a:r>
              <a:rPr lang="en-US" sz="4800" dirty="0"/>
              <a:t> bonds between their </a:t>
            </a:r>
            <a:r>
              <a:rPr lang="en-US" sz="4800" dirty="0" err="1"/>
              <a:t>anomeric</a:t>
            </a:r>
            <a:r>
              <a:rPr lang="en-US" sz="4800" dirty="0"/>
              <a:t> carbons and thus cannot convert to an open-chain form with an aldehyde group; they are stuck in the cyclic form.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8565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0512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124" y="0"/>
            <a:ext cx="5486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6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8475"/>
            <a:ext cx="10515600" cy="6147303"/>
          </a:xfrm>
        </p:spPr>
        <p:txBody>
          <a:bodyPr>
            <a:noAutofit/>
          </a:bodyPr>
          <a:lstStyle/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1266825" algn="l"/>
              </a:tabLs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These groups are easily oxidized to carboxylic acid. Several different reagents, including (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Tollen's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Fehling's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Benedict's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reagents are used to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detect reducing sugars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1266825" algn="l"/>
              </a:tabLs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Benedict, Fehling and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Barfoed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tests depend on the formation of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copper (I) oxide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precipitate to indicate a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positive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reaction.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>
                <a:tab pos="1266825" algn="l"/>
              </a:tabLst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307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Barfoed's</a:t>
            </a:r>
            <a:r>
              <a:rPr lang="en-US" b="1" dirty="0">
                <a:solidFill>
                  <a:srgbClr val="FF0000"/>
                </a:solidFill>
              </a:rPr>
              <a:t> Test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844"/>
            <a:ext cx="10515600" cy="501811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</a:t>
            </a:r>
            <a:r>
              <a:rPr lang="en-US" sz="3600" dirty="0">
                <a:solidFill>
                  <a:srgbClr val="FF0000"/>
                </a:solidFill>
              </a:rPr>
              <a:t>Used to distinguish between monosaccharide and disaccharides)</a:t>
            </a:r>
          </a:p>
          <a:p>
            <a:r>
              <a:rPr lang="en-US" sz="3600" dirty="0"/>
              <a:t>The </a:t>
            </a:r>
            <a:r>
              <a:rPr lang="en-US" sz="3600" dirty="0" err="1"/>
              <a:t>barfoed’s</a:t>
            </a:r>
            <a:r>
              <a:rPr lang="en-US" sz="3600" dirty="0"/>
              <a:t> reagent contains copper [II] or cupric [Cu] ions in a slightly acidic [PH &lt;7] solution. The solution will only oxidize mono saccharides. The Cu [II] ions is reduced to Cu [I] ion which appears as the red copper [I] oxide ,Cu</a:t>
            </a:r>
            <a:r>
              <a:rPr lang="en-US" sz="3600" baseline="-25000" dirty="0"/>
              <a:t>2</a:t>
            </a:r>
            <a:r>
              <a:rPr lang="en-US" sz="3600" dirty="0"/>
              <a:t>O. Several color changes may be observed as the Cu</a:t>
            </a:r>
            <a:r>
              <a:rPr lang="en-US" sz="3600" baseline="-25000" dirty="0"/>
              <a:t>2</a:t>
            </a:r>
            <a:r>
              <a:rPr lang="en-US" sz="3600" dirty="0"/>
              <a:t>O appears</a:t>
            </a:r>
          </a:p>
        </p:txBody>
      </p:sp>
    </p:spTree>
    <p:extLst>
      <p:ext uri="{BB962C8B-B14F-4D97-AF65-F5344CB8AC3E}">
        <p14:creationId xmlns:p14="http://schemas.microsoft.com/office/powerpoint/2010/main" val="2423259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434566"/>
            <a:ext cx="10515600" cy="5742397"/>
          </a:xfrm>
        </p:spPr>
        <p:txBody>
          <a:bodyPr>
            <a:normAutofit/>
          </a:bodyPr>
          <a:lstStyle/>
          <a:p>
            <a:r>
              <a:rPr lang="en-US" sz="3600" dirty="0"/>
              <a:t>This variation of tests for reducing sugars, but detects if a carbohydrate is a monosaccharide or a disaccharide. </a:t>
            </a:r>
            <a:endParaRPr lang="en-US" sz="3600" dirty="0" smtClean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Barfoed's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reagent </a:t>
            </a:r>
            <a:r>
              <a:rPr lang="en-US" sz="3600" dirty="0"/>
              <a:t>reacts with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monosaccharides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to produce </a:t>
            </a:r>
            <a:r>
              <a:rPr lang="en-US" sz="3600" dirty="0" smtClean="0"/>
              <a:t>copper </a:t>
            </a:r>
            <a:r>
              <a:rPr lang="en-US" sz="3600" dirty="0"/>
              <a:t>[I] oxide at a faster rate than disaccharides do:</a:t>
            </a:r>
            <a:r>
              <a:rPr lang="en-US" sz="3200" dirty="0"/>
              <a:t>	</a:t>
            </a:r>
          </a:p>
          <a:p>
            <a:endParaRPr lang="en-US" sz="3200" dirty="0" smtClean="0"/>
          </a:p>
          <a:p>
            <a:r>
              <a:rPr lang="en-US" sz="3200" dirty="0" smtClean="0"/>
              <a:t>RCHO </a:t>
            </a:r>
            <a:r>
              <a:rPr lang="en-US" sz="3200" dirty="0"/>
              <a:t>+ 2Cu2+ + 2H2O                         RCOOH + Cu2O + 4H+ </a:t>
            </a:r>
          </a:p>
          <a:p>
            <a:r>
              <a:rPr lang="en-US" sz="3200" dirty="0" err="1"/>
              <a:t>disaccaraides</a:t>
            </a:r>
            <a:r>
              <a:rPr lang="en-US" sz="3200" dirty="0"/>
              <a:t> +Cu+2                   no reaction no red color</a:t>
            </a:r>
          </a:p>
          <a:p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03348" y="4505457"/>
            <a:ext cx="1126962" cy="316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25841" y="5093933"/>
            <a:ext cx="75501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17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7651"/>
            <a:ext cx="10515600" cy="5389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Procedure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1. Place 2ml of </a:t>
            </a:r>
            <a:r>
              <a:rPr lang="en-US" sz="3600" dirty="0" err="1"/>
              <a:t>Barfoed's</a:t>
            </a:r>
            <a:r>
              <a:rPr lang="en-US" sz="3600" dirty="0"/>
              <a:t> Test in test tube .</a:t>
            </a:r>
          </a:p>
          <a:p>
            <a:r>
              <a:rPr lang="en-US" sz="3600" dirty="0"/>
              <a:t>2. Add 0.5 ml of 1% carbohydrates solution in water .</a:t>
            </a:r>
          </a:p>
          <a:p>
            <a:r>
              <a:rPr lang="en-US" sz="3600" dirty="0"/>
              <a:t>3. Heat the solution in boiling water bath for (3min).</a:t>
            </a:r>
          </a:p>
          <a:p>
            <a:r>
              <a:rPr lang="en-US" sz="3600" dirty="0"/>
              <a:t>4. Cooling and red colored precipitates appears with mono saccharides.</a:t>
            </a:r>
          </a:p>
          <a:p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859" y="3856777"/>
            <a:ext cx="6289141" cy="300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01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Benedict's test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008" y="133673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Used to distinguish between reducing and non reducing sugar) 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Benedict's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test detects  whether a monosaccharide or disaccharide is a reducing sugar, but here the solution slightly basic (pH&gt;7) and both monosaccharide &amp; disaccharide with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hemiacetal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hemiketal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react. The solution often turns various shades of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green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yellow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orange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before the red copper [I] oxide ,Cu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O, appears.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8787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649" y="802584"/>
            <a:ext cx="10515600" cy="4351338"/>
          </a:xfrm>
        </p:spPr>
        <p:txBody>
          <a:bodyPr/>
          <a:lstStyle/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tabLst>
                <a:tab pos="1266825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Bendict’s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solution –like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barfoed’s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–also contain copper (II) ions, benedict's solution is a blue colored liquid that contains copper ions. When Benedict's solution and simple carbohydrates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heated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the solution changes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orange red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This reaction is caused by the reducing property of simple carbohydrates.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4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10" y="702996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5925" y="788148"/>
            <a:ext cx="8971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3.Which </a:t>
            </a:r>
            <a:r>
              <a:rPr lang="en-US" sz="4000" dirty="0"/>
              <a:t>of the following is a reducing sugar</a:t>
            </a:r>
            <a:r>
              <a:rPr lang="en-US" sz="4000" dirty="0" smtClean="0"/>
              <a:t>?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4000" dirty="0" smtClean="0"/>
              <a:t>Sucrose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4000" dirty="0" smtClean="0"/>
              <a:t>Fructose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4000" dirty="0" err="1" smtClean="0"/>
              <a:t>Trehalose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4. Define reducing sugar?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9799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4812"/>
            <a:ext cx="10515600" cy="5362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•</a:t>
            </a:r>
            <a:r>
              <a:rPr lang="en-US" sz="3600" dirty="0" smtClean="0">
                <a:solidFill>
                  <a:srgbClr val="FF0000"/>
                </a:solidFill>
              </a:rPr>
              <a:t>Complex </a:t>
            </a:r>
            <a:r>
              <a:rPr lang="en-US" sz="3600" dirty="0">
                <a:solidFill>
                  <a:srgbClr val="FF0000"/>
                </a:solidFill>
              </a:rPr>
              <a:t>carbohydrates </a:t>
            </a:r>
            <a:r>
              <a:rPr lang="en-US" sz="3600" dirty="0"/>
              <a:t>such as starch do not react positive with the Benedict's test unless they are broken down through heating or digestion. </a:t>
            </a:r>
          </a:p>
          <a:p>
            <a:pPr marL="0" indent="0">
              <a:buNone/>
            </a:pPr>
            <a:r>
              <a:rPr lang="en-US" sz="3600" dirty="0" smtClean="0"/>
              <a:t>•</a:t>
            </a:r>
            <a:r>
              <a:rPr lang="en-US" sz="3600" dirty="0" smtClean="0">
                <a:solidFill>
                  <a:srgbClr val="FF0000"/>
                </a:solidFill>
              </a:rPr>
              <a:t>Table </a:t>
            </a:r>
            <a:r>
              <a:rPr lang="en-US" sz="3600" dirty="0">
                <a:solidFill>
                  <a:srgbClr val="FF0000"/>
                </a:solidFill>
              </a:rPr>
              <a:t>sugar (disaccharide) </a:t>
            </a:r>
            <a:r>
              <a:rPr lang="en-US" sz="3600" dirty="0"/>
              <a:t>is a non-reducing sugar and also does not react with the iodine or with the Benedict Reagent. </a:t>
            </a:r>
          </a:p>
          <a:p>
            <a:pPr marL="0" indent="0">
              <a:buNone/>
            </a:pPr>
            <a:r>
              <a:rPr lang="en-US" sz="3600" dirty="0" smtClean="0"/>
              <a:t>•Mono </a:t>
            </a:r>
            <a:r>
              <a:rPr lang="en-US" sz="3600" dirty="0"/>
              <a:t>&amp; disaccharides + Cu+2                       red Cu2O</a:t>
            </a:r>
          </a:p>
          <a:p>
            <a:endParaRPr lang="en-US" sz="36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388697" y="4397381"/>
            <a:ext cx="923925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42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09" y="81480"/>
            <a:ext cx="10515600" cy="6776519"/>
          </a:xfrm>
        </p:spPr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tabLst>
                <a:tab pos="1266825" algn="l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Procedure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tabLst>
                <a:tab pos="1266825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place 0.5ml of benedicts reagent in test tube.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tabLst>
                <a:tab pos="1266825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add 2ml of sugar solution and boiled if any reducing sugar are present a red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ppt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of copper (I)oxide is formed with 3min.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095" y="3376943"/>
            <a:ext cx="6191250" cy="35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0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Fehling's Test</a:t>
            </a:r>
            <a:r>
              <a:rPr lang="en-US" b="1" dirty="0"/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29" y="1517807"/>
            <a:ext cx="10515600" cy="435133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Used to distinguish between reducing and non reducing sugar) </a:t>
            </a:r>
          </a:p>
          <a:p>
            <a:r>
              <a:rPr lang="en-US" sz="3600" dirty="0"/>
              <a:t>In this test the presence of aldehydes </a:t>
            </a:r>
            <a:r>
              <a:rPr lang="en-US" sz="3600" dirty="0" smtClean="0"/>
              <a:t>and ketones </a:t>
            </a:r>
            <a:r>
              <a:rPr lang="en-US" sz="3600" dirty="0"/>
              <a:t>is detected by reduction of the deep blue solution of copper (II) to a red precipitate of insoluble copper oxide. The test is commonly used for reducing sugars but is known to be NOT specific for aldehydes. For example, fructose gives a positive test with Fehling's </a:t>
            </a:r>
            <a:r>
              <a:rPr lang="en-US" sz="3600" dirty="0" smtClean="0"/>
              <a:t>solution.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2093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Two solutions are required: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1806"/>
            <a:ext cx="10515600" cy="48551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</a:t>
            </a:r>
            <a:r>
              <a:rPr lang="en-US" sz="3600" dirty="0"/>
              <a:t>positive</a:t>
            </a:r>
            <a:r>
              <a:rPr lang="en-US" sz="3600" b="1" dirty="0"/>
              <a:t> </a:t>
            </a:r>
            <a:r>
              <a:rPr lang="en-US" sz="3600" dirty="0"/>
              <a:t>test is indicated by a green suspension and a red precipitate. there are two types of </a:t>
            </a:r>
            <a:r>
              <a:rPr lang="en-US" sz="3600" dirty="0" err="1"/>
              <a:t>fehling</a:t>
            </a:r>
            <a:r>
              <a:rPr lang="en-US" sz="3600" dirty="0"/>
              <a:t> solution; Fehling A &amp; </a:t>
            </a:r>
            <a:r>
              <a:rPr lang="en-US" sz="3600" dirty="0" err="1"/>
              <a:t>fehling</a:t>
            </a:r>
            <a:r>
              <a:rPr lang="en-US" sz="3600" dirty="0"/>
              <a:t> B</a:t>
            </a:r>
          </a:p>
          <a:p>
            <a:r>
              <a:rPr lang="en-US" sz="3600" dirty="0"/>
              <a:t>FEHLING A composed of </a:t>
            </a:r>
            <a:r>
              <a:rPr lang="en-US" sz="3600" dirty="0">
                <a:solidFill>
                  <a:srgbClr val="FF0000"/>
                </a:solidFill>
              </a:rPr>
              <a:t>copper </a:t>
            </a:r>
            <a:r>
              <a:rPr lang="en-US" sz="3600" dirty="0" err="1">
                <a:solidFill>
                  <a:srgbClr val="FF0000"/>
                </a:solidFill>
              </a:rPr>
              <a:t>sulphate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CuSO</a:t>
            </a:r>
            <a:r>
              <a:rPr lang="en-US" sz="3600" baseline="-25000" dirty="0"/>
              <a:t>4</a:t>
            </a:r>
            <a:r>
              <a:rPr lang="en-US" sz="3600" dirty="0"/>
              <a:t> &amp;FEHLING B composed of </a:t>
            </a:r>
            <a:r>
              <a:rPr lang="en-US" sz="3600" dirty="0">
                <a:solidFill>
                  <a:srgbClr val="FF0000"/>
                </a:solidFill>
              </a:rPr>
              <a:t>sodium hydroxide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FF0000"/>
                </a:solidFill>
              </a:rPr>
              <a:t>sodium potassium </a:t>
            </a:r>
            <a:r>
              <a:rPr lang="en-US" sz="3600" dirty="0" err="1">
                <a:solidFill>
                  <a:srgbClr val="FF0000"/>
                </a:solidFill>
              </a:rPr>
              <a:t>tartarate</a:t>
            </a:r>
            <a:r>
              <a:rPr lang="en-US" sz="3600" dirty="0"/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3993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Procedure: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1806"/>
            <a:ext cx="10515600" cy="485515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tabLst>
                <a:tab pos="1266825" algn="l"/>
              </a:tabLs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Mix 1.5ml of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fehling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with 1.5ml of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fehling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tabLst>
                <a:tab pos="1266825" algn="l"/>
              </a:tabLs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Add 1ml of sugar solution to the reagent.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tabLst>
                <a:tab pos="1266825" algn="l"/>
              </a:tabLs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Boiled if any reducing sugar are present a various shades of yellow to brawn color appears.  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4146487"/>
            <a:ext cx="2857500" cy="271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86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7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59" y="939217"/>
            <a:ext cx="10515600" cy="57415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1.The </a:t>
            </a:r>
            <a:r>
              <a:rPr lang="en-US" sz="3600" dirty="0" err="1"/>
              <a:t>barfoed's</a:t>
            </a:r>
            <a:r>
              <a:rPr lang="en-US" sz="3600" dirty="0"/>
              <a:t> test is used to distinguish </a:t>
            </a:r>
            <a:r>
              <a:rPr lang="en-US" sz="3600" dirty="0" smtClean="0"/>
              <a:t>between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 </a:t>
            </a:r>
            <a:r>
              <a:rPr lang="en-US" sz="3600" dirty="0"/>
              <a:t>a- di- and polysaccharide 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 </a:t>
            </a:r>
            <a:r>
              <a:rPr lang="en-US" sz="3600" dirty="0"/>
              <a:t>b-mono and disaccharide          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 </a:t>
            </a:r>
            <a:r>
              <a:rPr lang="en-US" sz="3600" dirty="0"/>
              <a:t>c- reducing and </a:t>
            </a:r>
            <a:r>
              <a:rPr lang="en-US" sz="3600" dirty="0" err="1" smtClean="0"/>
              <a:t>nonreducing</a:t>
            </a:r>
            <a:r>
              <a:rPr lang="en-US" sz="3600" dirty="0" smtClean="0"/>
              <a:t> sugar</a:t>
            </a:r>
          </a:p>
          <a:p>
            <a:pPr marL="0" indent="0">
              <a:buNone/>
            </a:pP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 smtClean="0"/>
              <a:t>2.</a:t>
            </a:r>
            <a:r>
              <a:rPr lang="en-US" sz="3600" dirty="0"/>
              <a:t> Fehling A solution composed </a:t>
            </a:r>
            <a:r>
              <a:rPr lang="en-US" sz="3600" dirty="0" smtClean="0"/>
              <a:t>of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a-copper </a:t>
            </a:r>
            <a:r>
              <a:rPr lang="en-US" sz="3600" dirty="0" err="1"/>
              <a:t>sulphate</a:t>
            </a:r>
            <a:r>
              <a:rPr lang="en-US" sz="3600" dirty="0"/>
              <a:t>        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</a:t>
            </a:r>
            <a:r>
              <a:rPr lang="en-US" sz="3600" dirty="0"/>
              <a:t>b- </a:t>
            </a:r>
            <a:r>
              <a:rPr lang="en-US" sz="3600" dirty="0" smtClean="0"/>
              <a:t>sodium </a:t>
            </a:r>
            <a:r>
              <a:rPr lang="en-US" sz="3600" dirty="0"/>
              <a:t>potassium </a:t>
            </a:r>
            <a:r>
              <a:rPr lang="en-US" sz="3600" dirty="0" err="1"/>
              <a:t>tartarate</a:t>
            </a:r>
            <a:r>
              <a:rPr lang="en-US" sz="3600" dirty="0"/>
              <a:t>    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c-sodium </a:t>
            </a:r>
            <a:r>
              <a:rPr lang="en-US" sz="3600" dirty="0"/>
              <a:t>hydroxide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4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633" y="525102"/>
            <a:ext cx="10515600" cy="5660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3.Which </a:t>
            </a:r>
            <a:r>
              <a:rPr lang="en-US" sz="3200" dirty="0"/>
              <a:t>of the following is a non-reducing sugar</a:t>
            </a:r>
            <a:r>
              <a:rPr lang="en-US" sz="3200" dirty="0" smtClean="0"/>
              <a:t>?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 smtClean="0"/>
              <a:t>Lactose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 smtClean="0"/>
              <a:t>Maltose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 smtClean="0"/>
              <a:t>Sucrose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4.Define reducing sugar?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57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2987" y="2788199"/>
            <a:ext cx="9144000" cy="2387600"/>
          </a:xfrm>
        </p:spPr>
        <p:txBody>
          <a:bodyPr>
            <a:noAutofit/>
          </a:bodyPr>
          <a:lstStyle/>
          <a:p>
            <a:r>
              <a:rPr lang="en-US" sz="13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Reducing</a:t>
            </a:r>
            <a:br>
              <a:rPr lang="en-US" sz="13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US" sz="13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sugar</a:t>
            </a:r>
            <a:endParaRPr lang="en-US" sz="138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878" y="2906163"/>
            <a:ext cx="5812325" cy="3358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878" y="0"/>
            <a:ext cx="569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9" y="500062"/>
            <a:ext cx="10515600" cy="1325563"/>
          </a:xfrm>
        </p:spPr>
        <p:txBody>
          <a:bodyPr>
            <a:normAutofit fontScale="90000"/>
          </a:bodyPr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Exp. No .6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Reducing sugars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</a:t>
            </a:r>
            <a:r>
              <a:rPr lang="en-US" sz="4400" dirty="0"/>
              <a:t>A reducing sugar is any sugar that is capable of acting as a reducing agent because it has </a:t>
            </a:r>
            <a:r>
              <a:rPr lang="en-US" sz="4400" dirty="0">
                <a:solidFill>
                  <a:srgbClr val="FF0000"/>
                </a:solidFill>
              </a:rPr>
              <a:t>a free aldehyde </a:t>
            </a:r>
            <a:r>
              <a:rPr lang="en-US" sz="4400" dirty="0"/>
              <a:t>group or </a:t>
            </a:r>
            <a:r>
              <a:rPr lang="en-US" sz="4400" dirty="0">
                <a:solidFill>
                  <a:srgbClr val="FF0000"/>
                </a:solidFill>
              </a:rPr>
              <a:t>a free ketone </a:t>
            </a:r>
            <a:r>
              <a:rPr lang="en-US" sz="4400" dirty="0" smtClean="0"/>
              <a:t>group. </a:t>
            </a: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828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4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7240"/>
            <a:ext cx="10515600" cy="5289723"/>
          </a:xfrm>
        </p:spPr>
        <p:txBody>
          <a:bodyPr/>
          <a:lstStyle/>
          <a:p>
            <a:pPr lvl="0"/>
            <a:r>
              <a:rPr lang="en-US" sz="4100" dirty="0" smtClean="0">
                <a:solidFill>
                  <a:srgbClr val="FF0000"/>
                </a:solidFill>
              </a:rPr>
              <a:t>This </a:t>
            </a:r>
            <a:r>
              <a:rPr lang="en-US" sz="4100" dirty="0" smtClean="0">
                <a:solidFill>
                  <a:prstClr val="black"/>
                </a:solidFill>
              </a:rPr>
              <a:t>reducing </a:t>
            </a:r>
            <a:r>
              <a:rPr lang="en-US" sz="4100" dirty="0">
                <a:solidFill>
                  <a:prstClr val="black"/>
                </a:solidFill>
              </a:rPr>
              <a:t>ability, which is useful in </a:t>
            </a:r>
            <a:r>
              <a:rPr lang="en-US" sz="4100" dirty="0" smtClean="0">
                <a:solidFill>
                  <a:srgbClr val="FF0000"/>
                </a:solidFill>
              </a:rPr>
              <a:t>classifying </a:t>
            </a:r>
            <a:r>
              <a:rPr lang="en-US" sz="4100" dirty="0">
                <a:solidFill>
                  <a:srgbClr val="FF0000"/>
                </a:solidFill>
              </a:rPr>
              <a:t>sugars </a:t>
            </a:r>
            <a:r>
              <a:rPr lang="en-US" sz="4100" dirty="0">
                <a:solidFill>
                  <a:prstClr val="black"/>
                </a:solidFill>
              </a:rPr>
              <a:t>and in </a:t>
            </a:r>
            <a:r>
              <a:rPr lang="en-US" sz="4100" dirty="0">
                <a:solidFill>
                  <a:srgbClr val="FF0000"/>
                </a:solidFill>
              </a:rPr>
              <a:t>certain clinical tests</a:t>
            </a:r>
            <a:r>
              <a:rPr lang="en-US" sz="4100" dirty="0">
                <a:solidFill>
                  <a:prstClr val="black"/>
                </a:solidFill>
              </a:rPr>
              <a:t>, is dependent on the presence of </a:t>
            </a:r>
            <a:r>
              <a:rPr lang="en-US" sz="4100" dirty="0">
                <a:solidFill>
                  <a:srgbClr val="FF0000"/>
                </a:solidFill>
              </a:rPr>
              <a:t>(1) </a:t>
            </a:r>
            <a:r>
              <a:rPr lang="en-US" sz="4100" dirty="0">
                <a:solidFill>
                  <a:prstClr val="black"/>
                </a:solidFill>
              </a:rPr>
              <a:t>aldehyde groups such as in glucose and </a:t>
            </a:r>
            <a:r>
              <a:rPr lang="en-US" sz="4100" dirty="0" err="1">
                <a:solidFill>
                  <a:prstClr val="black"/>
                </a:solidFill>
              </a:rPr>
              <a:t>galactose</a:t>
            </a:r>
            <a:r>
              <a:rPr lang="en-US" sz="4100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r>
              <a:rPr lang="en-US" sz="4100" dirty="0">
                <a:solidFill>
                  <a:srgbClr val="FF0000"/>
                </a:solidFill>
              </a:rPr>
              <a:t>(2) </a:t>
            </a:r>
            <a:r>
              <a:rPr lang="en-US" sz="4100" dirty="0">
                <a:solidFill>
                  <a:prstClr val="black"/>
                </a:solidFill>
              </a:rPr>
              <a:t>ketone groups such as in fructose.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2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emistry Glossary: Search results for &amp;#39;glucose&amp;#39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76" y="2254312"/>
            <a:ext cx="5592024" cy="46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953"/>
            <a:ext cx="6355533" cy="45222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7227" y="224135"/>
            <a:ext cx="108943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 common dietary </a:t>
            </a:r>
            <a:r>
              <a:rPr lang="en-US" sz="4000" dirty="0" err="1"/>
              <a:t>monosaccharides</a:t>
            </a:r>
            <a:r>
              <a:rPr lang="en-US" sz="4000" dirty="0"/>
              <a:t> </a:t>
            </a:r>
            <a:r>
              <a:rPr lang="en-US" sz="4000" dirty="0" err="1"/>
              <a:t>galactose</a:t>
            </a:r>
            <a:r>
              <a:rPr lang="en-US" sz="4000" dirty="0"/>
              <a:t>, glucose and </a:t>
            </a:r>
            <a:r>
              <a:rPr lang="en-US" sz="4000" dirty="0" smtClean="0"/>
              <a:t>fructose</a:t>
            </a:r>
          </a:p>
          <a:p>
            <a:r>
              <a:rPr lang="en-US" sz="4000" dirty="0"/>
              <a:t> are </a:t>
            </a:r>
            <a:r>
              <a:rPr lang="en-US" sz="4000" b="1" dirty="0">
                <a:solidFill>
                  <a:srgbClr val="FF0000"/>
                </a:solidFill>
              </a:rPr>
              <a:t>all reducing sugars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47102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798</Words>
  <Application>Microsoft Office PowerPoint</Application>
  <PresentationFormat>Widescreen</PresentationFormat>
  <Paragraphs>93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Reducing sugar</vt:lpstr>
      <vt:lpstr>  Exp. No .6  Reducing sugars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Barfoed's Test </vt:lpstr>
      <vt:lpstr>PowerPoint Presentation</vt:lpstr>
      <vt:lpstr>PowerPoint Presentation</vt:lpstr>
      <vt:lpstr>Benedict's test  </vt:lpstr>
      <vt:lpstr>PowerPoint Presentation</vt:lpstr>
      <vt:lpstr>PowerPoint Presentation</vt:lpstr>
      <vt:lpstr>PowerPoint Presentation</vt:lpstr>
      <vt:lpstr>Fehling's Test:  </vt:lpstr>
      <vt:lpstr>Two solutions are required: </vt:lpstr>
      <vt:lpstr>Procedure: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Exp.No3  3- Bials test for (pentose) </dc:title>
  <dc:creator>Techno</dc:creator>
  <cp:lastModifiedBy>DR.Ahmed Saker 2O14</cp:lastModifiedBy>
  <cp:revision>31</cp:revision>
  <dcterms:created xsi:type="dcterms:W3CDTF">2017-02-26T10:33:01Z</dcterms:created>
  <dcterms:modified xsi:type="dcterms:W3CDTF">2021-10-15T07:22:09Z</dcterms:modified>
</cp:coreProperties>
</file>