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0"/>
  </p:notesMasterIdLst>
  <p:sldIdLst>
    <p:sldId id="256" r:id="rId2"/>
    <p:sldId id="257" r:id="rId3"/>
    <p:sldId id="258" r:id="rId4"/>
    <p:sldId id="259" r:id="rId5"/>
    <p:sldId id="260" r:id="rId6"/>
    <p:sldId id="261" r:id="rId7"/>
    <p:sldId id="262" r:id="rId8"/>
    <p:sldId id="275" r:id="rId9"/>
    <p:sldId id="265" r:id="rId10"/>
    <p:sldId id="273" r:id="rId11"/>
    <p:sldId id="274" r:id="rId12"/>
    <p:sldId id="264" r:id="rId13"/>
    <p:sldId id="268" r:id="rId14"/>
    <p:sldId id="266" r:id="rId15"/>
    <p:sldId id="267"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C6891-C1C7-4096-8983-642900596BBC}"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E99D3-352D-4AF1-BD49-009BDE398A9B}" type="slidenum">
              <a:rPr lang="en-US" smtClean="0"/>
              <a:t>‹#›</a:t>
            </a:fld>
            <a:endParaRPr lang="en-US"/>
          </a:p>
        </p:txBody>
      </p:sp>
    </p:spTree>
    <p:extLst>
      <p:ext uri="{BB962C8B-B14F-4D97-AF65-F5344CB8AC3E}">
        <p14:creationId xmlns:p14="http://schemas.microsoft.com/office/powerpoint/2010/main" val="163884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Boiling </a:t>
            </a:r>
            <a:r>
              <a:rPr lang="en-US" sz="2000" dirty="0" err="1" smtClean="0"/>
              <a:t>stons</a:t>
            </a:r>
            <a:r>
              <a:rPr lang="en-US" sz="2000" dirty="0" smtClean="0"/>
              <a:t> are used to prevent local super</a:t>
            </a:r>
            <a:r>
              <a:rPr lang="en-US" sz="2000" baseline="0" dirty="0" smtClean="0"/>
              <a:t>  heating which is turn cause bumping.</a:t>
            </a:r>
            <a:endParaRPr lang="en-US" sz="2000" dirty="0"/>
          </a:p>
        </p:txBody>
      </p:sp>
      <p:sp>
        <p:nvSpPr>
          <p:cNvPr id="4" name="Slide Number Placeholder 3"/>
          <p:cNvSpPr>
            <a:spLocks noGrp="1"/>
          </p:cNvSpPr>
          <p:nvPr>
            <p:ph type="sldNum" sz="quarter" idx="10"/>
          </p:nvPr>
        </p:nvSpPr>
        <p:spPr/>
        <p:txBody>
          <a:bodyPr/>
          <a:lstStyle/>
          <a:p>
            <a:fld id="{1BBE99D3-352D-4AF1-BD49-009BDE398A9B}" type="slidenum">
              <a:rPr lang="en-US" smtClean="0"/>
              <a:t>7</a:t>
            </a:fld>
            <a:endParaRPr lang="en-US"/>
          </a:p>
        </p:txBody>
      </p:sp>
    </p:spTree>
    <p:extLst>
      <p:ext uri="{BB962C8B-B14F-4D97-AF65-F5344CB8AC3E}">
        <p14:creationId xmlns:p14="http://schemas.microsoft.com/office/powerpoint/2010/main" val="80907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http://www.footprints-science.co.uk</a:t>
            </a:r>
            <a:endParaRPr lang="en-US"/>
          </a:p>
        </p:txBody>
      </p:sp>
      <p:sp>
        <p:nvSpPr>
          <p:cNvPr id="4" name="Slide Number Placeholder 3"/>
          <p:cNvSpPr>
            <a:spLocks noGrp="1"/>
          </p:cNvSpPr>
          <p:nvPr>
            <p:ph type="sldNum" sz="quarter" idx="10"/>
          </p:nvPr>
        </p:nvSpPr>
        <p:spPr/>
        <p:txBody>
          <a:bodyPr/>
          <a:lstStyle/>
          <a:p>
            <a:fld id="{1BBE99D3-352D-4AF1-BD49-009BDE398A9B}" type="slidenum">
              <a:rPr lang="en-US" smtClean="0"/>
              <a:t>11</a:t>
            </a:fld>
            <a:endParaRPr lang="en-US"/>
          </a:p>
        </p:txBody>
      </p:sp>
    </p:spTree>
    <p:extLst>
      <p:ext uri="{BB962C8B-B14F-4D97-AF65-F5344CB8AC3E}">
        <p14:creationId xmlns:p14="http://schemas.microsoft.com/office/powerpoint/2010/main" val="267318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9AC8D3-C207-4D25-9892-3DFE2B5C062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251539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AC8D3-C207-4D25-9892-3DFE2B5C062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293109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AC8D3-C207-4D25-9892-3DFE2B5C062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934D11-B1AC-4776-9688-01D09AC4148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745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9AC8D3-C207-4D25-9892-3DFE2B5C062F}"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21723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9AC8D3-C207-4D25-9892-3DFE2B5C062F}"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934D11-B1AC-4776-9688-01D09AC4148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8969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9AC8D3-C207-4D25-9892-3DFE2B5C062F}"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3463310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9AC8D3-C207-4D25-9892-3DFE2B5C062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3287124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9AC8D3-C207-4D25-9892-3DFE2B5C062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291219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9AC8D3-C207-4D25-9892-3DFE2B5C062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315257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AC8D3-C207-4D25-9892-3DFE2B5C062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132960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9AC8D3-C207-4D25-9892-3DFE2B5C062F}"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326376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9AC8D3-C207-4D25-9892-3DFE2B5C062F}"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195461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9AC8D3-C207-4D25-9892-3DFE2B5C062F}"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287916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AC8D3-C207-4D25-9892-3DFE2B5C062F}"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284586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AC8D3-C207-4D25-9892-3DFE2B5C062F}"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346701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AC8D3-C207-4D25-9892-3DFE2B5C062F}"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934D11-B1AC-4776-9688-01D09AC41482}" type="slidenum">
              <a:rPr lang="en-US" smtClean="0"/>
              <a:t>‹#›</a:t>
            </a:fld>
            <a:endParaRPr lang="en-US"/>
          </a:p>
        </p:txBody>
      </p:sp>
    </p:spTree>
    <p:extLst>
      <p:ext uri="{BB962C8B-B14F-4D97-AF65-F5344CB8AC3E}">
        <p14:creationId xmlns:p14="http://schemas.microsoft.com/office/powerpoint/2010/main" val="292945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93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19AC8D3-C207-4D25-9892-3DFE2B5C062F}" type="datetimeFigureOut">
              <a:rPr lang="en-US" smtClean="0"/>
              <a:t>4/20/2021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2934D11-B1AC-4776-9688-01D09AC41482}" type="slidenum">
              <a:rPr lang="en-US" smtClean="0"/>
              <a:t>‹#›</a:t>
            </a:fld>
            <a:endParaRPr lang="en-US"/>
          </a:p>
        </p:txBody>
      </p:sp>
    </p:spTree>
    <p:extLst>
      <p:ext uri="{BB962C8B-B14F-4D97-AF65-F5344CB8AC3E}">
        <p14:creationId xmlns:p14="http://schemas.microsoft.com/office/powerpoint/2010/main" val="306608117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541" y="-742384"/>
            <a:ext cx="5875778" cy="4970353"/>
          </a:xfrm>
        </p:spPr>
        <p:txBody>
          <a:bodyPr>
            <a:normAutofit/>
          </a:bodyPr>
          <a:lstStyle/>
          <a:p>
            <a:r>
              <a:rPr lang="en-US" sz="44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Purification of Liquid Organic Compounds by Distillation</a:t>
            </a:r>
            <a:r>
              <a:rPr lang="en-US" sz="3200" dirty="0">
                <a:latin typeface="Calibri" panose="020F0502020204030204" pitchFamily="34" charset="0"/>
                <a:ea typeface="Times New Roman" panose="02020603050405020304" pitchFamily="18" charset="0"/>
                <a:cs typeface="Arial" panose="020B0604020202020204" pitchFamily="34" charset="0"/>
              </a:rPr>
              <a:t/>
            </a:r>
            <a:br>
              <a:rPr lang="en-US" sz="3200" dirty="0">
                <a:latin typeface="Calibri" panose="020F0502020204030204" pitchFamily="34" charset="0"/>
                <a:ea typeface="Times New Roman" panose="02020603050405020304" pitchFamily="18" charset="0"/>
                <a:cs typeface="Arial" panose="020B0604020202020204" pitchFamily="34" charset="0"/>
              </a:rPr>
            </a:br>
            <a:endParaRPr lang="en-US" dirty="0"/>
          </a:p>
        </p:txBody>
      </p:sp>
      <p:pic>
        <p:nvPicPr>
          <p:cNvPr id="1026" name="Picture 2" descr="Methods of purification of organic compounds | CBSE Chemistry Chapter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661" y="1"/>
            <a:ext cx="61533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339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28" y="0"/>
            <a:ext cx="12119571" cy="6858000"/>
          </a:xfrm>
        </p:spPr>
      </p:pic>
    </p:spTree>
    <p:extLst>
      <p:ext uri="{BB962C8B-B14F-4D97-AF65-F5344CB8AC3E}">
        <p14:creationId xmlns:p14="http://schemas.microsoft.com/office/powerpoint/2010/main" val="3925573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597809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674811" y="666938"/>
            <a:ext cx="10039133" cy="5627983"/>
          </a:xfrm>
        </p:spPr>
        <p:txBody>
          <a:bodyPr>
            <a:normAutofit/>
          </a:bodyPr>
          <a:lstStyle/>
          <a:p>
            <a:pPr marL="0" algn="just">
              <a:lnSpc>
                <a:spcPct val="115000"/>
              </a:lnSpc>
              <a:spcBef>
                <a:spcPts val="0"/>
              </a:spcBef>
              <a:spcAft>
                <a:spcPts val="1000"/>
              </a:spcAft>
            </a:pPr>
            <a:r>
              <a:rPr lang="en-US" sz="3600" b="1"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rPr>
              <a:t>Vacuum distillation </a:t>
            </a:r>
          </a:p>
          <a:p>
            <a:pPr marL="0" indent="0" algn="just">
              <a:lnSpc>
                <a:spcPct val="115000"/>
              </a:lnSpc>
              <a:spcBef>
                <a:spcPts val="0"/>
              </a:spcBef>
              <a:spcAft>
                <a:spcPts val="1000"/>
              </a:spcAft>
              <a:buNone/>
            </a:pPr>
            <a:r>
              <a:rPr lang="en-US" sz="3600" dirty="0" smtClean="0">
                <a:latin typeface="Times New Roman" panose="02020603050405020304" pitchFamily="18" charset="0"/>
                <a:ea typeface="Times New Roman" panose="02020603050405020304" pitchFamily="18" charset="0"/>
                <a:cs typeface="Arial" panose="020B0604020202020204" pitchFamily="34" charset="0"/>
              </a:rPr>
              <a:t>is </a:t>
            </a:r>
            <a:r>
              <a:rPr lang="en-US" sz="3600" dirty="0">
                <a:latin typeface="Times New Roman" panose="02020603050405020304" pitchFamily="18" charset="0"/>
                <a:ea typeface="Times New Roman" panose="02020603050405020304" pitchFamily="18" charset="0"/>
                <a:cs typeface="Arial" panose="020B0604020202020204" pitchFamily="34" charset="0"/>
              </a:rPr>
              <a:t>distillation at a reduced pressure. Vacuum distillation is used to distill compounds that have a high boiling point or any compound which might undergo decomposition on heating at atmospheric pressure.</a:t>
            </a:r>
            <a:endParaRPr lang="en-US" sz="2400" dirty="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4162109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izar\Desktop\vaccum.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p:spPr>
      </p:pic>
    </p:spTree>
    <p:extLst>
      <p:ext uri="{BB962C8B-B14F-4D97-AF65-F5344CB8AC3E}">
        <p14:creationId xmlns:p14="http://schemas.microsoft.com/office/powerpoint/2010/main" val="284799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2090" y="655598"/>
            <a:ext cx="10303988" cy="5158062"/>
          </a:xfrm>
        </p:spPr>
        <p:txBody>
          <a:bodyPr>
            <a:noAutofit/>
          </a:bodyPr>
          <a:lstStyle/>
          <a:p>
            <a:pPr marL="0" algn="just">
              <a:lnSpc>
                <a:spcPct val="115000"/>
              </a:lnSpc>
              <a:spcBef>
                <a:spcPts val="0"/>
              </a:spcBef>
              <a:spcAft>
                <a:spcPts val="1000"/>
              </a:spcAft>
            </a:pPr>
            <a:r>
              <a:rPr lang="en-US" sz="4000" b="1"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rPr>
              <a:t>Steam distillation</a:t>
            </a:r>
            <a:endParaRPr lang="en-US" sz="2800" b="1" dirty="0">
              <a:solidFill>
                <a:schemeClr val="accent1"/>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en-US" sz="4000" dirty="0">
                <a:latin typeface="Times New Roman" panose="02020603050405020304" pitchFamily="18" charset="0"/>
                <a:ea typeface="Times New Roman" panose="02020603050405020304" pitchFamily="18" charset="0"/>
              </a:rPr>
              <a:t>Steam distillation is a special type of distillation for temperature sensitive materials which are immiscible with water, volatile in steam and have high vapor pressure at the boiling temperature of water like natural aromatic compounds. Eucalyptus oil and orange oil are obtained by this method on the industrial scale</a:t>
            </a:r>
            <a:endParaRPr lang="en-US" sz="4000" dirty="0"/>
          </a:p>
        </p:txBody>
      </p:sp>
    </p:spTree>
    <p:extLst>
      <p:ext uri="{BB962C8B-B14F-4D97-AF65-F5344CB8AC3E}">
        <p14:creationId xmlns:p14="http://schemas.microsoft.com/office/powerpoint/2010/main" val="4079531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izar\Desktop\steam.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953061"/>
          </a:xfrm>
          <a:prstGeom prst="rect">
            <a:avLst/>
          </a:prstGeom>
          <a:noFill/>
          <a:ln>
            <a:noFill/>
          </a:ln>
        </p:spPr>
      </p:pic>
    </p:spTree>
    <p:extLst>
      <p:ext uri="{BB962C8B-B14F-4D97-AF65-F5344CB8AC3E}">
        <p14:creationId xmlns:p14="http://schemas.microsoft.com/office/powerpoint/2010/main" val="362369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Procedure</a:t>
            </a:r>
            <a:r>
              <a:rPr lang="en-US" dirty="0"/>
              <a:t/>
            </a:r>
            <a:br>
              <a:rPr lang="en-US" dirty="0"/>
            </a:br>
            <a:endParaRPr lang="en-US" dirty="0"/>
          </a:p>
        </p:txBody>
      </p:sp>
      <p:sp>
        <p:nvSpPr>
          <p:cNvPr id="3" name="Content Placeholder 2"/>
          <p:cNvSpPr>
            <a:spLocks noGrp="1"/>
          </p:cNvSpPr>
          <p:nvPr>
            <p:ph idx="1"/>
          </p:nvPr>
        </p:nvSpPr>
        <p:spPr>
          <a:xfrm>
            <a:off x="1022962" y="1490803"/>
            <a:ext cx="11169038" cy="3777622"/>
          </a:xfrm>
        </p:spPr>
        <p:txBody>
          <a:bodyPr>
            <a:noAutofit/>
          </a:bodyPr>
          <a:lstStyle/>
          <a:p>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impure liquid or a mixture of two liquids is taken in a distillation flask fitted with a thermometer and a condenser. The flask is heated on a sand bath, on wire gauze or in a water bath. The more volatile liquid, </a:t>
            </a:r>
            <a:endParaRPr lang="en-US" sz="3600" dirty="0" smtClean="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e. the one having a lower boiling point, boils first and the vapors distill over from the outlet near the top. These vapors pass through the condenser and get condensed into the liquid. </a:t>
            </a:r>
          </a:p>
        </p:txBody>
      </p:sp>
    </p:spTree>
    <p:extLst>
      <p:ext uri="{BB962C8B-B14F-4D97-AF65-F5344CB8AC3E}">
        <p14:creationId xmlns:p14="http://schemas.microsoft.com/office/powerpoint/2010/main" val="1042582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909" y="0"/>
            <a:ext cx="12038091" cy="6857999"/>
          </a:xfrm>
        </p:spPr>
      </p:pic>
    </p:spTree>
    <p:extLst>
      <p:ext uri="{BB962C8B-B14F-4D97-AF65-F5344CB8AC3E}">
        <p14:creationId xmlns:p14="http://schemas.microsoft.com/office/powerpoint/2010/main" val="1536788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856" y="0"/>
            <a:ext cx="11941520" cy="6858000"/>
          </a:xfrm>
        </p:spPr>
      </p:pic>
    </p:spTree>
    <p:extLst>
      <p:ext uri="{BB962C8B-B14F-4D97-AF65-F5344CB8AC3E}">
        <p14:creationId xmlns:p14="http://schemas.microsoft.com/office/powerpoint/2010/main" val="414148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026" y="614484"/>
            <a:ext cx="8911687" cy="1280890"/>
          </a:xfrm>
        </p:spPr>
        <p:txBody>
          <a:bodyPr>
            <a:normAutofit/>
          </a:bodyPr>
          <a:lstStyle/>
          <a:p>
            <a:r>
              <a:rPr lang="en-US" sz="4400" b="1" dirty="0" smtClean="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Distillation</a:t>
            </a:r>
            <a:endParaRPr lang="en-US" sz="4400" b="1" dirty="0">
              <a:solidFill>
                <a:schemeClr val="accent1">
                  <a:lumMod val="75000"/>
                </a:schemeClr>
              </a:solidFill>
            </a:endParaRPr>
          </a:p>
        </p:txBody>
      </p:sp>
      <p:sp>
        <p:nvSpPr>
          <p:cNvPr id="3" name="Content Placeholder 2"/>
          <p:cNvSpPr>
            <a:spLocks noGrp="1"/>
          </p:cNvSpPr>
          <p:nvPr>
            <p:ph idx="1"/>
          </p:nvPr>
        </p:nvSpPr>
        <p:spPr>
          <a:xfrm>
            <a:off x="1557117" y="1545124"/>
            <a:ext cx="10291581" cy="3777622"/>
          </a:xfrm>
        </p:spPr>
        <p:txBody>
          <a:bodyPr/>
          <a:lstStyle/>
          <a:p>
            <a:pPr marL="0" algn="just">
              <a:lnSpc>
                <a:spcPct val="115000"/>
              </a:lnSpc>
              <a:spcBef>
                <a:spcPts val="0"/>
              </a:spcBef>
              <a:spcAft>
                <a:spcPts val="1000"/>
              </a:spcAft>
              <a:tabLst>
                <a:tab pos="1336040" algn="l"/>
              </a:tabLst>
            </a:pPr>
            <a:r>
              <a:rPr lang="en-US" sz="3600" dirty="0" smtClean="0">
                <a:latin typeface="Times New Roman" panose="02020603050405020304" pitchFamily="18" charset="0"/>
                <a:ea typeface="Times New Roman" panose="02020603050405020304" pitchFamily="18" charset="0"/>
                <a:cs typeface="Arial" panose="020B0604020202020204" pitchFamily="34" charset="0"/>
              </a:rPr>
              <a:t>is the process of heating a liquid until it boils, capturing and cooling the resultant hot vapors, and collecting the condensed vapors. Distillation was probably first used by ancient Arab chemists to isolate perfumes</a:t>
            </a:r>
            <a:r>
              <a:rPr lang="en-US" sz="32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743730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3455" y="1311450"/>
            <a:ext cx="10556421" cy="4412055"/>
          </a:xfrm>
        </p:spPr>
        <p:txBody>
          <a:bodyPr>
            <a:noAutofit/>
          </a:bodyPr>
          <a:lstStyle/>
          <a:p>
            <a:r>
              <a:rPr lang="en-US" sz="3600" dirty="0">
                <a:latin typeface="Times New Roman" panose="02020603050405020304" pitchFamily="18" charset="0"/>
                <a:ea typeface="Times New Roman" panose="02020603050405020304" pitchFamily="18" charset="0"/>
              </a:rPr>
              <a:t>Distillation is used for the </a:t>
            </a:r>
            <a:r>
              <a:rPr lang="en-US" sz="3600" b="1" dirty="0">
                <a:solidFill>
                  <a:schemeClr val="accent1"/>
                </a:solidFill>
                <a:latin typeface="Times New Roman" panose="02020603050405020304" pitchFamily="18" charset="0"/>
                <a:ea typeface="Times New Roman" panose="02020603050405020304" pitchFamily="18" charset="0"/>
              </a:rPr>
              <a:t>identification</a:t>
            </a:r>
            <a:r>
              <a:rPr lang="en-US" sz="3600" b="1" dirty="0">
                <a:solidFill>
                  <a:srgbClr val="C00000"/>
                </a:solidFill>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and </a:t>
            </a:r>
            <a:r>
              <a:rPr lang="en-US" sz="3600" b="1" dirty="0">
                <a:solidFill>
                  <a:schemeClr val="accent1"/>
                </a:solidFill>
                <a:latin typeface="Times New Roman" panose="02020603050405020304" pitchFamily="18" charset="0"/>
                <a:ea typeface="Times New Roman" panose="02020603050405020304" pitchFamily="18" charset="0"/>
              </a:rPr>
              <a:t>purification</a:t>
            </a:r>
            <a:r>
              <a:rPr lang="en-US" sz="3600" dirty="0">
                <a:latin typeface="Times New Roman" panose="02020603050405020304" pitchFamily="18" charset="0"/>
                <a:ea typeface="Times New Roman" panose="02020603050405020304" pitchFamily="18" charset="0"/>
              </a:rPr>
              <a:t> of organic compounds. </a:t>
            </a:r>
            <a:endParaRPr lang="en-US" sz="3600" dirty="0" smtClean="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Distillation is used to </a:t>
            </a:r>
            <a:r>
              <a:rPr lang="en-US" sz="3600" b="1" dirty="0">
                <a:solidFill>
                  <a:schemeClr val="accent1"/>
                </a:solidFill>
                <a:latin typeface="Times New Roman" panose="02020603050405020304" pitchFamily="18" charset="0"/>
                <a:ea typeface="Times New Roman" panose="02020603050405020304" pitchFamily="18" charset="0"/>
              </a:rPr>
              <a:t>purify</a:t>
            </a:r>
            <a:r>
              <a:rPr lang="en-US" sz="3600" dirty="0">
                <a:latin typeface="Times New Roman" panose="02020603050405020304" pitchFamily="18" charset="0"/>
                <a:ea typeface="Times New Roman" panose="02020603050405020304" pitchFamily="18" charset="0"/>
              </a:rPr>
              <a:t> a compound by separating it from a non-volatile or less-volatile material. When different compounds in a mixture have different boiling points, they separate into individual components by distillation</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1230659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079" y="685044"/>
            <a:ext cx="11461687" cy="5100119"/>
          </a:xfrm>
        </p:spPr>
        <p:txBody>
          <a:bodyPr>
            <a:noAutofit/>
          </a:bodyPr>
          <a:lstStyle/>
          <a:p>
            <a:pPr marL="0" indent="0">
              <a:buNone/>
            </a:pPr>
            <a:r>
              <a:rPr lang="ar-IQ" sz="3600" b="1" dirty="0" smtClean="0">
                <a:latin typeface="Times New Roman" panose="02020603050405020304" pitchFamily="18" charset="0"/>
                <a:ea typeface="Times New Roman" panose="02020603050405020304" pitchFamily="18" charset="0"/>
              </a:rPr>
              <a:t>   </a:t>
            </a:r>
            <a:r>
              <a:rPr lang="ar-IQ" sz="3600" b="1" dirty="0" smtClean="0">
                <a:solidFill>
                  <a:schemeClr val="accent1"/>
                </a:solidFill>
                <a:latin typeface="Times New Roman" panose="02020603050405020304" pitchFamily="18" charset="0"/>
                <a:ea typeface="Times New Roman" panose="02020603050405020304" pitchFamily="18" charset="0"/>
              </a:rPr>
              <a:t>  </a:t>
            </a:r>
            <a:r>
              <a:rPr lang="en-US" sz="3600" b="1" dirty="0" smtClean="0">
                <a:solidFill>
                  <a:schemeClr val="accent1"/>
                </a:solidFill>
                <a:latin typeface="Times New Roman" panose="02020603050405020304" pitchFamily="18" charset="0"/>
                <a:ea typeface="Times New Roman" panose="02020603050405020304" pitchFamily="18" charset="0"/>
              </a:rPr>
              <a:t>The</a:t>
            </a:r>
            <a:r>
              <a:rPr lang="en-US" sz="3600" dirty="0" smtClean="0">
                <a:solidFill>
                  <a:schemeClr val="accent1"/>
                </a:solidFill>
                <a:latin typeface="Times New Roman" panose="02020603050405020304" pitchFamily="18" charset="0"/>
                <a:ea typeface="Times New Roman" panose="02020603050405020304" pitchFamily="18" charset="0"/>
              </a:rPr>
              <a:t> </a:t>
            </a:r>
            <a:r>
              <a:rPr lang="en-US" sz="3600" b="1" dirty="0">
                <a:solidFill>
                  <a:schemeClr val="accent1"/>
                </a:solidFill>
                <a:latin typeface="Times New Roman" panose="02020603050405020304" pitchFamily="18" charset="0"/>
                <a:ea typeface="Times New Roman" panose="02020603050405020304" pitchFamily="18" charset="0"/>
              </a:rPr>
              <a:t>boiling point</a:t>
            </a:r>
            <a:r>
              <a:rPr lang="en-US" sz="3600" dirty="0">
                <a:solidFill>
                  <a:schemeClr val="accent1"/>
                </a:solidFill>
                <a:latin typeface="Times New Roman" panose="02020603050405020304" pitchFamily="18" charset="0"/>
                <a:ea typeface="Times New Roman" panose="02020603050405020304" pitchFamily="18" charset="0"/>
              </a:rPr>
              <a:t> </a:t>
            </a:r>
            <a:endParaRPr lang="en-US" sz="3600" dirty="0" smtClean="0">
              <a:solidFill>
                <a:schemeClr val="accent1"/>
              </a:solidFill>
              <a:latin typeface="Times New Roman" panose="02020603050405020304" pitchFamily="18" charset="0"/>
              <a:ea typeface="Times New Roman" panose="02020603050405020304" pitchFamily="18" charset="0"/>
            </a:endParaRPr>
          </a:p>
          <a:p>
            <a:r>
              <a:rPr lang="en-US" sz="3600" dirty="0" smtClean="0">
                <a:latin typeface="Times New Roman" panose="02020603050405020304" pitchFamily="18" charset="0"/>
                <a:ea typeface="Times New Roman" panose="02020603050405020304" pitchFamily="18" charset="0"/>
              </a:rPr>
              <a:t>is </a:t>
            </a:r>
            <a:r>
              <a:rPr lang="en-US" sz="3600" dirty="0">
                <a:latin typeface="Times New Roman" panose="02020603050405020304" pitchFamily="18" charset="0"/>
                <a:ea typeface="Times New Roman" panose="02020603050405020304" pitchFamily="18" charset="0"/>
              </a:rPr>
              <a:t>the </a:t>
            </a:r>
            <a:r>
              <a:rPr lang="en-US" sz="3600" b="1" dirty="0">
                <a:solidFill>
                  <a:schemeClr val="accent1"/>
                </a:solidFill>
                <a:latin typeface="Times New Roman" panose="02020603050405020304" pitchFamily="18" charset="0"/>
                <a:ea typeface="Times New Roman" panose="02020603050405020304" pitchFamily="18" charset="0"/>
              </a:rPr>
              <a:t>temperature</a:t>
            </a:r>
            <a:r>
              <a:rPr lang="en-US" sz="3600" dirty="0">
                <a:latin typeface="Times New Roman" panose="02020603050405020304" pitchFamily="18" charset="0"/>
                <a:ea typeface="Times New Roman" panose="02020603050405020304" pitchFamily="18" charset="0"/>
              </a:rPr>
              <a:t> at which the vapor pressure of the liquid phase of a compound </a:t>
            </a:r>
            <a:r>
              <a:rPr lang="en-US" sz="3600" b="1" dirty="0">
                <a:solidFill>
                  <a:schemeClr val="accent1"/>
                </a:solidFill>
                <a:latin typeface="Times New Roman" panose="02020603050405020304" pitchFamily="18" charset="0"/>
                <a:ea typeface="Times New Roman" panose="02020603050405020304" pitchFamily="18" charset="0"/>
              </a:rPr>
              <a:t>equals </a:t>
            </a:r>
            <a:r>
              <a:rPr lang="en-US" sz="3600" dirty="0">
                <a:latin typeface="Times New Roman" panose="02020603050405020304" pitchFamily="18" charset="0"/>
                <a:ea typeface="Times New Roman" panose="02020603050405020304" pitchFamily="18" charset="0"/>
              </a:rPr>
              <a:t>the external pressure acting on the surface of the liquid. The external pressure is usually the atmospheric pressure. </a:t>
            </a:r>
            <a:r>
              <a:rPr lang="en-US" sz="3600" b="1" dirty="0" smtClean="0">
                <a:solidFill>
                  <a:schemeClr val="accent1"/>
                </a:solidFill>
                <a:latin typeface="Times New Roman" panose="02020603050405020304" pitchFamily="18" charset="0"/>
                <a:ea typeface="Times New Roman" panose="02020603050405020304" pitchFamily="18" charset="0"/>
              </a:rPr>
              <a:t>For instance</a:t>
            </a:r>
            <a:r>
              <a:rPr lang="en-US" sz="3600" dirty="0" smtClean="0">
                <a:latin typeface="Times New Roman" panose="02020603050405020304" pitchFamily="18" charset="0"/>
                <a:ea typeface="Times New Roman" panose="02020603050405020304" pitchFamily="18" charset="0"/>
              </a:rPr>
              <a:t>, consider a liquid heated in an open flask. The vapor pressure of the liquid will increase as the temperature of liquid increases, and when the vapor pressure equals the atmospheric pressure, the liquid will boil</a:t>
            </a:r>
            <a:r>
              <a:rPr lang="en-US" sz="2800" dirty="0" smtClean="0">
                <a:latin typeface="Times New Roman" panose="02020603050405020304" pitchFamily="18" charset="0"/>
                <a:ea typeface="Times New Roman" panose="02020603050405020304" pitchFamily="18" charset="0"/>
              </a:rPr>
              <a:t>. </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1111" y="5585988"/>
            <a:ext cx="3350889" cy="1272012"/>
          </a:xfrm>
          <a:prstGeom prst="rect">
            <a:avLst/>
          </a:prstGeom>
        </p:spPr>
      </p:pic>
    </p:spTree>
    <p:extLst>
      <p:ext uri="{BB962C8B-B14F-4D97-AF65-F5344CB8AC3E}">
        <p14:creationId xmlns:p14="http://schemas.microsoft.com/office/powerpoint/2010/main" val="1704105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661" y="703152"/>
            <a:ext cx="10447699" cy="5118225"/>
          </a:xfrm>
        </p:spPr>
        <p:txBody>
          <a:bodyPr>
            <a:noAutofit/>
          </a:bodyPr>
          <a:lstStyle/>
          <a:p>
            <a:pPr marL="0" indent="0">
              <a:buNone/>
            </a:pPr>
            <a:r>
              <a:rPr lang="en-US" sz="3200" b="1" dirty="0" smtClean="0">
                <a:latin typeface="Times New Roman" panose="02020603050405020304" pitchFamily="18" charset="0"/>
                <a:ea typeface="Times New Roman" panose="02020603050405020304" pitchFamily="18" charset="0"/>
              </a:rPr>
              <a:t> </a:t>
            </a:r>
            <a:r>
              <a:rPr lang="en-US" sz="3200" b="1" dirty="0" smtClean="0">
                <a:solidFill>
                  <a:schemeClr val="accent1"/>
                </a:solidFill>
                <a:latin typeface="Times New Roman" panose="02020603050405020304" pitchFamily="18" charset="0"/>
                <a:ea typeface="Times New Roman" panose="02020603050405020304" pitchFamily="18" charset="0"/>
              </a:rPr>
              <a:t>Different </a:t>
            </a:r>
            <a:r>
              <a:rPr lang="en-US" sz="3200" b="1" dirty="0">
                <a:solidFill>
                  <a:schemeClr val="accent1"/>
                </a:solidFill>
                <a:latin typeface="Times New Roman" panose="02020603050405020304" pitchFamily="18" charset="0"/>
                <a:ea typeface="Times New Roman" panose="02020603050405020304" pitchFamily="18" charset="0"/>
              </a:rPr>
              <a:t>compounds boil at different temperatures</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because each has a different, characteristic vapor pressure: compounds with higher vapor pressures will boil at lower temperatures. </a:t>
            </a:r>
            <a:endParaRPr lang="en-US" sz="2800" b="1" dirty="0" smtClean="0">
              <a:latin typeface="Times New Roman" panose="02020603050405020304" pitchFamily="18" charset="0"/>
              <a:ea typeface="Times New Roman" panose="02020603050405020304" pitchFamily="18" charset="0"/>
              <a:cs typeface="Arial" panose="020B0604020202020204" pitchFamily="34" charset="0"/>
            </a:endParaRPr>
          </a:p>
          <a:p>
            <a:pPr marL="0">
              <a:lnSpc>
                <a:spcPct val="115000"/>
              </a:lnSpc>
              <a:spcBef>
                <a:spcPts val="0"/>
              </a:spcBef>
              <a:spcAft>
                <a:spcPts val="1000"/>
              </a:spcAft>
              <a:tabLst>
                <a:tab pos="1336040" algn="l"/>
              </a:tabLst>
            </a:pPr>
            <a:r>
              <a:rPr lang="en-US" sz="3200" b="1" dirty="0" smtClean="0">
                <a:solidFill>
                  <a:schemeClr val="accent1"/>
                </a:solidFill>
                <a:latin typeface="Times New Roman" panose="02020603050405020304" pitchFamily="18" charset="0"/>
                <a:ea typeface="Times New Roman" panose="02020603050405020304" pitchFamily="18" charset="0"/>
                <a:cs typeface="Arial" panose="020B0604020202020204" pitchFamily="34" charset="0"/>
              </a:rPr>
              <a:t>Types </a:t>
            </a:r>
            <a:r>
              <a:rPr lang="en-US" sz="3200" b="1"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rPr>
              <a:t>of distillation </a:t>
            </a:r>
            <a:endParaRPr lang="en-US" sz="2000" dirty="0">
              <a:solidFill>
                <a:schemeClr val="accent1"/>
              </a:solidFill>
              <a:latin typeface="Calibri" panose="020F0502020204030204" pitchFamily="34" charset="0"/>
              <a:ea typeface="Times New Roman" panose="02020603050405020304" pitchFamily="18" charset="0"/>
              <a:cs typeface="Arial" panose="020B0604020202020204" pitchFamily="34" charset="0"/>
            </a:endParaRPr>
          </a:p>
          <a:p>
            <a:pPr lvl="0">
              <a:lnSpc>
                <a:spcPct val="115000"/>
              </a:lnSpc>
              <a:spcBef>
                <a:spcPts val="0"/>
              </a:spcBef>
              <a:spcAft>
                <a:spcPts val="1000"/>
              </a:spcAft>
              <a:buFont typeface="+mj-lt"/>
              <a:buAutoNum type="arabicPeriod"/>
              <a:tabLst>
                <a:tab pos="1336040" algn="l"/>
              </a:tabLst>
            </a:pPr>
            <a:r>
              <a:rPr lang="en-US" sz="3200" dirty="0">
                <a:latin typeface="Times New Roman" panose="02020603050405020304" pitchFamily="18" charset="0"/>
                <a:ea typeface="Times New Roman" panose="02020603050405020304" pitchFamily="18" charset="0"/>
                <a:cs typeface="Arial" panose="020B0604020202020204" pitchFamily="34" charset="0"/>
              </a:rPr>
              <a:t>Simple Distillation</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lvl="0">
              <a:lnSpc>
                <a:spcPct val="115000"/>
              </a:lnSpc>
              <a:spcBef>
                <a:spcPts val="0"/>
              </a:spcBef>
              <a:spcAft>
                <a:spcPts val="1000"/>
              </a:spcAft>
              <a:buFont typeface="+mj-lt"/>
              <a:buAutoNum type="arabicPeriod"/>
              <a:tabLst>
                <a:tab pos="1336040" algn="l"/>
              </a:tabLst>
            </a:pPr>
            <a:r>
              <a:rPr lang="en-US" sz="3200" dirty="0">
                <a:latin typeface="Times New Roman" panose="02020603050405020304" pitchFamily="18" charset="0"/>
                <a:ea typeface="Times New Roman" panose="02020603050405020304" pitchFamily="18" charset="0"/>
                <a:cs typeface="Arial" panose="020B0604020202020204" pitchFamily="34" charset="0"/>
              </a:rPr>
              <a:t>Fractional </a:t>
            </a:r>
            <a:r>
              <a:rPr lang="en-US" sz="3200" dirty="0" smtClean="0">
                <a:latin typeface="Times New Roman" panose="02020603050405020304" pitchFamily="18" charset="0"/>
                <a:ea typeface="Times New Roman" panose="02020603050405020304" pitchFamily="18" charset="0"/>
                <a:cs typeface="Arial" panose="020B0604020202020204" pitchFamily="34" charset="0"/>
              </a:rPr>
              <a:t>Distillation</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lvl="0">
              <a:lnSpc>
                <a:spcPct val="115000"/>
              </a:lnSpc>
              <a:spcBef>
                <a:spcPts val="0"/>
              </a:spcBef>
              <a:spcAft>
                <a:spcPts val="1000"/>
              </a:spcAft>
              <a:buFont typeface="+mj-lt"/>
              <a:buAutoNum type="arabicPeriod"/>
            </a:pPr>
            <a:r>
              <a:rPr lang="en-US" sz="3200" dirty="0">
                <a:latin typeface="Times New Roman" panose="02020603050405020304" pitchFamily="18" charset="0"/>
                <a:ea typeface="Times New Roman" panose="02020603050405020304" pitchFamily="18" charset="0"/>
                <a:cs typeface="Arial" panose="020B0604020202020204" pitchFamily="34" charset="0"/>
              </a:rPr>
              <a:t>Vacuum distillation </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lvl="0">
              <a:lnSpc>
                <a:spcPct val="115000"/>
              </a:lnSpc>
              <a:spcBef>
                <a:spcPts val="0"/>
              </a:spcBef>
              <a:spcAft>
                <a:spcPts val="1000"/>
              </a:spcAft>
              <a:buFont typeface="+mj-lt"/>
              <a:buAutoNum type="arabicPeriod"/>
              <a:tabLst>
                <a:tab pos="1336040" algn="l"/>
              </a:tabLst>
            </a:pPr>
            <a:r>
              <a:rPr lang="en-US" sz="3200" dirty="0">
                <a:latin typeface="Times New Roman" panose="02020603050405020304" pitchFamily="18" charset="0"/>
                <a:ea typeface="Times New Roman" panose="02020603050405020304" pitchFamily="18" charset="0"/>
                <a:cs typeface="Arial" panose="020B0604020202020204" pitchFamily="34" charset="0"/>
              </a:rPr>
              <a:t>Steam distillation</a:t>
            </a:r>
            <a:r>
              <a:rPr lang="en-US" sz="3200" u="sng" dirty="0">
                <a:latin typeface="Times New Roman" panose="02020603050405020304" pitchFamily="18" charset="0"/>
                <a:ea typeface="Times New Roman" panose="02020603050405020304" pitchFamily="18" charset="0"/>
                <a:cs typeface="Arial" panose="020B0604020202020204" pitchFamily="34" charset="0"/>
              </a:rPr>
              <a:t> </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spcBef>
                <a:spcPts val="0"/>
              </a:spcBef>
              <a:spcAft>
                <a:spcPts val="1000"/>
              </a:spcAft>
              <a:buNone/>
              <a:tabLst>
                <a:tab pos="1336040" algn="l"/>
              </a:tabLst>
            </a:pPr>
            <a:r>
              <a:rPr lang="en-US" sz="2800" b="1"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Times New Roman" panose="02020603050405020304" pitchFamily="18" charset="0"/>
              <a:cs typeface="Arial" panose="020B0604020202020204" pitchFamily="34" charset="0"/>
            </a:endParaRPr>
          </a:p>
          <a:p>
            <a:endParaRPr lang="en-US" sz="2800" dirty="0"/>
          </a:p>
        </p:txBody>
      </p:sp>
    </p:spTree>
    <p:extLst>
      <p:ext uri="{BB962C8B-B14F-4D97-AF65-F5344CB8AC3E}">
        <p14:creationId xmlns:p14="http://schemas.microsoft.com/office/powerpoint/2010/main" val="821168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90" y="630724"/>
            <a:ext cx="9370415" cy="3777622"/>
          </a:xfrm>
        </p:spPr>
        <p:txBody>
          <a:bodyPr>
            <a:noAutofit/>
          </a:bodyPr>
          <a:lstStyle/>
          <a:p>
            <a:pPr marL="0" indent="0">
              <a:lnSpc>
                <a:spcPct val="115000"/>
              </a:lnSpc>
              <a:spcBef>
                <a:spcPts val="0"/>
              </a:spcBef>
              <a:spcAft>
                <a:spcPts val="1000"/>
              </a:spcAft>
              <a:buNone/>
              <a:tabLst>
                <a:tab pos="1336040" algn="l"/>
              </a:tabLst>
            </a:pPr>
            <a:r>
              <a:rPr lang="en-US" sz="3600" b="1"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rPr>
              <a:t>Simple Distillation</a:t>
            </a:r>
            <a:endParaRPr lang="en-US" sz="2400" dirty="0">
              <a:solidFill>
                <a:schemeClr val="accent1"/>
              </a:solidFill>
              <a:latin typeface="Calibri" panose="020F0502020204030204" pitchFamily="34" charset="0"/>
              <a:ea typeface="Times New Roman" panose="02020603050405020304" pitchFamily="18" charset="0"/>
              <a:cs typeface="Arial" panose="020B0604020202020204" pitchFamily="34" charset="0"/>
            </a:endParaRPr>
          </a:p>
          <a:p>
            <a:pPr marL="0" algn="just">
              <a:lnSpc>
                <a:spcPct val="115000"/>
              </a:lnSpc>
              <a:spcBef>
                <a:spcPts val="0"/>
              </a:spcBef>
              <a:spcAft>
                <a:spcPts val="1000"/>
              </a:spcAft>
              <a:tabLst>
                <a:tab pos="1336040" algn="l"/>
              </a:tabLst>
            </a:pPr>
            <a:r>
              <a:rPr lang="en-US" sz="3600" dirty="0">
                <a:latin typeface="Times New Roman" panose="02020603050405020304" pitchFamily="18" charset="0"/>
                <a:ea typeface="Times New Roman" panose="02020603050405020304" pitchFamily="18" charset="0"/>
                <a:cs typeface="Arial" panose="020B0604020202020204" pitchFamily="34" charset="0"/>
              </a:rPr>
              <a:t>It is used for separating liquids having boiling points differing by 50 degree. The liquid having the lower boiling point distills over first, and the other liquid component it is left behind. In this process, vaporization and condensation occur side by side.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endParaRPr lang="en-US" sz="3600" dirty="0"/>
          </a:p>
        </p:txBody>
      </p:sp>
    </p:spTree>
    <p:extLst>
      <p:ext uri="{BB962C8B-B14F-4D97-AF65-F5344CB8AC3E}">
        <p14:creationId xmlns:p14="http://schemas.microsoft.com/office/powerpoint/2010/main" val="123772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332" y="587895"/>
            <a:ext cx="8911687" cy="4138013"/>
          </a:xfrm>
        </p:spPr>
        <p:txBody>
          <a:bodyPr>
            <a:normAutofit fontScale="90000"/>
          </a:bodyPr>
          <a:lstStyle/>
          <a:p>
            <a:pPr>
              <a:lnSpc>
                <a:spcPct val="115000"/>
              </a:lnSpc>
              <a:spcBef>
                <a:spcPts val="0"/>
              </a:spcBef>
              <a:spcAft>
                <a:spcPts val="1000"/>
              </a:spcAft>
              <a:tabLst>
                <a:tab pos="1336040" algn="l"/>
              </a:tabLst>
            </a:pPr>
            <a:r>
              <a:rPr lang="en-US" sz="4000" dirty="0">
                <a:latin typeface="Times New Roman" panose="02020603050405020304" pitchFamily="18" charset="0"/>
                <a:ea typeface="Times New Roman" panose="02020603050405020304" pitchFamily="18" charset="0"/>
                <a:cs typeface="Arial" panose="020B0604020202020204" pitchFamily="34" charset="0"/>
              </a:rPr>
              <a:t>Simple distillation apparatus contents as following: </a:t>
            </a:r>
            <a:r>
              <a:rPr lang="en-US" sz="4000" dirty="0">
                <a:latin typeface="Calibri" panose="020F0502020204030204" pitchFamily="34" charset="0"/>
                <a:ea typeface="Times New Roman" panose="02020603050405020304" pitchFamily="18" charset="0"/>
                <a:cs typeface="Arial" panose="020B0604020202020204" pitchFamily="34" charset="0"/>
              </a:rPr>
              <a:t/>
            </a:r>
            <a:br>
              <a:rPr lang="en-US" sz="4000" dirty="0">
                <a:latin typeface="Calibri" panose="020F0502020204030204" pitchFamily="34" charset="0"/>
                <a:ea typeface="Times New Roman" panose="02020603050405020304" pitchFamily="18" charset="0"/>
                <a:cs typeface="Arial" panose="020B0604020202020204" pitchFamily="34" charset="0"/>
              </a:rPr>
            </a:br>
            <a:r>
              <a:rPr lang="en-US" sz="4000" dirty="0" smtClean="0">
                <a:latin typeface="Calibri" panose="020F0502020204030204" pitchFamily="34" charset="0"/>
                <a:ea typeface="Times New Roman" panose="02020603050405020304" pitchFamily="18" charset="0"/>
                <a:cs typeface="Arial" panose="020B0604020202020204" pitchFamily="34" charset="0"/>
              </a:rPr>
              <a:t>1.</a:t>
            </a:r>
            <a:r>
              <a:rPr lang="en-US" sz="4000" dirty="0" smtClean="0">
                <a:latin typeface="Times New Roman" panose="02020603050405020304" pitchFamily="18" charset="0"/>
                <a:ea typeface="Times New Roman" panose="02020603050405020304" pitchFamily="18" charset="0"/>
                <a:cs typeface="Arial" panose="020B0604020202020204" pitchFamily="34" charset="0"/>
              </a:rPr>
              <a:t>Distillation </a:t>
            </a:r>
            <a:r>
              <a:rPr lang="en-US" sz="4000" dirty="0">
                <a:latin typeface="Times New Roman" panose="02020603050405020304" pitchFamily="18" charset="0"/>
                <a:ea typeface="Times New Roman" panose="02020603050405020304" pitchFamily="18" charset="0"/>
                <a:cs typeface="Arial" panose="020B0604020202020204" pitchFamily="34" charset="0"/>
              </a:rPr>
              <a:t>flask.</a:t>
            </a:r>
            <a:r>
              <a:rPr lang="en-US" sz="4000" dirty="0">
                <a:latin typeface="Calibri" panose="020F0502020204030204" pitchFamily="34" charset="0"/>
                <a:ea typeface="Times New Roman" panose="02020603050405020304" pitchFamily="18" charset="0"/>
                <a:cs typeface="Arial" panose="020B0604020202020204" pitchFamily="34" charset="0"/>
              </a:rPr>
              <a:t/>
            </a:r>
            <a:br>
              <a:rPr lang="en-US" sz="4000" dirty="0">
                <a:latin typeface="Calibri" panose="020F0502020204030204" pitchFamily="34" charset="0"/>
                <a:ea typeface="Times New Roman" panose="02020603050405020304" pitchFamily="18" charset="0"/>
                <a:cs typeface="Arial" panose="020B0604020202020204" pitchFamily="34" charset="0"/>
              </a:rPr>
            </a:br>
            <a:r>
              <a:rPr lang="en-US" sz="4000" dirty="0" smtClean="0">
                <a:latin typeface="Calibri" panose="020F0502020204030204" pitchFamily="34" charset="0"/>
                <a:ea typeface="Times New Roman" panose="02020603050405020304" pitchFamily="18" charset="0"/>
                <a:cs typeface="Arial" panose="020B0604020202020204" pitchFamily="34" charset="0"/>
              </a:rPr>
              <a:t>2.</a:t>
            </a:r>
            <a:r>
              <a:rPr lang="en-US" sz="4000" dirty="0" smtClean="0">
                <a:latin typeface="Times New Roman" panose="02020603050405020304" pitchFamily="18" charset="0"/>
                <a:ea typeface="Times New Roman" panose="02020603050405020304" pitchFamily="18" charset="0"/>
                <a:cs typeface="Arial" panose="020B0604020202020204" pitchFamily="34" charset="0"/>
              </a:rPr>
              <a:t>Thermometer</a:t>
            </a:r>
            <a:r>
              <a:rPr lang="en-US" sz="4000" dirty="0">
                <a:latin typeface="Times New Roman" panose="02020603050405020304" pitchFamily="18" charset="0"/>
                <a:ea typeface="Times New Roman" panose="02020603050405020304" pitchFamily="18" charset="0"/>
                <a:cs typeface="Arial" panose="020B0604020202020204" pitchFamily="34" charset="0"/>
              </a:rPr>
              <a:t>.</a:t>
            </a:r>
            <a:r>
              <a:rPr lang="en-US" sz="4000" dirty="0">
                <a:latin typeface="Calibri" panose="020F0502020204030204" pitchFamily="34" charset="0"/>
                <a:ea typeface="Times New Roman" panose="02020603050405020304" pitchFamily="18" charset="0"/>
                <a:cs typeface="Arial" panose="020B0604020202020204" pitchFamily="34" charset="0"/>
              </a:rPr>
              <a:t/>
            </a:r>
            <a:br>
              <a:rPr lang="en-US" sz="4000" dirty="0">
                <a:latin typeface="Calibri" panose="020F0502020204030204" pitchFamily="34" charset="0"/>
                <a:ea typeface="Times New Roman" panose="02020603050405020304" pitchFamily="18" charset="0"/>
                <a:cs typeface="Arial" panose="020B0604020202020204" pitchFamily="34" charset="0"/>
              </a:rPr>
            </a:br>
            <a:r>
              <a:rPr lang="en-US" sz="4000" dirty="0" smtClean="0">
                <a:latin typeface="Calibri" panose="020F0502020204030204" pitchFamily="34" charset="0"/>
                <a:ea typeface="Times New Roman" panose="02020603050405020304" pitchFamily="18" charset="0"/>
                <a:cs typeface="Arial" panose="020B0604020202020204" pitchFamily="34" charset="0"/>
              </a:rPr>
              <a:t>3.</a:t>
            </a:r>
            <a:r>
              <a:rPr lang="en-US" sz="4000" dirty="0" smtClean="0">
                <a:latin typeface="Times New Roman" panose="02020603050405020304" pitchFamily="18" charset="0"/>
                <a:ea typeface="Times New Roman" panose="02020603050405020304" pitchFamily="18" charset="0"/>
                <a:cs typeface="Arial" panose="020B0604020202020204" pitchFamily="34" charset="0"/>
              </a:rPr>
              <a:t>Condenser</a:t>
            </a:r>
            <a:r>
              <a:rPr lang="en-US" sz="4000" dirty="0">
                <a:latin typeface="Times New Roman" panose="02020603050405020304" pitchFamily="18" charset="0"/>
                <a:ea typeface="Times New Roman" panose="02020603050405020304" pitchFamily="18" charset="0"/>
                <a:cs typeface="Arial" panose="020B0604020202020204" pitchFamily="34" charset="0"/>
              </a:rPr>
              <a:t>.</a:t>
            </a:r>
            <a:r>
              <a:rPr lang="en-US" sz="4000" dirty="0">
                <a:latin typeface="Calibri" panose="020F0502020204030204" pitchFamily="34" charset="0"/>
                <a:ea typeface="Times New Roman" panose="02020603050405020304" pitchFamily="18" charset="0"/>
                <a:cs typeface="Arial" panose="020B0604020202020204" pitchFamily="34" charset="0"/>
              </a:rPr>
              <a:t/>
            </a:r>
            <a:br>
              <a:rPr lang="en-US" sz="4000" dirty="0">
                <a:latin typeface="Calibri" panose="020F0502020204030204" pitchFamily="34" charset="0"/>
                <a:ea typeface="Times New Roman" panose="02020603050405020304" pitchFamily="18" charset="0"/>
                <a:cs typeface="Arial" panose="020B0604020202020204" pitchFamily="34" charset="0"/>
              </a:rPr>
            </a:br>
            <a:r>
              <a:rPr lang="en-US" sz="4000" dirty="0" smtClean="0">
                <a:latin typeface="Calibri" panose="020F0502020204030204" pitchFamily="34" charset="0"/>
                <a:ea typeface="Times New Roman" panose="02020603050405020304" pitchFamily="18" charset="0"/>
                <a:cs typeface="Arial" panose="020B0604020202020204" pitchFamily="34" charset="0"/>
              </a:rPr>
              <a:t>4.</a:t>
            </a:r>
            <a:r>
              <a:rPr lang="en-US" sz="4000" dirty="0" smtClean="0">
                <a:latin typeface="Times New Roman" panose="02020603050405020304" pitchFamily="18" charset="0"/>
                <a:ea typeface="Times New Roman" panose="02020603050405020304" pitchFamily="18" charset="0"/>
                <a:cs typeface="Arial" panose="020B0604020202020204" pitchFamily="34" charset="0"/>
              </a:rPr>
              <a:t>Bunsen </a:t>
            </a:r>
            <a:r>
              <a:rPr lang="en-US" sz="4000" dirty="0">
                <a:latin typeface="Times New Roman" panose="02020603050405020304" pitchFamily="18" charset="0"/>
                <a:ea typeface="Times New Roman" panose="02020603050405020304" pitchFamily="18" charset="0"/>
                <a:cs typeface="Arial" panose="020B0604020202020204" pitchFamily="34" charset="0"/>
              </a:rPr>
              <a:t>burner. </a:t>
            </a:r>
            <a:r>
              <a:rPr lang="en-US" sz="4000" dirty="0">
                <a:latin typeface="Calibri" panose="020F0502020204030204" pitchFamily="34" charset="0"/>
                <a:ea typeface="Times New Roman" panose="02020603050405020304" pitchFamily="18" charset="0"/>
                <a:cs typeface="Arial" panose="020B0604020202020204" pitchFamily="34" charset="0"/>
              </a:rPr>
              <a:t/>
            </a:r>
            <a:br>
              <a:rPr lang="en-US" sz="4000" dirty="0">
                <a:latin typeface="Calibri" panose="020F0502020204030204" pitchFamily="34" charset="0"/>
                <a:ea typeface="Times New Roman" panose="02020603050405020304" pitchFamily="18" charset="0"/>
                <a:cs typeface="Arial" panose="020B0604020202020204" pitchFamily="34" charset="0"/>
              </a:rPr>
            </a:br>
            <a:r>
              <a:rPr lang="en-US" sz="4000" dirty="0" smtClean="0">
                <a:latin typeface="Calibri" panose="020F0502020204030204" pitchFamily="34" charset="0"/>
                <a:ea typeface="Times New Roman" panose="02020603050405020304" pitchFamily="18" charset="0"/>
                <a:cs typeface="Arial" panose="020B0604020202020204" pitchFamily="34" charset="0"/>
              </a:rPr>
              <a:t>5.</a:t>
            </a:r>
            <a:r>
              <a:rPr lang="en-US" sz="4000" dirty="0" smtClean="0">
                <a:latin typeface="Times New Roman" panose="02020603050405020304" pitchFamily="18" charset="0"/>
                <a:ea typeface="Times New Roman" panose="02020603050405020304" pitchFamily="18" charset="0"/>
                <a:cs typeface="Arial" panose="020B0604020202020204" pitchFamily="34" charset="0"/>
              </a:rPr>
              <a:t>Receiving </a:t>
            </a:r>
            <a:r>
              <a:rPr lang="en-US" sz="4000" dirty="0">
                <a:latin typeface="Times New Roman" panose="02020603050405020304" pitchFamily="18" charset="0"/>
                <a:ea typeface="Times New Roman" panose="02020603050405020304" pitchFamily="18" charset="0"/>
                <a:cs typeface="Arial" panose="020B0604020202020204" pitchFamily="34" charset="0"/>
              </a:rPr>
              <a:t>flask.</a:t>
            </a:r>
            <a:r>
              <a:rPr lang="en-US" sz="2400" dirty="0">
                <a:latin typeface="Calibri" panose="020F0502020204030204" pitchFamily="34" charset="0"/>
                <a:ea typeface="Times New Roman" panose="02020603050405020304" pitchFamily="18" charset="0"/>
                <a:cs typeface="Arial" panose="020B0604020202020204" pitchFamily="34" charset="0"/>
              </a:rPr>
              <a:t/>
            </a:r>
            <a:br>
              <a:rPr lang="en-US" sz="2400" dirty="0">
                <a:latin typeface="Calibri" panose="020F0502020204030204" pitchFamily="34" charset="0"/>
                <a:ea typeface="Times New Roman" panose="02020603050405020304" pitchFamily="18" charset="0"/>
                <a:cs typeface="Arial" panose="020B0604020202020204" pitchFamily="34" charset="0"/>
              </a:rPr>
            </a:br>
            <a:endParaRPr lang="en-US" dirty="0"/>
          </a:p>
        </p:txBody>
      </p:sp>
      <p:pic>
        <p:nvPicPr>
          <p:cNvPr id="4" name="Content Placeholder 3" descr="C:\Users\Sizar\Desktop\image002.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5763175" y="1540043"/>
            <a:ext cx="6335781" cy="5284269"/>
          </a:xfrm>
          <a:prstGeom prst="rect">
            <a:avLst/>
          </a:prstGeom>
          <a:noFill/>
          <a:ln>
            <a:noFill/>
          </a:ln>
        </p:spPr>
      </p:pic>
    </p:spTree>
    <p:extLst>
      <p:ext uri="{BB962C8B-B14F-4D97-AF65-F5344CB8AC3E}">
        <p14:creationId xmlns:p14="http://schemas.microsoft.com/office/powerpoint/2010/main" val="2761602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93386" cy="6858000"/>
          </a:xfrm>
        </p:spPr>
      </p:pic>
    </p:spTree>
    <p:extLst>
      <p:ext uri="{BB962C8B-B14F-4D97-AF65-F5344CB8AC3E}">
        <p14:creationId xmlns:p14="http://schemas.microsoft.com/office/powerpoint/2010/main" val="274028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660" y="748419"/>
            <a:ext cx="10449415" cy="5561845"/>
          </a:xfrm>
        </p:spPr>
        <p:txBody>
          <a:bodyPr>
            <a:normAutofit/>
          </a:bodyPr>
          <a:lstStyle/>
          <a:p>
            <a:pPr marL="0" algn="just">
              <a:lnSpc>
                <a:spcPct val="115000"/>
              </a:lnSpc>
              <a:spcBef>
                <a:spcPts val="0"/>
              </a:spcBef>
              <a:spcAft>
                <a:spcPts val="1000"/>
              </a:spcAft>
              <a:tabLst>
                <a:tab pos="1336040" algn="l"/>
              </a:tabLst>
            </a:pPr>
            <a:r>
              <a:rPr lang="en-US" sz="3200" b="1"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rPr>
              <a:t>Fractional Distillation: </a:t>
            </a:r>
            <a:endParaRPr lang="en-US" sz="3200" b="1" dirty="0" smtClean="0">
              <a:solidFill>
                <a:schemeClr val="accent1"/>
              </a:solidFill>
              <a:latin typeface="Times New Roman" panose="02020603050405020304" pitchFamily="18" charset="0"/>
              <a:ea typeface="Times New Roman" panose="02020603050405020304" pitchFamily="18" charset="0"/>
              <a:cs typeface="Arial" panose="020B0604020202020204" pitchFamily="34" charset="0"/>
            </a:endParaRPr>
          </a:p>
          <a:p>
            <a:pPr marL="0" algn="just">
              <a:lnSpc>
                <a:spcPct val="115000"/>
              </a:lnSpc>
              <a:spcBef>
                <a:spcPts val="0"/>
              </a:spcBef>
              <a:spcAft>
                <a:spcPts val="1000"/>
              </a:spcAft>
              <a:tabLst>
                <a:tab pos="1336040" algn="l"/>
              </a:tabLst>
            </a:pPr>
            <a:r>
              <a:rPr lang="en-US" sz="3200" dirty="0" smtClean="0">
                <a:latin typeface="Times New Roman" panose="02020603050405020304" pitchFamily="18" charset="0"/>
                <a:ea typeface="Times New Roman" panose="02020603050405020304" pitchFamily="18" charset="0"/>
                <a:cs typeface="Arial" panose="020B0604020202020204" pitchFamily="34" charset="0"/>
              </a:rPr>
              <a:t>The </a:t>
            </a:r>
            <a:r>
              <a:rPr lang="en-US" sz="3200" dirty="0">
                <a:latin typeface="Times New Roman" panose="02020603050405020304" pitchFamily="18" charset="0"/>
                <a:ea typeface="Times New Roman" panose="02020603050405020304" pitchFamily="18" charset="0"/>
                <a:cs typeface="Arial" panose="020B0604020202020204" pitchFamily="34" charset="0"/>
              </a:rPr>
              <a:t>only difference between this system and that of a simple distillation system is the inclusion of a fractionating column between the round bottom and the Y-adaptor. The fractionating column is regular condenser filled with glass beads</a:t>
            </a:r>
            <a:r>
              <a:rPr lang="en-US" sz="3200" dirty="0" smtClean="0">
                <a:latin typeface="Times New Roman" panose="02020603050405020304" pitchFamily="18" charset="0"/>
                <a:ea typeface="Times New Roman" panose="02020603050405020304" pitchFamily="18" charset="0"/>
                <a:cs typeface="Arial" panose="020B0604020202020204" pitchFamily="34" charset="0"/>
              </a:rPr>
              <a:t>.</a:t>
            </a:r>
          </a:p>
          <a:p>
            <a:pPr marL="0" algn="just">
              <a:lnSpc>
                <a:spcPct val="115000"/>
              </a:lnSpc>
              <a:spcBef>
                <a:spcPts val="0"/>
              </a:spcBef>
              <a:spcAft>
                <a:spcPts val="1000"/>
              </a:spcAft>
              <a:tabLst>
                <a:tab pos="1336040" algn="l"/>
              </a:tabLst>
            </a:pPr>
            <a:r>
              <a:rPr lang="en-US" sz="3200" dirty="0" smtClean="0">
                <a:latin typeface="Times New Roman" panose="02020603050405020304" pitchFamily="18" charset="0"/>
                <a:ea typeface="Times New Roman" panose="02020603050405020304" pitchFamily="18" charset="0"/>
              </a:rPr>
              <a:t>This </a:t>
            </a:r>
            <a:r>
              <a:rPr lang="en-US" sz="3200" dirty="0">
                <a:latin typeface="Times New Roman" panose="02020603050405020304" pitchFamily="18" charset="0"/>
                <a:ea typeface="Times New Roman" panose="02020603050405020304" pitchFamily="18" charset="0"/>
              </a:rPr>
              <a:t>is the process used in the separation of Crude Oil into useful fractions and other mixtures like light Gases (Methane and Ethane), Naphtha, LPG, Gasoline, Kerosene, Diesel, Fuel Oils, Heavy fuel, Lube oils, Waxes and asphaltic products.</a:t>
            </a:r>
            <a:endParaRPr lang="en-US" sz="3200" dirty="0">
              <a:latin typeface="Calibri" panose="020F0502020204030204" pitchFamily="34" charset="0"/>
              <a:ea typeface="Times New Roman" panose="02020603050405020304" pitchFamily="18" charset="0"/>
              <a:cs typeface="Arial" panose="020B0604020202020204" pitchFamily="34" charset="0"/>
            </a:endParaRPr>
          </a:p>
          <a:p>
            <a:endParaRPr lang="en-US" sz="3200" dirty="0"/>
          </a:p>
        </p:txBody>
      </p:sp>
    </p:spTree>
    <p:extLst>
      <p:ext uri="{BB962C8B-B14F-4D97-AF65-F5344CB8AC3E}">
        <p14:creationId xmlns:p14="http://schemas.microsoft.com/office/powerpoint/2010/main" val="4243730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3560</TotalTime>
  <Words>556</Words>
  <Application>Microsoft Office PowerPoint</Application>
  <PresentationFormat>Widescreen</PresentationFormat>
  <Paragraphs>31</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Tahoma</vt:lpstr>
      <vt:lpstr>Times New Roman</vt:lpstr>
      <vt:lpstr>Wingdings 3</vt:lpstr>
      <vt:lpstr>Wisp</vt:lpstr>
      <vt:lpstr>Purification of Liquid Organic Compounds by Distillation </vt:lpstr>
      <vt:lpstr>Distillation</vt:lpstr>
      <vt:lpstr>PowerPoint Presentation</vt:lpstr>
      <vt:lpstr>PowerPoint Presentation</vt:lpstr>
      <vt:lpstr>PowerPoint Presentation</vt:lpstr>
      <vt:lpstr>PowerPoint Presentation</vt:lpstr>
      <vt:lpstr>Simple distillation apparatus contents as following:  1.Distillation flask. 2.Thermometer. 3.Condenser. 4.Bunsen burner.  5.Receiving flask.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Purification of Liquid Organic Compounds by Distillation </dc:title>
  <dc:creator>Techno</dc:creator>
  <cp:lastModifiedBy>DR.Ahmed Saker 2O14</cp:lastModifiedBy>
  <cp:revision>23</cp:revision>
  <dcterms:created xsi:type="dcterms:W3CDTF">2017-10-23T09:00:11Z</dcterms:created>
  <dcterms:modified xsi:type="dcterms:W3CDTF">2021-04-20T19:15:28Z</dcterms:modified>
</cp:coreProperties>
</file>