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4DCBE-F271-4032-870B-E4E61F86A9AA}"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6393A-7CDD-470A-8CCC-98F53A651EA7}" type="slidenum">
              <a:rPr lang="en-US" smtClean="0"/>
              <a:t>‹#›</a:t>
            </a:fld>
            <a:endParaRPr lang="en-US"/>
          </a:p>
        </p:txBody>
      </p:sp>
    </p:spTree>
    <p:extLst>
      <p:ext uri="{BB962C8B-B14F-4D97-AF65-F5344CB8AC3E}">
        <p14:creationId xmlns:p14="http://schemas.microsoft.com/office/powerpoint/2010/main" val="257290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6393A-7CDD-470A-8CCC-98F53A651EA7}" type="slidenum">
              <a:rPr lang="en-US" smtClean="0"/>
              <a:t>2</a:t>
            </a:fld>
            <a:endParaRPr lang="en-US"/>
          </a:p>
        </p:txBody>
      </p:sp>
    </p:spTree>
    <p:extLst>
      <p:ext uri="{BB962C8B-B14F-4D97-AF65-F5344CB8AC3E}">
        <p14:creationId xmlns:p14="http://schemas.microsoft.com/office/powerpoint/2010/main" val="83989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92338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233065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2B098E-D681-464F-9765-AE91DD7E2D0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9517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126350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2B098E-D681-464F-9765-AE91DD7E2D0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9108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3180605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2676013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160682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350001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AD05D-2B9C-4C53-A6F9-6A170354AADB}"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325217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366063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7AD05D-2B9C-4C53-A6F9-6A170354AADB}"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85038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7AD05D-2B9C-4C53-A6F9-6A170354AADB}"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143446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AD05D-2B9C-4C53-A6F9-6A170354AADB}"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136795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179554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AD05D-2B9C-4C53-A6F9-6A170354AADB}"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2B098E-D681-464F-9765-AE91DD7E2D0F}" type="slidenum">
              <a:rPr lang="en-US" smtClean="0"/>
              <a:t>‹#›</a:t>
            </a:fld>
            <a:endParaRPr lang="en-US"/>
          </a:p>
        </p:txBody>
      </p:sp>
    </p:spTree>
    <p:extLst>
      <p:ext uri="{BB962C8B-B14F-4D97-AF65-F5344CB8AC3E}">
        <p14:creationId xmlns:p14="http://schemas.microsoft.com/office/powerpoint/2010/main" val="266270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7AD05D-2B9C-4C53-A6F9-6A170354AADB}" type="datetimeFigureOut">
              <a:rPr lang="en-US" smtClean="0"/>
              <a:t>4/20/2021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2B098E-D681-464F-9765-AE91DD7E2D0F}" type="slidenum">
              <a:rPr lang="en-US" smtClean="0"/>
              <a:t>‹#›</a:t>
            </a:fld>
            <a:endParaRPr lang="en-US"/>
          </a:p>
        </p:txBody>
      </p:sp>
    </p:spTree>
    <p:extLst>
      <p:ext uri="{BB962C8B-B14F-4D97-AF65-F5344CB8AC3E}">
        <p14:creationId xmlns:p14="http://schemas.microsoft.com/office/powerpoint/2010/main" val="326131140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1684" y="3881674"/>
            <a:ext cx="8915399" cy="2262781"/>
          </a:xfrm>
        </p:spPr>
        <p:txBody>
          <a:bodyPr>
            <a:normAutofit fontScale="90000"/>
          </a:bodyPr>
          <a:lstStyle/>
          <a:p>
            <a:r>
              <a:rPr lang="en-US" b="1" dirty="0"/>
              <a:t>Extraction by active organic solvents</a:t>
            </a:r>
            <a:r>
              <a:rPr lang="en-US" dirty="0"/>
              <a:t/>
            </a:r>
            <a:br>
              <a:rPr lang="en-US" dirty="0"/>
            </a:br>
            <a:endParaRPr lang="en-US" dirty="0"/>
          </a:p>
        </p:txBody>
      </p:sp>
      <p:pic>
        <p:nvPicPr>
          <p:cNvPr id="3074" name="Picture 2" descr="Image result for Extraction by active organic solvents ani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736" y="-1"/>
            <a:ext cx="3770337" cy="2779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614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Sizar\Desktop\1122.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177" y="18106"/>
            <a:ext cx="11887200" cy="6858000"/>
          </a:xfrm>
          <a:prstGeom prst="rect">
            <a:avLst/>
          </a:prstGeom>
          <a:noFill/>
          <a:ln>
            <a:noFill/>
          </a:ln>
        </p:spPr>
      </p:pic>
    </p:spTree>
    <p:extLst>
      <p:ext uri="{BB962C8B-B14F-4D97-AF65-F5344CB8AC3E}">
        <p14:creationId xmlns:p14="http://schemas.microsoft.com/office/powerpoint/2010/main" val="2659745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0982" y="72428"/>
            <a:ext cx="10782677" cy="4635374"/>
          </a:xfrm>
        </p:spPr>
        <p:txBody>
          <a:bodyPr>
            <a:noAutofit/>
          </a:bodyPr>
          <a:lstStyle/>
          <a:p>
            <a:pPr marL="0" indent="0">
              <a:buNone/>
            </a:pPr>
            <a:r>
              <a:rPr lang="en-US" sz="3200" b="1" dirty="0"/>
              <a:t>Procedure:</a:t>
            </a:r>
            <a:endParaRPr lang="en-US" sz="3200" dirty="0"/>
          </a:p>
          <a:p>
            <a:r>
              <a:rPr lang="en-US" sz="2800" dirty="0"/>
              <a:t>Pourer (20 ml) of non-pure chloroform solution (contain a little amount of Acetic acids impurity substance) in a separating funnel.</a:t>
            </a:r>
          </a:p>
          <a:p>
            <a:r>
              <a:rPr lang="en-US" sz="2800" dirty="0"/>
              <a:t>And add (10 ml) of potassium bicarbonate solution KHCO</a:t>
            </a:r>
            <a:r>
              <a:rPr lang="en-US" sz="2800" baseline="-25000" dirty="0"/>
              <a:t>3</a:t>
            </a:r>
            <a:r>
              <a:rPr lang="en-US" sz="2800" dirty="0"/>
              <a:t> (10 % conc.).</a:t>
            </a:r>
          </a:p>
          <a:p>
            <a:r>
              <a:rPr lang="en-US" sz="2800" dirty="0"/>
              <a:t>The stopper is placed on the separating funnel and the mixture is shaken well and put it at invert state to remove CO</a:t>
            </a:r>
            <a:r>
              <a:rPr lang="en-US" sz="2800" baseline="-25000" dirty="0"/>
              <a:t>2</a:t>
            </a:r>
            <a:r>
              <a:rPr lang="en-US" sz="2800" dirty="0"/>
              <a:t> gas, repeat this process several time until the CO</a:t>
            </a:r>
            <a:r>
              <a:rPr lang="en-US" sz="2800" baseline="-25000" dirty="0"/>
              <a:t>2</a:t>
            </a:r>
            <a:r>
              <a:rPr lang="en-US" sz="2800" dirty="0"/>
              <a:t> gas product is stopped completely and put the separating funnel at normal state then allowed to stand for (15 min) the mixture in the flask separate in to two layers. </a:t>
            </a:r>
          </a:p>
        </p:txBody>
      </p:sp>
    </p:spTree>
    <p:extLst>
      <p:ext uri="{BB962C8B-B14F-4D97-AF65-F5344CB8AC3E}">
        <p14:creationId xmlns:p14="http://schemas.microsoft.com/office/powerpoint/2010/main" val="15047518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2918" y="639779"/>
            <a:ext cx="10167121" cy="3777622"/>
          </a:xfrm>
        </p:spPr>
        <p:txBody>
          <a:bodyPr>
            <a:noAutofit/>
          </a:bodyPr>
          <a:lstStyle/>
          <a:p>
            <a:r>
              <a:rPr lang="en-US" sz="3200" b="1" dirty="0"/>
              <a:t>Aim</a:t>
            </a:r>
            <a:r>
              <a:rPr lang="en-US" sz="3200" dirty="0"/>
              <a:t>: To extract a compound that is present in very small amounts in a solvent with the help of another solvent in which that compound is highly soluble.             </a:t>
            </a:r>
          </a:p>
          <a:p>
            <a:r>
              <a:rPr lang="en-US" sz="3200" b="1" dirty="0"/>
              <a:t>Principle: </a:t>
            </a:r>
            <a:r>
              <a:rPr lang="en-US" sz="3200" dirty="0"/>
              <a:t>This method is based on the relative solubility of the compounds in organic solvents versus aqueous medium. The organic liquid in which the compound is more soluble is generally called as (solvent).</a:t>
            </a:r>
          </a:p>
          <a:p>
            <a:endParaRPr lang="en-US" sz="3200" dirty="0"/>
          </a:p>
        </p:txBody>
      </p:sp>
    </p:spTree>
    <p:extLst>
      <p:ext uri="{BB962C8B-B14F-4D97-AF65-F5344CB8AC3E}">
        <p14:creationId xmlns:p14="http://schemas.microsoft.com/office/powerpoint/2010/main" val="319762497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3329" y="721258"/>
            <a:ext cx="9967945" cy="5471311"/>
          </a:xfrm>
        </p:spPr>
        <p:txBody>
          <a:bodyPr>
            <a:noAutofit/>
          </a:bodyPr>
          <a:lstStyle/>
          <a:p>
            <a:r>
              <a:rPr lang="en-US" sz="2800" b="1" dirty="0"/>
              <a:t>Extraction</a:t>
            </a:r>
            <a:r>
              <a:rPr lang="en-US" sz="2800" dirty="0"/>
              <a:t>: is one of mains oldest chemical operation, used for purification compounds between two immiscible solvents such as ether and water by using separation funnel.  </a:t>
            </a:r>
          </a:p>
          <a:p>
            <a:r>
              <a:rPr lang="en-US" sz="2800" b="1" dirty="0"/>
              <a:t>The solvent chosen should satisfy the following conditions:</a:t>
            </a:r>
            <a:endParaRPr lang="en-US" sz="2800" dirty="0"/>
          </a:p>
          <a:p>
            <a:pPr lvl="0"/>
            <a:r>
              <a:rPr lang="en-US" sz="2800" dirty="0"/>
              <a:t>The solvent should be immiscible with water.</a:t>
            </a:r>
          </a:p>
          <a:p>
            <a:pPr lvl="0"/>
            <a:r>
              <a:rPr lang="en-US" sz="2800" dirty="0"/>
              <a:t>The compound initially present in aqueous solution should be highly soluble in solvent. </a:t>
            </a:r>
          </a:p>
        </p:txBody>
      </p:sp>
    </p:spTree>
    <p:extLst>
      <p:ext uri="{BB962C8B-B14F-4D97-AF65-F5344CB8AC3E}">
        <p14:creationId xmlns:p14="http://schemas.microsoft.com/office/powerpoint/2010/main" val="3624042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010" y="114678"/>
            <a:ext cx="10483992" cy="3777622"/>
          </a:xfrm>
        </p:spPr>
        <p:txBody>
          <a:bodyPr>
            <a:noAutofit/>
          </a:bodyPr>
          <a:lstStyle/>
          <a:p>
            <a:pPr marL="0" indent="0">
              <a:buNone/>
            </a:pPr>
            <a:r>
              <a:rPr lang="en-US" sz="3200" b="1" dirty="0"/>
              <a:t>Organic solvents used as separating solvent:</a:t>
            </a:r>
            <a:endParaRPr lang="en-US" sz="3200" dirty="0"/>
          </a:p>
          <a:p>
            <a:pPr marL="0" lvl="0" indent="0">
              <a:buNone/>
            </a:pPr>
            <a:r>
              <a:rPr lang="en-US" sz="3200" dirty="0" smtClean="0">
                <a:solidFill>
                  <a:schemeClr val="accent1"/>
                </a:solidFill>
              </a:rPr>
              <a:t>1-</a:t>
            </a:r>
            <a:r>
              <a:rPr lang="en-US" sz="3200" dirty="0" smtClean="0"/>
              <a:t>Ether</a:t>
            </a:r>
            <a:r>
              <a:rPr lang="en-US" sz="3200" dirty="0"/>
              <a:t>: </a:t>
            </a:r>
            <a:endParaRPr lang="en-US" sz="3200" dirty="0" smtClean="0"/>
          </a:p>
          <a:p>
            <a:pPr marL="0" lvl="0" indent="0">
              <a:buNone/>
            </a:pPr>
            <a:r>
              <a:rPr lang="en-US" sz="3200" dirty="0" smtClean="0"/>
              <a:t>The </a:t>
            </a:r>
            <a:r>
              <a:rPr lang="en-US" sz="3200" b="1" dirty="0"/>
              <a:t>advantage </a:t>
            </a:r>
            <a:r>
              <a:rPr lang="en-US" sz="3200" dirty="0"/>
              <a:t>of this solvent is </a:t>
            </a:r>
            <a:endParaRPr lang="en-US" sz="3200" dirty="0" smtClean="0"/>
          </a:p>
          <a:p>
            <a:pPr marL="0" lvl="0" indent="0">
              <a:buNone/>
            </a:pPr>
            <a:r>
              <a:rPr lang="en-US" sz="3200" dirty="0" err="1" smtClean="0">
                <a:solidFill>
                  <a:schemeClr val="accent1"/>
                </a:solidFill>
              </a:rPr>
              <a:t>A.</a:t>
            </a:r>
            <a:r>
              <a:rPr lang="en-US" sz="3200" dirty="0" err="1" smtClean="0"/>
              <a:t>It</a:t>
            </a:r>
            <a:r>
              <a:rPr lang="en-US" sz="3200" dirty="0" smtClean="0"/>
              <a:t> is </a:t>
            </a:r>
            <a:r>
              <a:rPr lang="en-US" sz="3200" dirty="0"/>
              <a:t>lower boiling point (</a:t>
            </a:r>
            <a:r>
              <a:rPr lang="en-US" sz="3200" dirty="0" smtClean="0"/>
              <a:t>34.6°C)</a:t>
            </a:r>
          </a:p>
          <a:p>
            <a:pPr marL="0" lvl="0" indent="0">
              <a:buNone/>
            </a:pPr>
            <a:r>
              <a:rPr lang="en-US" sz="3200" dirty="0" smtClean="0">
                <a:solidFill>
                  <a:schemeClr val="accent1"/>
                </a:solidFill>
              </a:rPr>
              <a:t>B. </a:t>
            </a:r>
            <a:r>
              <a:rPr lang="en-US" sz="3200" dirty="0" smtClean="0"/>
              <a:t>rapid volatile</a:t>
            </a:r>
          </a:p>
          <a:p>
            <a:pPr marL="0" lvl="0" indent="0">
              <a:buNone/>
            </a:pPr>
            <a:r>
              <a:rPr lang="en-US" sz="3200" dirty="0" smtClean="0"/>
              <a:t>In </a:t>
            </a:r>
            <a:r>
              <a:rPr lang="en-US" sz="3200" dirty="0"/>
              <a:t>the industrial ether is not good solvent for using due to some </a:t>
            </a:r>
            <a:r>
              <a:rPr lang="en-US" sz="3200" b="1" dirty="0"/>
              <a:t>disadvantage</a:t>
            </a:r>
            <a:r>
              <a:rPr lang="en-US" sz="3200" dirty="0"/>
              <a:t> like: </a:t>
            </a:r>
          </a:p>
          <a:p>
            <a:r>
              <a:rPr lang="en-US" sz="3200" dirty="0" smtClean="0"/>
              <a:t>A- </a:t>
            </a:r>
            <a:r>
              <a:rPr lang="en-US" sz="3200" dirty="0"/>
              <a:t>Combustible (Flammable).</a:t>
            </a:r>
          </a:p>
          <a:p>
            <a:r>
              <a:rPr lang="en-US" sz="3200" dirty="0" smtClean="0"/>
              <a:t>B- </a:t>
            </a:r>
            <a:r>
              <a:rPr lang="en-US" sz="3200" dirty="0"/>
              <a:t>Can not be re-extracted.</a:t>
            </a:r>
          </a:p>
          <a:p>
            <a:r>
              <a:rPr lang="en-US" sz="3200" dirty="0" smtClean="0"/>
              <a:t>C- </a:t>
            </a:r>
            <a:r>
              <a:rPr lang="en-US" sz="3200" dirty="0"/>
              <a:t>Rapid oxidizing by air forming peroxide bond</a:t>
            </a:r>
            <a:r>
              <a:rPr lang="en-US" sz="3200" dirty="0" smtClean="0"/>
              <a:t>.</a:t>
            </a:r>
            <a:endParaRPr lang="en-US" sz="3200" dirty="0"/>
          </a:p>
        </p:txBody>
      </p:sp>
    </p:spTree>
    <p:extLst>
      <p:ext uri="{BB962C8B-B14F-4D97-AF65-F5344CB8AC3E}">
        <p14:creationId xmlns:p14="http://schemas.microsoft.com/office/powerpoint/2010/main" val="391089020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924" y="1264468"/>
            <a:ext cx="10094693" cy="3777622"/>
          </a:xfrm>
        </p:spPr>
        <p:txBody>
          <a:bodyPr>
            <a:normAutofit/>
          </a:bodyPr>
          <a:lstStyle/>
          <a:p>
            <a:pPr marL="0" indent="0">
              <a:buNone/>
            </a:pPr>
            <a:r>
              <a:rPr lang="en-US" sz="3600" dirty="0">
                <a:solidFill>
                  <a:schemeClr val="accent1"/>
                </a:solidFill>
              </a:rPr>
              <a:t>2- </a:t>
            </a:r>
            <a:r>
              <a:rPr lang="en-US" sz="3600" dirty="0"/>
              <a:t>Petroleum ether, benzene, </a:t>
            </a:r>
            <a:r>
              <a:rPr lang="en-US" sz="3600" dirty="0" smtClean="0"/>
              <a:t>CHCL</a:t>
            </a:r>
            <a:r>
              <a:rPr lang="en-US" sz="3600" baseline="-25000" dirty="0" smtClean="0"/>
              <a:t>3</a:t>
            </a:r>
            <a:r>
              <a:rPr lang="en-US" sz="3600" dirty="0"/>
              <a:t>, </a:t>
            </a:r>
            <a:r>
              <a:rPr lang="en-US" sz="3600" dirty="0" err="1"/>
              <a:t>butanol</a:t>
            </a:r>
            <a:r>
              <a:rPr lang="en-US" sz="3600" dirty="0"/>
              <a:t>  …. etc.</a:t>
            </a:r>
          </a:p>
          <a:p>
            <a:pPr marL="0" indent="0">
              <a:buNone/>
            </a:pPr>
            <a:r>
              <a:rPr lang="en-US" sz="3600" dirty="0" smtClean="0">
                <a:solidFill>
                  <a:schemeClr val="accent1"/>
                </a:solidFill>
              </a:rPr>
              <a:t>3-</a:t>
            </a:r>
            <a:r>
              <a:rPr lang="en-US" sz="3600" dirty="0" smtClean="0"/>
              <a:t> </a:t>
            </a:r>
            <a:r>
              <a:rPr lang="en-US" sz="3600" dirty="0"/>
              <a:t>Chlorinated hydrocarbons are non f</a:t>
            </a:r>
            <a:r>
              <a:rPr lang="en-US" sz="3600" dirty="0" smtClean="0"/>
              <a:t>lammable </a:t>
            </a:r>
            <a:r>
              <a:rPr lang="en-US" sz="3600" dirty="0"/>
              <a:t>solvent, its heaver than water, and high cost. </a:t>
            </a:r>
          </a:p>
          <a:p>
            <a:pPr marL="0" indent="0">
              <a:buNone/>
            </a:pPr>
            <a:endParaRPr lang="en-US" sz="3600" dirty="0"/>
          </a:p>
          <a:p>
            <a:endParaRPr lang="en-US" sz="3600" dirty="0"/>
          </a:p>
        </p:txBody>
      </p:sp>
    </p:spTree>
    <p:extLst>
      <p:ext uri="{BB962C8B-B14F-4D97-AF65-F5344CB8AC3E}">
        <p14:creationId xmlns:p14="http://schemas.microsoft.com/office/powerpoint/2010/main" val="26859149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487" y="524522"/>
            <a:ext cx="8911687" cy="1280890"/>
          </a:xfrm>
        </p:spPr>
        <p:txBody>
          <a:bodyPr>
            <a:normAutofit fontScale="90000"/>
          </a:bodyPr>
          <a:lstStyle/>
          <a:p>
            <a:r>
              <a:rPr lang="en-US" b="1" dirty="0"/>
              <a:t>The distribution ratio (partition coefficient) (D):</a:t>
            </a:r>
            <a:r>
              <a:rPr lang="en-US" dirty="0"/>
              <a:t/>
            </a:r>
            <a:br>
              <a:rPr lang="en-US" dirty="0"/>
            </a:br>
            <a:endParaRPr lang="en-US" dirty="0"/>
          </a:p>
        </p:txBody>
      </p:sp>
      <p:sp>
        <p:nvSpPr>
          <p:cNvPr id="3" name="Content Placeholder 2"/>
          <p:cNvSpPr>
            <a:spLocks noGrp="1"/>
          </p:cNvSpPr>
          <p:nvPr>
            <p:ph idx="1"/>
          </p:nvPr>
        </p:nvSpPr>
        <p:spPr>
          <a:xfrm>
            <a:off x="1348967" y="2006851"/>
            <a:ext cx="10246180" cy="3777622"/>
          </a:xfrm>
        </p:spPr>
        <p:txBody>
          <a:bodyPr>
            <a:noAutofit/>
          </a:bodyPr>
          <a:lstStyle/>
          <a:p>
            <a:r>
              <a:rPr lang="en-US" sz="3200" dirty="0" smtClean="0"/>
              <a:t>Is </a:t>
            </a:r>
            <a:r>
              <a:rPr lang="en-US" sz="3200" dirty="0"/>
              <a:t>equal to the molar concentration of solute in the organic phase [S] </a:t>
            </a:r>
            <a:r>
              <a:rPr lang="en-US" sz="3200" baseline="-25000" dirty="0"/>
              <a:t>org</a:t>
            </a:r>
            <a:r>
              <a:rPr lang="en-US" sz="3200" dirty="0"/>
              <a:t> divided by molar concentration in the aqueous phase [S] </a:t>
            </a:r>
            <a:r>
              <a:rPr lang="en-US" sz="3200" baseline="-25000" dirty="0"/>
              <a:t>aq</a:t>
            </a:r>
            <a:r>
              <a:rPr lang="en-US" sz="3200" dirty="0"/>
              <a:t>. Depending on the system, the distribution ratio can be a function of temperature, concentration of chemical species in the system, and large number of other parameters.</a:t>
            </a:r>
          </a:p>
          <a:p>
            <a:endParaRPr lang="en-US" sz="3200" dirty="0"/>
          </a:p>
        </p:txBody>
      </p:sp>
    </p:spTree>
    <p:extLst>
      <p:ext uri="{BB962C8B-B14F-4D97-AF65-F5344CB8AC3E}">
        <p14:creationId xmlns:p14="http://schemas.microsoft.com/office/powerpoint/2010/main" val="210719937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038" y="243864"/>
            <a:ext cx="10708443" cy="1280890"/>
          </a:xfrm>
        </p:spPr>
        <p:txBody>
          <a:bodyPr>
            <a:normAutofit fontScale="90000"/>
          </a:bodyPr>
          <a:lstStyle/>
          <a:p>
            <a:r>
              <a:rPr lang="en-US" b="1" i="1" dirty="0"/>
              <a:t>Note</a:t>
            </a:r>
            <a:r>
              <a:rPr lang="en-US" b="1" dirty="0"/>
              <a:t>: </a:t>
            </a:r>
            <a:r>
              <a:rPr lang="en-US" dirty="0"/>
              <a:t>the heavier solvent (higher density) forming the lower layer, and the upper layer formed by the solvent with lower density.</a:t>
            </a:r>
            <a:r>
              <a:rPr lang="en-US" i="1" dirty="0"/>
              <a:t>  </a:t>
            </a:r>
            <a:r>
              <a:rPr lang="en-US" dirty="0"/>
              <a:t/>
            </a:r>
            <a:br>
              <a:rPr lang="en-US" dirty="0"/>
            </a:br>
            <a:endParaRPr lang="en-US" dirty="0"/>
          </a:p>
        </p:txBody>
      </p:sp>
      <p:pic>
        <p:nvPicPr>
          <p:cNvPr id="2055" name="Picture 7"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899" y="1774479"/>
            <a:ext cx="8145101" cy="508352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8160" y="2028501"/>
            <a:ext cx="3498739" cy="1224951"/>
          </a:xfrm>
          <a:prstGeom prst="rect">
            <a:avLst/>
          </a:prstGeom>
        </p:spPr>
        <p:txBody>
          <a:bodyPr wrap="square">
            <a:spAutoFit/>
          </a:bodyPr>
          <a:lstStyle/>
          <a:p>
            <a:pPr>
              <a:lnSpc>
                <a:spcPct val="115000"/>
              </a:lnSpc>
              <a:spcAft>
                <a:spcPts val="1000"/>
              </a:spcAft>
              <a:tabLst>
                <a:tab pos="1336040" algn="l"/>
              </a:tabLst>
            </a:pP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Partition coefficient (D) = [S] </a:t>
            </a:r>
            <a:r>
              <a:rPr lang="en-US" sz="3200" baseline="-25000" dirty="0" smtClean="0">
                <a:effectLst/>
                <a:latin typeface="Times New Roman" panose="02020603050405020304" pitchFamily="18" charset="0"/>
                <a:ea typeface="Times New Roman" panose="02020603050405020304" pitchFamily="18" charset="0"/>
                <a:cs typeface="Arial" panose="020B0604020202020204" pitchFamily="34" charset="0"/>
              </a:rPr>
              <a:t>org</a:t>
            </a:r>
            <a:r>
              <a:rPr lang="en-US" sz="3200" dirty="0" smtClean="0">
                <a:effectLst/>
                <a:latin typeface="Times New Roman" panose="02020603050405020304" pitchFamily="18" charset="0"/>
                <a:ea typeface="Times New Roman" panose="02020603050405020304" pitchFamily="18" charset="0"/>
                <a:cs typeface="Arial" panose="020B0604020202020204" pitchFamily="34" charset="0"/>
              </a:rPr>
              <a:t> / [S] </a:t>
            </a:r>
            <a:r>
              <a:rPr lang="en-US" sz="3200" baseline="-25000" dirty="0" err="1" smtClean="0">
                <a:effectLst/>
                <a:latin typeface="Times New Roman" panose="02020603050405020304" pitchFamily="18" charset="0"/>
                <a:ea typeface="Times New Roman" panose="02020603050405020304" pitchFamily="18" charset="0"/>
                <a:cs typeface="Arial" panose="020B0604020202020204" pitchFamily="34" charset="0"/>
              </a:rPr>
              <a:t>aq</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40796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Extraction by active organic solvents anim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1806" y="-443620"/>
            <a:ext cx="1206525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840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016" y="0"/>
            <a:ext cx="12019983" cy="6858000"/>
          </a:xfrm>
          <a:prstGeom prst="rect">
            <a:avLst/>
          </a:prstGeom>
          <a:noFill/>
          <a:ln>
            <a:noFill/>
          </a:ln>
          <a:extLst/>
        </p:spPr>
      </p:pic>
    </p:spTree>
    <p:extLst>
      <p:ext uri="{BB962C8B-B14F-4D97-AF65-F5344CB8AC3E}">
        <p14:creationId xmlns:p14="http://schemas.microsoft.com/office/powerpoint/2010/main" val="35847891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507</TotalTime>
  <Words>443</Words>
  <Application>Microsoft Office PowerPoint</Application>
  <PresentationFormat>Widescreen</PresentationFormat>
  <Paragraphs>27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Wisp</vt:lpstr>
      <vt:lpstr>Extraction by active organic solvents </vt:lpstr>
      <vt:lpstr>PowerPoint Presentation</vt:lpstr>
      <vt:lpstr>PowerPoint Presentation</vt:lpstr>
      <vt:lpstr>PowerPoint Presentation</vt:lpstr>
      <vt:lpstr>PowerPoint Presentation</vt:lpstr>
      <vt:lpstr>The distribution ratio (partition coefficient) (D): </vt:lpstr>
      <vt:lpstr>Note: the heavier solvent (higher density) forming the lower layer, and the upper layer formed by the solvent with lower density.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by active organic solvents </dc:title>
  <dc:creator>Techno</dc:creator>
  <cp:lastModifiedBy>DR.Ahmed Saker 2O14</cp:lastModifiedBy>
  <cp:revision>18</cp:revision>
  <dcterms:created xsi:type="dcterms:W3CDTF">2017-11-01T08:36:38Z</dcterms:created>
  <dcterms:modified xsi:type="dcterms:W3CDTF">2021-04-20T22:05:44Z</dcterms:modified>
</cp:coreProperties>
</file>