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4"/>
  </p:notesMasterIdLst>
  <p:sldIdLst>
    <p:sldId id="274" r:id="rId3"/>
    <p:sldId id="257" r:id="rId4"/>
    <p:sldId id="258" r:id="rId5"/>
    <p:sldId id="260" r:id="rId6"/>
    <p:sldId id="261" r:id="rId7"/>
    <p:sldId id="262" r:id="rId8"/>
    <p:sldId id="279" r:id="rId9"/>
    <p:sldId id="280" r:id="rId10"/>
    <p:sldId id="282" r:id="rId11"/>
    <p:sldId id="281" r:id="rId12"/>
    <p:sldId id="263" r:id="rId13"/>
    <p:sldId id="265" r:id="rId14"/>
    <p:sldId id="269" r:id="rId15"/>
    <p:sldId id="278" r:id="rId16"/>
    <p:sldId id="275" r:id="rId17"/>
    <p:sldId id="276" r:id="rId18"/>
    <p:sldId id="277" r:id="rId19"/>
    <p:sldId id="270" r:id="rId20"/>
    <p:sldId id="271" r:id="rId21"/>
    <p:sldId id="272" r:id="rId22"/>
    <p:sldId id="27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25E40-8E49-4390-BE26-ECA7852337C7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3E1F4-4D8B-4046-B343-F376C26C70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13E1F4-4D8B-4046-B343-F376C26C704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83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BA75-F745-4D52-BBBC-3947734E05A9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B107-F3F9-4DE0-B3CA-8D565907F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12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BA75-F745-4D52-BBBC-3947734E05A9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B107-F3F9-4DE0-B3CA-8D565907F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81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BA75-F745-4D52-BBBC-3947734E05A9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B107-F3F9-4DE0-B3CA-8D565907F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60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8E0DEC9-2DFC-4676-8C0F-299489376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465D2E9-1399-48B1-9500-8E2EEFFD6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844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8E0DEC9-2DFC-4676-8C0F-299489376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465D2E9-1399-48B1-9500-8E2EEFFD6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082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8E0DEC9-2DFC-4676-8C0F-299489376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465D2E9-1399-48B1-9500-8E2EEFFD6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124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8E0DEC9-2DFC-4676-8C0F-299489376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465D2E9-1399-48B1-9500-8E2EEFFD6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216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8E0DEC9-2DFC-4676-8C0F-299489376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465D2E9-1399-48B1-9500-8E2EEFFD6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00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8E0DEC9-2DFC-4676-8C0F-299489376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465D2E9-1399-48B1-9500-8E2EEFFD6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914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8E0DEC9-2DFC-4676-8C0F-299489376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465D2E9-1399-48B1-9500-8E2EEFFD6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330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8E0DEC9-2DFC-4676-8C0F-299489376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465D2E9-1399-48B1-9500-8E2EEFFD6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48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BA75-F745-4D52-BBBC-3947734E05A9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B107-F3F9-4DE0-B3CA-8D565907F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295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8E0DEC9-2DFC-4676-8C0F-299489376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465D2E9-1399-48B1-9500-8E2EEFFD6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15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8E0DEC9-2DFC-4676-8C0F-299489376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465D2E9-1399-48B1-9500-8E2EEFFD6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699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8E0DEC9-2DFC-4676-8C0F-299489376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4465D2E9-1399-48B1-9500-8E2EEFFD6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9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BA75-F745-4D52-BBBC-3947734E05A9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B107-F3F9-4DE0-B3CA-8D565907F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380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BA75-F745-4D52-BBBC-3947734E05A9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B107-F3F9-4DE0-B3CA-8D565907F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84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BA75-F745-4D52-BBBC-3947734E05A9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B107-F3F9-4DE0-B3CA-8D565907F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83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BA75-F745-4D52-BBBC-3947734E05A9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B107-F3F9-4DE0-B3CA-8D565907F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845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BA75-F745-4D52-BBBC-3947734E05A9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B107-F3F9-4DE0-B3CA-8D565907F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59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BA75-F745-4D52-BBBC-3947734E05A9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B107-F3F9-4DE0-B3CA-8D565907F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843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FBA75-F745-4D52-BBBC-3947734E05A9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8B107-F3F9-4DE0-B3CA-8D565907F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018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FBA75-F745-4D52-BBBC-3947734E05A9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8B107-F3F9-4DE0-B3CA-8D565907F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1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8E0DEC9-2DFC-4676-8C0F-2994893769E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2/12/2024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4465D2E9-1399-48B1-9500-8E2EEFFD67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14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2509" y="2590800"/>
            <a:ext cx="8049491" cy="234592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  <a:spcAft>
                <a:spcPts val="75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Chloride (Cl</a:t>
            </a:r>
            <a:r>
              <a:rPr lang="en-US" sz="6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ˉ)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5"/>
          <p:cNvSpPr txBox="1">
            <a:spLocks/>
          </p:cNvSpPr>
          <p:nvPr/>
        </p:nvSpPr>
        <p:spPr bwMode="auto">
          <a:xfrm>
            <a:off x="5029200" y="5105400"/>
            <a:ext cx="3352800" cy="93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514350" eaLnBrk="1" fontAlgn="auto" hangingPunct="1">
              <a:spcBef>
                <a:spcPts val="563"/>
              </a:spcBef>
              <a:spcAft>
                <a:spcPts val="0"/>
              </a:spcAft>
              <a:defRPr/>
            </a:pPr>
            <a:r>
              <a:rPr lang="en-US" altLang="en-US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By: </a:t>
            </a:r>
          </a:p>
          <a:p>
            <a:pPr defTabSz="514350" eaLnBrk="1" fontAlgn="auto" hangingPunct="1">
              <a:spcBef>
                <a:spcPts val="563"/>
              </a:spcBef>
              <a:spcAft>
                <a:spcPts val="0"/>
              </a:spcAft>
              <a:defRPr/>
            </a:pPr>
            <a:r>
              <a:rPr lang="en-US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Sayran </a:t>
            </a:r>
            <a:r>
              <a:rPr lang="en-US" alt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Yousif</a:t>
            </a:r>
            <a:r>
              <a:rPr lang="en-US" alt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Jalal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685800"/>
            <a:ext cx="4447308" cy="94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altLang="en-US" sz="1385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Ministry of  Higher  Education and Scientific Research </a:t>
            </a:r>
          </a:p>
          <a:p>
            <a:pPr defTabSz="685800">
              <a:defRPr/>
            </a:pPr>
            <a:r>
              <a:rPr lang="en-US" altLang="en-US" sz="1385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Salahaddin</a:t>
            </a:r>
            <a:r>
              <a:rPr lang="en-US" altLang="en-US" sz="1385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University-Erbil</a:t>
            </a:r>
          </a:p>
          <a:p>
            <a:pPr defTabSz="685800">
              <a:defRPr/>
            </a:pPr>
            <a:r>
              <a:rPr lang="en-US" altLang="en-US" sz="1385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College of Science </a:t>
            </a:r>
          </a:p>
          <a:p>
            <a:pPr defTabSz="685800">
              <a:defRPr/>
            </a:pPr>
            <a:r>
              <a:rPr lang="en-US" altLang="en-US" sz="1385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</a:t>
            </a:r>
            <a:r>
              <a:rPr lang="en-US" altLang="en-US" sz="1385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 </a:t>
            </a:r>
            <a:r>
              <a:rPr lang="en-US" altLang="en-US" sz="1385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en-US" sz="1385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</a:t>
            </a:r>
            <a:endParaRPr lang="en-US" altLang="en-US" sz="1385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1000"/>
            <a:ext cx="1651721" cy="165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59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Road Salting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5781"/>
            <a:ext cx="8229600" cy="4114800"/>
          </a:xfrm>
        </p:spPr>
      </p:pic>
    </p:spTree>
    <p:extLst>
      <p:ext uri="{BB962C8B-B14F-4D97-AF65-F5344CB8AC3E}">
        <p14:creationId xmlns:p14="http://schemas.microsoft.com/office/powerpoint/2010/main" val="240892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345" y="228600"/>
            <a:ext cx="8229600" cy="1143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sz="3600" b="1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Chloride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Chloride is present in </a:t>
            </a:r>
            <a:r>
              <a:rPr lang="en-GB" dirty="0">
                <a:solidFill>
                  <a:srgbClr val="FF0000"/>
                </a:solidFill>
                <a:latin typeface="Times New Roman"/>
                <a:ea typeface="Times New Roman"/>
                <a:cs typeface="Arial"/>
              </a:rPr>
              <a:t>all natural water</a:t>
            </a:r>
            <a:r>
              <a:rPr lang="en-GB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, including </a:t>
            </a:r>
            <a:r>
              <a:rPr lang="en-GB" u="sng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rainwater.</a:t>
            </a:r>
            <a:r>
              <a:rPr lang="en-GB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 Concentrations of chloride are very high in seawater, which is known for its saltiness. </a:t>
            </a:r>
            <a:endParaRPr lang="en-GB" dirty="0" smtClean="0">
              <a:solidFill>
                <a:srgbClr val="000000"/>
              </a:solidFill>
              <a:latin typeface="Times New Roman"/>
              <a:ea typeface="Times New Roman"/>
              <a:cs typeface="Arial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In </a:t>
            </a:r>
            <a:r>
              <a:rPr lang="en-GB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rocks, chloride can occur in salts such as sodium chloride and potassium chloride, which dissolve easily when they come into contact with water. </a:t>
            </a:r>
            <a:endParaRPr lang="en-GB" dirty="0" smtClean="0">
              <a:solidFill>
                <a:srgbClr val="000000"/>
              </a:solidFill>
              <a:latin typeface="Times New Roman"/>
              <a:ea typeface="Times New Roman"/>
              <a:cs typeface="Arial"/>
            </a:endParaRPr>
          </a:p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GB" dirty="0" smtClean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Salt </a:t>
            </a:r>
            <a:r>
              <a:rPr lang="en-GB" dirty="0">
                <a:solidFill>
                  <a:srgbClr val="000000"/>
                </a:solidFill>
                <a:latin typeface="Times New Roman"/>
                <a:ea typeface="Times New Roman"/>
                <a:cs typeface="Arial"/>
              </a:rPr>
              <a:t>dissolved from rocks accumulates in oceans and lakes with closed basins, such as the Great Salt Lake in Utah, sometimes to extremely high concentrations.</a:t>
            </a:r>
            <a:endParaRPr lang="en-US" sz="2400" dirty="0">
              <a:ea typeface="Calibri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25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Effect On Human Health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chloride concentrations may also be associated with high sodium concentrations. Too much sodium intake can cause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blood pressure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can lead to damage to the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heart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arteries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people on a low-salt diet, concentrations of sodium in drinking water should be less than 20 milligrams per liter.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55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4478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to Remove Chloride from drinking Water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Chloride can be removed from drinking water by: </a:t>
            </a: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Distillation 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Reverse osmosis or deionization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Boiling</a:t>
            </a:r>
          </a:p>
          <a:p>
            <a:pPr algn="just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6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Distillation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Distillers are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that use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get rid of contaminants and bacteria in the water.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used in a boiling process to kill microorganisms of all types.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of water treatment is more expensive than a Reverse Osmosis system due to the process requiring electricity to generate heat. </a:t>
            </a:r>
          </a:p>
        </p:txBody>
      </p:sp>
    </p:spTree>
    <p:extLst>
      <p:ext uri="{BB962C8B-B14F-4D97-AF65-F5344CB8AC3E}">
        <p14:creationId xmlns:p14="http://schemas.microsoft.com/office/powerpoint/2010/main" val="194948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905000"/>
            <a:ext cx="6324600" cy="3793236"/>
          </a:xfrm>
        </p:spPr>
      </p:pic>
    </p:spTree>
    <p:extLst>
      <p:ext uri="{BB962C8B-B14F-4D97-AF65-F5344CB8AC3E}">
        <p14:creationId xmlns:p14="http://schemas.microsoft.com/office/powerpoint/2010/main" val="119477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Reverse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Osmosis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Reverse Osmosis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one process that can reduce the most amounts of dissolved solids (TDS) and salts including augmenting chloride removal from water.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of Reverse Osmosis Systems consists of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pressurizing water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semipermeable membrane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high quality water.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pressure is applied on the feed water, the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finely pored filter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captures all major contaminants and only allowing water molecules to pass through.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7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water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this water treatment system contains about 90-95% less TDS and salt particles; making it one of the cleanest and highest quality forms of water.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seawater,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Reverse Osmosis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be the most effective solution to combat the concentration of chloride from the salty water. 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94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Procedure: Testing of water sample: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	Take 20 ml of water sample in a clean 250ml conical flask. 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	Add 2 drops of potassium chromate indicator to get yellow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	Titrate the sample against silver nitrate solution until 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change from yellow to brick red. 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	Note the volume of silver nitrate added (A).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66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Testing of blank: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	Take 20 ml of distilled water in a clean 250ml conical flask. 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	Add 2 drops of potassium chromate indicator to get yellow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	Titrate the sample against silver nitrate solution until the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change from yellow to brick red. 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	Note the volume of silver nitrate added for distilled water (B).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01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chloride?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Chloride: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form of the Clˉ ion, is one of the major inorganic anions, or negative ions, in saltwater and freshwater.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originates from the dissociation of salts, such as sodium chloride or calcium chloride, in water.</a:t>
            </a: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(s) → Na⁺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+ Clˉ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CaCl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₂(s) → Ca²⁺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+ 2 Clˉ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aq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343400"/>
            <a:ext cx="3429000" cy="178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4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80772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4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Calculation: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Clˉ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mg.l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ˉ =((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A-B)×1000)/ml of sample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Where: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A= Volume of silver nitrate required by the sample (ml)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B= Volume of silver nitrate required by the blank (ml)</a:t>
            </a: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84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is chloride?</a:t>
            </a:r>
            <a:br>
              <a:rPr lang="en-US" sz="4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Nearly all natural waters contain chloride and the concentrations vary greatly depending on the mineral content of the surrounding rock or soil.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Chlorides are salts resulting from the combination of the gas chlorine with a metal.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common chlorides include sodium chloride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magnesium chloride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MgCl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potassium chloride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and calcium chloride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CaCl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₂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64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Major uses: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Sodium chloride is widely used in the production of industrial chemicals such as caustic soda, chlorine, sodium chlorite, and sodium hypochlorite. 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Sodium chloride, calcium chloride, and magnesium chloride are extensively used in snow and ice control. 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Potassium chloride is used in the production of fertilizers.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2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fate:</a:t>
            </a:r>
            <a:b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Chlorides are leached from various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rocks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into soil and water by weathering. </a:t>
            </a:r>
          </a:p>
          <a:p>
            <a:pPr algn="just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chloride ion is highly 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mobile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is transported to closed basins or oceans.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377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Sources</a:t>
            </a:r>
            <a:br>
              <a:rPr lang="en-US" sz="5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Chlorides may get into surface water from several sources including:</a:t>
            </a:r>
          </a:p>
          <a:p>
            <a:pPr marL="0" indent="0" algn="just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Rocks containing chlorides; Halite (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Sylvite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KCl</a:t>
            </a: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endParaRPr lang="en-US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2)Agricultural runoff; (Ammonium chloride fertilizer)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53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Halite and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Sylvite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rock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673926"/>
            <a:ext cx="2733675" cy="23621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673926"/>
            <a:ext cx="2819400" cy="235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1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Potassium Chloride and Ammonium Chloride Fertilizer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057133"/>
            <a:ext cx="4191000" cy="381026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28800"/>
            <a:ext cx="3505200" cy="43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4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Wastewater from industries;</a:t>
            </a:r>
          </a:p>
          <a:p>
            <a:pPr marL="0" indent="0" algn="just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Oil well wastes;</a:t>
            </a:r>
          </a:p>
          <a:p>
            <a:pPr marL="0" indent="0" algn="just">
              <a:buNone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Effluent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wastewater from wastewater treatment plants, and;</a:t>
            </a:r>
          </a:p>
          <a:p>
            <a:pPr marL="0" indent="0" algn="just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Road salting.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45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706</Words>
  <Application>Microsoft Office PowerPoint</Application>
  <PresentationFormat>On-screen Show (4:3)</PresentationFormat>
  <Paragraphs>74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Office Theme</vt:lpstr>
      <vt:lpstr>1_Office Theme</vt:lpstr>
      <vt:lpstr>      Chloride (Clˉ)  </vt:lpstr>
      <vt:lpstr>What is chloride? </vt:lpstr>
      <vt:lpstr>What is chloride? </vt:lpstr>
      <vt:lpstr>Major uses: </vt:lpstr>
      <vt:lpstr>Environmental fate: </vt:lpstr>
      <vt:lpstr>Sources </vt:lpstr>
      <vt:lpstr>Halite and Sylvite rock</vt:lpstr>
      <vt:lpstr>Potassium Chloride and Ammonium Chloride Fertilizer</vt:lpstr>
      <vt:lpstr>PowerPoint Presentation</vt:lpstr>
      <vt:lpstr>Road Salting</vt:lpstr>
      <vt:lpstr>Chloride</vt:lpstr>
      <vt:lpstr>Effect On Human Health</vt:lpstr>
      <vt:lpstr> How to Remove Chloride from drinking Water </vt:lpstr>
      <vt:lpstr>1- Distillation  </vt:lpstr>
      <vt:lpstr>PowerPoint Presentation</vt:lpstr>
      <vt:lpstr>2- Reverse Osmosis</vt:lpstr>
      <vt:lpstr>PowerPoint Presentation</vt:lpstr>
      <vt:lpstr> Procedure: Testing of water sample: </vt:lpstr>
      <vt:lpstr> Testing of blank: </vt:lpstr>
      <vt:lpstr>PowerPoint Presentation</vt:lpstr>
      <vt:lpstr>Calculation: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chloride?</dc:title>
  <dc:creator>Windows User</dc:creator>
  <cp:lastModifiedBy>Administrator</cp:lastModifiedBy>
  <cp:revision>54</cp:revision>
  <dcterms:created xsi:type="dcterms:W3CDTF">2019-02-03T19:07:12Z</dcterms:created>
  <dcterms:modified xsi:type="dcterms:W3CDTF">2024-02-12T09:27:50Z</dcterms:modified>
</cp:coreProperties>
</file>