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364" r:id="rId1"/>
  </p:sldMasterIdLst>
  <p:notesMasterIdLst>
    <p:notesMasterId r:id="rId13"/>
  </p:notesMasterIdLst>
  <p:handoutMasterIdLst>
    <p:handoutMasterId r:id="rId14"/>
  </p:handoutMasterIdLst>
  <p:sldIdLst>
    <p:sldId id="256" r:id="rId2"/>
    <p:sldId id="257" r:id="rId3"/>
    <p:sldId id="262" r:id="rId4"/>
    <p:sldId id="267" r:id="rId5"/>
    <p:sldId id="266" r:id="rId6"/>
    <p:sldId id="268" r:id="rId7"/>
    <p:sldId id="269" r:id="rId8"/>
    <p:sldId id="270" r:id="rId9"/>
    <p:sldId id="271" r:id="rId10"/>
    <p:sldId id="272" r:id="rId11"/>
    <p:sldId id="265" r:id="rId1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1FE1284-C8AD-4095-B74A-BF13686FE957}">
          <p14:sldIdLst>
            <p14:sldId id="256"/>
            <p14:sldId id="257"/>
            <p14:sldId id="262"/>
            <p14:sldId id="267"/>
            <p14:sldId id="266"/>
            <p14:sldId id="268"/>
            <p14:sldId id="269"/>
            <p14:sldId id="270"/>
            <p14:sldId id="271"/>
            <p14:sldId id="272"/>
            <p14:sldId id="265"/>
          </p14:sldIdLst>
        </p14:section>
        <p14:section name="Untitled Section" id="{63C2EE8D-E55B-4A6F-8639-633C22CC9C9B}">
          <p14:sldIdLst/>
        </p14:section>
        <p14:section name="Untitled Section" id="{5771A0AD-91DF-432E-9784-D4C987CD3A81}">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FFFFCC"/>
    <a:srgbClr val="FFFF99"/>
    <a:srgbClr val="FF3300"/>
    <a:srgbClr val="FF9966"/>
    <a:srgbClr val="FFCCFF"/>
    <a:srgbClr val="FFCCCC"/>
    <a:srgbClr val="FFCC99"/>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265" autoAdjust="0"/>
    <p:restoredTop sz="94671" autoAdjust="0"/>
  </p:normalViewPr>
  <p:slideViewPr>
    <p:cSldViewPr snapToGrid="0">
      <p:cViewPr varScale="1">
        <p:scale>
          <a:sx n="69" d="100"/>
          <a:sy n="69" d="100"/>
        </p:scale>
        <p:origin x="690" y="66"/>
      </p:cViewPr>
      <p:guideLst>
        <p:guide orient="horz" pos="2160"/>
        <p:guide pos="3120"/>
      </p:guideLst>
    </p:cSldViewPr>
  </p:slideViewPr>
  <p:outlineViewPr>
    <p:cViewPr>
      <p:scale>
        <a:sx n="33" d="100"/>
        <a:sy n="33" d="100"/>
      </p:scale>
      <p:origin x="54" y="15444"/>
    </p:cViewPr>
  </p:outlin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3EF7A1-DDBC-4A9F-ADD3-721E4A7256E4}" type="datetimeFigureOut">
              <a:rPr lang="en-US" smtClean="0"/>
              <a:t>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46C9F1-FC88-4831-AA7F-CE4719BA87CB}" type="slidenum">
              <a:rPr lang="en-US" smtClean="0"/>
              <a:t>‹#›</a:t>
            </a:fld>
            <a:endParaRPr lang="en-US"/>
          </a:p>
        </p:txBody>
      </p:sp>
    </p:spTree>
    <p:extLst>
      <p:ext uri="{BB962C8B-B14F-4D97-AF65-F5344CB8AC3E}">
        <p14:creationId xmlns:p14="http://schemas.microsoft.com/office/powerpoint/2010/main" val="18366041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FD050-BE80-41AD-9E5B-901EC6A93E09}" type="datetimeFigureOut">
              <a:rPr lang="en-US" smtClean="0"/>
              <a:t>2/2/2020</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1A1E91-0CF5-4933-B703-34260E71ECB0}" type="slidenum">
              <a:rPr lang="en-US" smtClean="0"/>
              <a:t>‹#›</a:t>
            </a:fld>
            <a:endParaRPr lang="en-US"/>
          </a:p>
        </p:txBody>
      </p:sp>
    </p:spTree>
    <p:extLst>
      <p:ext uri="{BB962C8B-B14F-4D97-AF65-F5344CB8AC3E}">
        <p14:creationId xmlns:p14="http://schemas.microsoft.com/office/powerpoint/2010/main" val="38096525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1A1E91-0CF5-4933-B703-34260E71ECB0}" type="slidenum">
              <a:rPr lang="en-US" smtClean="0"/>
              <a:t>1</a:t>
            </a:fld>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150187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991A1E91-0CF5-4933-B703-34260E71ECB0}" type="slidenum">
              <a:rPr lang="en-US" smtClean="0"/>
              <a:t>8</a:t>
            </a:fld>
            <a:endParaRPr lang="en-US"/>
          </a:p>
        </p:txBody>
      </p:sp>
    </p:spTree>
    <p:extLst>
      <p:ext uri="{BB962C8B-B14F-4D97-AF65-F5344CB8AC3E}">
        <p14:creationId xmlns:p14="http://schemas.microsoft.com/office/powerpoint/2010/main" val="120136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906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70756" y="69755"/>
            <a:ext cx="9764486"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403350" y="3200400"/>
            <a:ext cx="69342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E650E76-A55A-42F3-ADCF-A3110B405113}" type="datetime1">
              <a:rPr lang="en-US" smtClean="0"/>
              <a:t>2/2/2020</a:t>
            </a:fld>
            <a:endParaRPr lang="en-US" dirty="0"/>
          </a:p>
        </p:txBody>
      </p:sp>
      <p:sp>
        <p:nvSpPr>
          <p:cNvPr id="17" name="Footer Placeholder 16"/>
          <p:cNvSpPr>
            <a:spLocks noGrp="1"/>
          </p:cNvSpPr>
          <p:nvPr>
            <p:ph type="ftr" sz="quarter" idx="11"/>
          </p:nvPr>
        </p:nvSpPr>
        <p:spPr/>
        <p:txBody>
          <a:bodyPr/>
          <a:lstStyle/>
          <a:p>
            <a:r>
              <a:rPr lang="en-US" smtClean="0"/>
              <a:t>www.goodplanetsarehardtofind.org</a:t>
            </a:r>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57F1E4F-1CFF-5643-939E-217C01CDF565}" type="slidenum">
              <a:rPr lang="en-US" smtClean="0"/>
              <a:pPr/>
              <a:t>‹#›</a:t>
            </a:fld>
            <a:endParaRPr lang="en-US" dirty="0"/>
          </a:p>
        </p:txBody>
      </p:sp>
      <p:sp>
        <p:nvSpPr>
          <p:cNvPr id="7" name="Rectangle 6"/>
          <p:cNvSpPr/>
          <p:nvPr/>
        </p:nvSpPr>
        <p:spPr>
          <a:xfrm>
            <a:off x="68176" y="1449304"/>
            <a:ext cx="9773332"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176" y="1396720"/>
            <a:ext cx="9773332"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8176" y="2976649"/>
            <a:ext cx="9773332"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95300" y="1505931"/>
            <a:ext cx="89154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DE9FBE-D75F-4FE4-B1B3-67157048FD21}" type="datetime1">
              <a:rPr lang="en-US" smtClean="0"/>
              <a:t>2/2/2020</a:t>
            </a:fld>
            <a:endParaRPr lang="en-US" dirty="0"/>
          </a:p>
        </p:txBody>
      </p:sp>
      <p:sp>
        <p:nvSpPr>
          <p:cNvPr id="5" name="Footer Placeholder 4"/>
          <p:cNvSpPr>
            <a:spLocks noGrp="1"/>
          </p:cNvSpPr>
          <p:nvPr>
            <p:ph type="ftr" sz="quarter" idx="11"/>
          </p:nvPr>
        </p:nvSpPr>
        <p:spPr/>
        <p:txBody>
          <a:bodyPr/>
          <a:lstStyle/>
          <a:p>
            <a:r>
              <a:rPr lang="en-US" smtClean="0"/>
              <a:t>www.goodplanetsarehardtofind.org</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2"/>
            <a:ext cx="217932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90600" y="274640"/>
            <a:ext cx="60261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A03EB6-210D-478F-B3D5-47B5448AEDCD}" type="datetime1">
              <a:rPr lang="en-US" smtClean="0"/>
              <a:t>2/2/2020</a:t>
            </a:fld>
            <a:endParaRPr lang="en-US" dirty="0"/>
          </a:p>
        </p:txBody>
      </p:sp>
      <p:sp>
        <p:nvSpPr>
          <p:cNvPr id="5" name="Footer Placeholder 4"/>
          <p:cNvSpPr>
            <a:spLocks noGrp="1"/>
          </p:cNvSpPr>
          <p:nvPr>
            <p:ph type="ftr" sz="quarter" idx="11"/>
          </p:nvPr>
        </p:nvSpPr>
        <p:spPr/>
        <p:txBody>
          <a:bodyPr/>
          <a:lstStyle/>
          <a:p>
            <a:r>
              <a:rPr lang="en-US" smtClean="0"/>
              <a:t>www.goodplanetsarehardtofind.org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64C7BA0-878B-48A5-A557-765B4BB79354}" type="datetime1">
              <a:rPr lang="en-US" smtClean="0"/>
              <a:t>2/2/2020</a:t>
            </a:fld>
            <a:endParaRPr lang="en-US" dirty="0"/>
          </a:p>
        </p:txBody>
      </p:sp>
      <p:sp>
        <p:nvSpPr>
          <p:cNvPr id="5" name="Footer Placeholder 4"/>
          <p:cNvSpPr>
            <a:spLocks noGrp="1"/>
          </p:cNvSpPr>
          <p:nvPr>
            <p:ph type="ftr" sz="quarter" idx="11"/>
          </p:nvPr>
        </p:nvSpPr>
        <p:spPr/>
        <p:txBody>
          <a:bodyPr/>
          <a:lstStyle/>
          <a:p>
            <a:r>
              <a:rPr lang="en-US" smtClean="0"/>
              <a:t>www.goodplanetsarehardtofind.org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Content Placeholder 7"/>
          <p:cNvSpPr>
            <a:spLocks noGrp="1"/>
          </p:cNvSpPr>
          <p:nvPr>
            <p:ph sz="quarter" idx="1"/>
          </p:nvPr>
        </p:nvSpPr>
        <p:spPr>
          <a:xfrm>
            <a:off x="990600" y="1447800"/>
            <a:ext cx="84201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906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70756" y="69755"/>
            <a:ext cx="9764486"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82506" y="952501"/>
            <a:ext cx="84201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82506" y="2547938"/>
            <a:ext cx="84201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E74D0A-065A-4F79-AC32-FC4EA4995CAE}" type="datetime1">
              <a:rPr lang="en-US" smtClean="0"/>
              <a:t>2/2/2020</a:t>
            </a:fld>
            <a:endParaRPr lang="en-US" dirty="0"/>
          </a:p>
        </p:txBody>
      </p:sp>
      <p:sp>
        <p:nvSpPr>
          <p:cNvPr id="5" name="Footer Placeholder 4"/>
          <p:cNvSpPr>
            <a:spLocks noGrp="1"/>
          </p:cNvSpPr>
          <p:nvPr>
            <p:ph type="ftr" sz="quarter" idx="11"/>
          </p:nvPr>
        </p:nvSpPr>
        <p:spPr>
          <a:xfrm>
            <a:off x="866775" y="6172200"/>
            <a:ext cx="4333875" cy="457200"/>
          </a:xfrm>
        </p:spPr>
        <p:txBody>
          <a:bodyPr/>
          <a:lstStyle/>
          <a:p>
            <a:r>
              <a:rPr lang="en-US" smtClean="0"/>
              <a:t>www.goodplanetsarehardtofind.org</a:t>
            </a:r>
            <a:endParaRPr lang="en-US" dirty="0"/>
          </a:p>
        </p:txBody>
      </p:sp>
      <p:sp>
        <p:nvSpPr>
          <p:cNvPr id="7" name="Rectangle 6"/>
          <p:cNvSpPr/>
          <p:nvPr/>
        </p:nvSpPr>
        <p:spPr>
          <a:xfrm flipV="1">
            <a:off x="75197" y="2376830"/>
            <a:ext cx="9764641"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74909" y="2341476"/>
            <a:ext cx="976492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3999" y="2468880"/>
            <a:ext cx="9765839"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58496" y="6208776"/>
            <a:ext cx="495300" cy="457200"/>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0C04F8-7122-41A8-B3F3-C564B785C8A7}" type="datetime1">
              <a:rPr lang="en-US" smtClean="0"/>
              <a:t>2/2/2020</a:t>
            </a:fld>
            <a:endParaRPr lang="en-US" dirty="0"/>
          </a:p>
        </p:txBody>
      </p:sp>
      <p:sp>
        <p:nvSpPr>
          <p:cNvPr id="6" name="Footer Placeholder 5"/>
          <p:cNvSpPr>
            <a:spLocks noGrp="1"/>
          </p:cNvSpPr>
          <p:nvPr>
            <p:ph type="ftr" sz="quarter" idx="11"/>
          </p:nvPr>
        </p:nvSpPr>
        <p:spPr/>
        <p:txBody>
          <a:bodyPr/>
          <a:lstStyle/>
          <a:p>
            <a:r>
              <a:rPr lang="en-US" smtClean="0"/>
              <a:t>www.goodplanetsarehardtofind.org</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
        <p:nvSpPr>
          <p:cNvPr id="9" name="Content Placeholder 8"/>
          <p:cNvSpPr>
            <a:spLocks noGrp="1"/>
          </p:cNvSpPr>
          <p:nvPr>
            <p:ph sz="quarter" idx="1"/>
          </p:nvPr>
        </p:nvSpPr>
        <p:spPr>
          <a:xfrm>
            <a:off x="990600" y="1447800"/>
            <a:ext cx="406146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345113" y="1447800"/>
            <a:ext cx="406146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0600" y="273050"/>
            <a:ext cx="84201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90600" y="1447800"/>
            <a:ext cx="404495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365750" y="1447800"/>
            <a:ext cx="404495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30664DD-2E6F-410D-9747-3D699FBE2B96}" type="datetime1">
              <a:rPr lang="en-US" smtClean="0"/>
              <a:t>2/2/2020</a:t>
            </a:fld>
            <a:endParaRPr lang="en-US" dirty="0"/>
          </a:p>
        </p:txBody>
      </p:sp>
      <p:sp>
        <p:nvSpPr>
          <p:cNvPr id="8" name="Footer Placeholder 7"/>
          <p:cNvSpPr>
            <a:spLocks noGrp="1"/>
          </p:cNvSpPr>
          <p:nvPr>
            <p:ph type="ftr" sz="quarter" idx="11"/>
          </p:nvPr>
        </p:nvSpPr>
        <p:spPr/>
        <p:txBody>
          <a:bodyPr/>
          <a:lstStyle/>
          <a:p>
            <a:r>
              <a:rPr lang="en-US" smtClean="0"/>
              <a:t>www.goodplanetsarehardtofind.org</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Content Placeholder 10"/>
          <p:cNvSpPr>
            <a:spLocks noGrp="1"/>
          </p:cNvSpPr>
          <p:nvPr>
            <p:ph sz="half" idx="2"/>
          </p:nvPr>
        </p:nvSpPr>
        <p:spPr>
          <a:xfrm>
            <a:off x="990600" y="2247900"/>
            <a:ext cx="404495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5365750" y="2247900"/>
            <a:ext cx="404495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C1037C-53FD-45D8-812D-5224FF867C4C}" type="datetime1">
              <a:rPr lang="en-US" smtClean="0"/>
              <a:t>2/2/2020</a:t>
            </a:fld>
            <a:endParaRPr lang="en-US" dirty="0"/>
          </a:p>
        </p:txBody>
      </p:sp>
      <p:sp>
        <p:nvSpPr>
          <p:cNvPr id="4" name="Footer Placeholder 3"/>
          <p:cNvSpPr>
            <a:spLocks noGrp="1"/>
          </p:cNvSpPr>
          <p:nvPr>
            <p:ph type="ftr" sz="quarter" idx="11"/>
          </p:nvPr>
        </p:nvSpPr>
        <p:spPr/>
        <p:txBody>
          <a:bodyPr/>
          <a:lstStyle/>
          <a:p>
            <a:r>
              <a:rPr lang="en-US" smtClean="0"/>
              <a:t>www.goodplanetsarehardtofind.org</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F2208-4298-4CA9-8173-57EE6018C6C3}" type="datetime1">
              <a:rPr lang="en-US" smtClean="0"/>
              <a:t>2/2/2020</a:t>
            </a:fld>
            <a:endParaRPr lang="en-US" dirty="0"/>
          </a:p>
        </p:txBody>
      </p:sp>
      <p:sp>
        <p:nvSpPr>
          <p:cNvPr id="3" name="Footer Placeholder 2"/>
          <p:cNvSpPr>
            <a:spLocks noGrp="1"/>
          </p:cNvSpPr>
          <p:nvPr>
            <p:ph type="ftr" sz="quarter" idx="11"/>
          </p:nvPr>
        </p:nvSpPr>
        <p:spPr/>
        <p:txBody>
          <a:bodyPr/>
          <a:lstStyle/>
          <a:p>
            <a:r>
              <a:rPr lang="en-US" smtClean="0"/>
              <a:t>www.goodplanetsarehardtofind.org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906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9342" y="69755"/>
            <a:ext cx="9764486"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90600" y="273050"/>
            <a:ext cx="84201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90600" y="1600200"/>
            <a:ext cx="206375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C89061-E437-4CA6-9602-BC2A87BB0018}" type="datetime1">
              <a:rPr lang="en-US" smtClean="0"/>
              <a:t>2/2/2020</a:t>
            </a:fld>
            <a:endParaRPr lang="en-US" dirty="0"/>
          </a:p>
        </p:txBody>
      </p:sp>
      <p:sp>
        <p:nvSpPr>
          <p:cNvPr id="6" name="Footer Placeholder 5"/>
          <p:cNvSpPr>
            <a:spLocks noGrp="1"/>
          </p:cNvSpPr>
          <p:nvPr>
            <p:ph type="ftr" sz="quarter" idx="11"/>
          </p:nvPr>
        </p:nvSpPr>
        <p:spPr/>
        <p:txBody>
          <a:bodyPr/>
          <a:lstStyle/>
          <a:p>
            <a:r>
              <a:rPr lang="en-US" smtClean="0"/>
              <a:t>www.goodplanetsarehardtofind.org</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
        <p:nvSpPr>
          <p:cNvPr id="11" name="Content Placeholder 10"/>
          <p:cNvSpPr>
            <a:spLocks noGrp="1"/>
          </p:cNvSpPr>
          <p:nvPr>
            <p:ph sz="quarter" idx="1"/>
          </p:nvPr>
        </p:nvSpPr>
        <p:spPr>
          <a:xfrm>
            <a:off x="3219450" y="1600200"/>
            <a:ext cx="619125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0600" y="4900550"/>
            <a:ext cx="79248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90600" y="5445825"/>
            <a:ext cx="79248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876263-2CCA-41B6-B9DF-4F417BC69232}" type="datetime1">
              <a:rPr lang="en-US" smtClean="0"/>
              <a:t>2/2/2020</a:t>
            </a:fld>
            <a:endParaRPr lang="en-US" dirty="0"/>
          </a:p>
        </p:txBody>
      </p:sp>
      <p:sp>
        <p:nvSpPr>
          <p:cNvPr id="6" name="Footer Placeholder 5"/>
          <p:cNvSpPr>
            <a:spLocks noGrp="1"/>
          </p:cNvSpPr>
          <p:nvPr>
            <p:ph type="ftr" sz="quarter" idx="11"/>
          </p:nvPr>
        </p:nvSpPr>
        <p:spPr>
          <a:xfrm>
            <a:off x="990600" y="6172200"/>
            <a:ext cx="4210050" cy="457200"/>
          </a:xfrm>
        </p:spPr>
        <p:txBody>
          <a:bodyPr/>
          <a:lstStyle/>
          <a:p>
            <a:r>
              <a:rPr lang="en-US" smtClean="0"/>
              <a:t>www.goodplanetsarehardtofind.org</a:t>
            </a:r>
            <a:endParaRPr lang="en-US" dirty="0"/>
          </a:p>
        </p:txBody>
      </p:sp>
      <p:sp>
        <p:nvSpPr>
          <p:cNvPr id="7" name="Slide Number Placeholder 6"/>
          <p:cNvSpPr>
            <a:spLocks noGrp="1"/>
          </p:cNvSpPr>
          <p:nvPr>
            <p:ph type="sldNum" sz="quarter" idx="12"/>
          </p:nvPr>
        </p:nvSpPr>
        <p:spPr>
          <a:xfrm>
            <a:off x="158496" y="6208776"/>
            <a:ext cx="495300" cy="457200"/>
          </a:xfrm>
        </p:spPr>
        <p:txBody>
          <a:bodyPr/>
          <a:lstStyle/>
          <a:p>
            <a:fld id="{D57F1E4F-1CFF-5643-939E-217C01CDF565}" type="slidenum">
              <a:rPr lang="en-US" smtClean="0"/>
              <a:pPr/>
              <a:t>‹#›</a:t>
            </a:fld>
            <a:endParaRPr lang="en-US" dirty="0"/>
          </a:p>
        </p:txBody>
      </p:sp>
      <p:sp>
        <p:nvSpPr>
          <p:cNvPr id="11" name="Rectangle 10"/>
          <p:cNvSpPr/>
          <p:nvPr/>
        </p:nvSpPr>
        <p:spPr>
          <a:xfrm flipV="1">
            <a:off x="73999" y="4683555"/>
            <a:ext cx="975741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74218" y="4650475"/>
            <a:ext cx="975719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74220" y="4773225"/>
            <a:ext cx="9757190"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74001" y="66675"/>
            <a:ext cx="9752029"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rgbClr val="CCECFF"/>
            </a:gs>
            <a:gs pos="14000">
              <a:schemeClr val="bg1"/>
            </a:gs>
          </a:gsLst>
          <a:lin ang="5400000" scaled="1"/>
          <a:tileRect/>
        </a:gradFill>
        <a:effectLst/>
      </p:bgPr>
    </p:bg>
    <p:spTree>
      <p:nvGrpSpPr>
        <p:cNvPr id="1" name=""/>
        <p:cNvGrpSpPr/>
        <p:nvPr/>
      </p:nvGrpSpPr>
      <p:grpSpPr>
        <a:xfrm>
          <a:off x="0" y="0"/>
          <a:ext cx="0" cy="0"/>
          <a:chOff x="0" y="0"/>
          <a:chExt cx="0" cy="0"/>
        </a:xfrm>
      </p:grpSpPr>
      <p:sp>
        <p:nvSpPr>
          <p:cNvPr id="9" name="Rectangle 8"/>
          <p:cNvSpPr/>
          <p:nvPr/>
        </p:nvSpPr>
        <p:spPr>
          <a:xfrm>
            <a:off x="0" y="0"/>
            <a:ext cx="9906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9342" y="69755"/>
            <a:ext cx="9764486"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90600" y="274638"/>
            <a:ext cx="84201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90600" y="1447800"/>
            <a:ext cx="84201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686550" y="6191250"/>
            <a:ext cx="2682875" cy="476250"/>
          </a:xfrm>
          <a:prstGeom prst="rect">
            <a:avLst/>
          </a:prstGeom>
        </p:spPr>
        <p:txBody>
          <a:bodyPr anchor="ctr" anchorCtr="0"/>
          <a:lstStyle>
            <a:lvl1pPr algn="r" eaLnBrk="1" latinLnBrk="0" hangingPunct="1">
              <a:defRPr kumimoji="0" sz="1400">
                <a:solidFill>
                  <a:schemeClr val="tx2"/>
                </a:solidFill>
              </a:defRPr>
            </a:lvl1pPr>
          </a:lstStyle>
          <a:p>
            <a:fld id="{F74CE557-9FEF-4A3F-A76D-76E2C4D2CE3C}" type="datetime1">
              <a:rPr lang="en-US" smtClean="0"/>
              <a:t>2/2/2020</a:t>
            </a:fld>
            <a:endParaRPr lang="en-US" dirty="0"/>
          </a:p>
        </p:txBody>
      </p:sp>
      <p:sp>
        <p:nvSpPr>
          <p:cNvPr id="3" name="Footer Placeholder 2"/>
          <p:cNvSpPr>
            <a:spLocks noGrp="1"/>
          </p:cNvSpPr>
          <p:nvPr>
            <p:ph type="ftr" sz="quarter" idx="3"/>
          </p:nvPr>
        </p:nvSpPr>
        <p:spPr>
          <a:xfrm>
            <a:off x="990600" y="6172200"/>
            <a:ext cx="4292600" cy="457200"/>
          </a:xfrm>
          <a:prstGeom prst="rect">
            <a:avLst/>
          </a:prstGeom>
        </p:spPr>
        <p:txBody>
          <a:bodyPr anchor="ctr" anchorCtr="0"/>
          <a:lstStyle>
            <a:lvl1pPr eaLnBrk="1" latinLnBrk="0" hangingPunct="1">
              <a:defRPr kumimoji="0" sz="1400">
                <a:solidFill>
                  <a:schemeClr val="tx2"/>
                </a:solidFill>
              </a:defRPr>
            </a:lvl1pPr>
          </a:lstStyle>
          <a:p>
            <a:r>
              <a:rPr lang="en-US" smtClean="0"/>
              <a:t>www.goodplanetsarehardtofind.org</a:t>
            </a:r>
            <a:endParaRPr lang="en-US" dirty="0"/>
          </a:p>
        </p:txBody>
      </p:sp>
      <p:sp>
        <p:nvSpPr>
          <p:cNvPr id="23" name="Slide Number Placeholder 22"/>
          <p:cNvSpPr>
            <a:spLocks noGrp="1"/>
          </p:cNvSpPr>
          <p:nvPr>
            <p:ph type="sldNum" sz="quarter" idx="4"/>
          </p:nvPr>
        </p:nvSpPr>
        <p:spPr>
          <a:xfrm>
            <a:off x="158496" y="6210300"/>
            <a:ext cx="4953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22000">
              <a:srgbClr val="CCECFF"/>
            </a:gs>
            <a:gs pos="30000">
              <a:schemeClr val="bg1"/>
            </a:gs>
          </a:gsLst>
          <a:lin ang="5400000" scaled="1"/>
          <a:tileRect/>
        </a:grad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393065" y="4918897"/>
            <a:ext cx="4734046" cy="1365811"/>
          </a:xfrm>
        </p:spPr>
        <p:txBody>
          <a:bodyPr>
            <a:noAutofit/>
          </a:bodyPr>
          <a:lstStyle/>
          <a:p>
            <a:r>
              <a:rPr lang="en-US" altLang="en-US" sz="1600" b="1" dirty="0" smtClean="0">
                <a:solidFill>
                  <a:schemeClr val="tx1"/>
                </a:solidFill>
                <a:latin typeface="Times New Roman" pitchFamily="18" charset="0"/>
                <a:cs typeface="Times New Roman" pitchFamily="18" charset="0"/>
              </a:rPr>
              <a:t>By: </a:t>
            </a:r>
          </a:p>
          <a:p>
            <a:r>
              <a:rPr lang="en-US" sz="2000" b="1" dirty="0" err="1" smtClean="0">
                <a:latin typeface="Times New Roman" panose="02020603050405020304" pitchFamily="18" charset="0"/>
                <a:cs typeface="Times New Roman" panose="02020603050405020304" pitchFamily="18" charset="0"/>
              </a:rPr>
              <a:t>MS.c</a:t>
            </a:r>
            <a:r>
              <a:rPr lang="en-US" sz="2000" b="1" dirty="0" smtClean="0">
                <a:latin typeface="Times New Roman" panose="02020603050405020304" pitchFamily="18" charset="0"/>
                <a:cs typeface="Times New Roman" panose="02020603050405020304" pitchFamily="18" charset="0"/>
              </a:rPr>
              <a:t>. Sayran</a:t>
            </a:r>
            <a:r>
              <a:rPr lang="en-US" sz="2000" b="1" dirty="0">
                <a:latin typeface="Times New Roman" panose="02020603050405020304" pitchFamily="18" charset="0"/>
                <a:cs typeface="Times New Roman" panose="02020603050405020304" pitchFamily="18" charset="0"/>
              </a:rPr>
              <a:t>. Y. </a:t>
            </a:r>
            <a:r>
              <a:rPr lang="en-US" sz="2000" b="1" dirty="0" smtClean="0">
                <a:latin typeface="Times New Roman" panose="02020603050405020304" pitchFamily="18" charset="0"/>
                <a:cs typeface="Times New Roman" panose="02020603050405020304" pitchFamily="18" charset="0"/>
              </a:rPr>
              <a:t>Jalal</a:t>
            </a:r>
            <a:endParaRPr lang="en-US" altLang="en-US" sz="1600" b="1" dirty="0" smtClean="0">
              <a:solidFill>
                <a:schemeClr val="tx1"/>
              </a:solidFill>
              <a:latin typeface="Times New Roman" pitchFamily="18" charset="0"/>
              <a:cs typeface="Times New Roman" pitchFamily="18" charset="0"/>
            </a:endParaRPr>
          </a:p>
        </p:txBody>
      </p:sp>
      <p:sp>
        <p:nvSpPr>
          <p:cNvPr id="2" name="Rectangle 1"/>
          <p:cNvSpPr/>
          <p:nvPr/>
        </p:nvSpPr>
        <p:spPr>
          <a:xfrm>
            <a:off x="151434" y="214580"/>
            <a:ext cx="6290307" cy="1323439"/>
          </a:xfrm>
          <a:prstGeom prst="rect">
            <a:avLst/>
          </a:prstGeom>
        </p:spPr>
        <p:txBody>
          <a:bodyPr wrap="square">
            <a:spAutoFit/>
          </a:bodyPr>
          <a:lstStyle/>
          <a:p>
            <a:pPr>
              <a:spcBef>
                <a:spcPct val="0"/>
              </a:spcBef>
            </a:pPr>
            <a:r>
              <a:rPr lang="en-US" altLang="en-US" sz="2000" b="1" dirty="0">
                <a:solidFill>
                  <a:srgbClr val="C00000"/>
                </a:solidFill>
                <a:latin typeface="Times New Roman" panose="02020603050405020304" pitchFamily="18" charset="0"/>
                <a:ea typeface="+mj-ea"/>
                <a:cs typeface="Times New Roman" panose="02020603050405020304" pitchFamily="18" charset="0"/>
              </a:rPr>
              <a:t>Ministry of  Higher  Education and Scientific Research </a:t>
            </a:r>
          </a:p>
          <a:p>
            <a:pPr>
              <a:spcBef>
                <a:spcPct val="0"/>
              </a:spcBef>
            </a:pPr>
            <a:r>
              <a:rPr lang="en-US" altLang="en-US" sz="2000" b="1" dirty="0" err="1">
                <a:solidFill>
                  <a:srgbClr val="C00000"/>
                </a:solidFill>
                <a:latin typeface="Times New Roman" panose="02020603050405020304" pitchFamily="18" charset="0"/>
                <a:ea typeface="+mj-ea"/>
                <a:cs typeface="Times New Roman" panose="02020603050405020304" pitchFamily="18" charset="0"/>
              </a:rPr>
              <a:t>Salahaddin</a:t>
            </a:r>
            <a:r>
              <a:rPr lang="en-US" altLang="en-US" sz="2000" b="1" dirty="0">
                <a:solidFill>
                  <a:srgbClr val="C00000"/>
                </a:solidFill>
                <a:latin typeface="Times New Roman" panose="02020603050405020304" pitchFamily="18" charset="0"/>
                <a:ea typeface="+mj-ea"/>
                <a:cs typeface="Times New Roman" panose="02020603050405020304" pitchFamily="18" charset="0"/>
              </a:rPr>
              <a:t> University-Erbil</a:t>
            </a:r>
          </a:p>
          <a:p>
            <a:pPr>
              <a:spcBef>
                <a:spcPct val="0"/>
              </a:spcBef>
            </a:pPr>
            <a:r>
              <a:rPr lang="en-US" altLang="en-US" sz="2000" b="1" dirty="0">
                <a:solidFill>
                  <a:srgbClr val="C00000"/>
                </a:solidFill>
                <a:latin typeface="Times New Roman" panose="02020603050405020304" pitchFamily="18" charset="0"/>
                <a:ea typeface="+mj-ea"/>
                <a:cs typeface="Times New Roman" panose="02020603050405020304" pitchFamily="18" charset="0"/>
              </a:rPr>
              <a:t>College of Science </a:t>
            </a:r>
          </a:p>
          <a:p>
            <a:pPr>
              <a:spcBef>
                <a:spcPct val="0"/>
              </a:spcBef>
            </a:pPr>
            <a:r>
              <a:rPr lang="en-US" altLang="en-US" sz="2000" b="1" dirty="0">
                <a:solidFill>
                  <a:srgbClr val="C00000"/>
                </a:solidFill>
                <a:latin typeface="Times New Roman" panose="02020603050405020304" pitchFamily="18" charset="0"/>
                <a:ea typeface="+mj-ea"/>
                <a:cs typeface="Times New Roman" panose="02020603050405020304" pitchFamily="18" charset="0"/>
              </a:rPr>
              <a:t>Environmental </a:t>
            </a:r>
            <a:r>
              <a:rPr lang="en-US" altLang="en-US" sz="2000" b="1" dirty="0" smtClean="0">
                <a:solidFill>
                  <a:srgbClr val="C00000"/>
                </a:solidFill>
                <a:latin typeface="Times New Roman" panose="02020603050405020304" pitchFamily="18" charset="0"/>
                <a:ea typeface="+mj-ea"/>
                <a:cs typeface="Times New Roman" panose="02020603050405020304" pitchFamily="18" charset="0"/>
              </a:rPr>
              <a:t>Sciences </a:t>
            </a:r>
            <a:r>
              <a:rPr lang="en-US" altLang="en-US" sz="2000" b="1" dirty="0">
                <a:solidFill>
                  <a:srgbClr val="C00000"/>
                </a:solidFill>
                <a:latin typeface="Times New Roman" panose="02020603050405020304" pitchFamily="18" charset="0"/>
                <a:ea typeface="+mj-ea"/>
                <a:cs typeface="Times New Roman" panose="02020603050405020304" pitchFamily="18" charset="0"/>
              </a:rPr>
              <a:t>Department</a:t>
            </a:r>
          </a:p>
        </p:txBody>
      </p:sp>
      <p:pic>
        <p:nvPicPr>
          <p:cNvPr id="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35857" y="0"/>
            <a:ext cx="1874156"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914400" y="2155688"/>
            <a:ext cx="8132618" cy="1015663"/>
          </a:xfrm>
          <a:prstGeom prst="rect">
            <a:avLst/>
          </a:prstGeom>
        </p:spPr>
        <p:txBody>
          <a:bodyPr wrap="square">
            <a:spAutoFit/>
          </a:bodyPr>
          <a:lstStyle/>
          <a:p>
            <a:pPr algn="ctr"/>
            <a:endParaRPr lang="en-US" sz="6000" b="1" dirty="0" smtClean="0">
              <a:solidFill>
                <a:srgbClr val="92D05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118740" y="3223559"/>
            <a:ext cx="5668539" cy="1166730"/>
          </a:xfrm>
          <a:prstGeom prst="rect">
            <a:avLst/>
          </a:prstGeom>
        </p:spPr>
        <p:txBody>
          <a:bodyPr wrap="none">
            <a:spAutoFit/>
          </a:bodyPr>
          <a:lstStyle/>
          <a:p>
            <a:pPr algn="ctr">
              <a:lnSpc>
                <a:spcPct val="115000"/>
              </a:lnSpc>
            </a:pPr>
            <a:r>
              <a:rPr lang="en-US" sz="6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Shannon Index</a:t>
            </a:r>
            <a:endParaRPr lang="en-US" sz="5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18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Example: Calculate Shannon diversity index for these sample species.</a:t>
            </a:r>
            <a:endParaRPr lang="en-US" sz="2400"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10</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472951016"/>
              </p:ext>
            </p:extLst>
          </p:nvPr>
        </p:nvGraphicFramePr>
        <p:xfrm>
          <a:off x="990600" y="1447800"/>
          <a:ext cx="8420100" cy="2225040"/>
        </p:xfrm>
        <a:graphic>
          <a:graphicData uri="http://schemas.openxmlformats.org/drawingml/2006/table">
            <a:tbl>
              <a:tblPr firstRow="1" bandRow="1">
                <a:tableStyleId>{5C22544A-7EE6-4342-B048-85BDC9FD1C3A}</a:tableStyleId>
              </a:tblPr>
              <a:tblGrid>
                <a:gridCol w="1684020">
                  <a:extLst>
                    <a:ext uri="{9D8B030D-6E8A-4147-A177-3AD203B41FA5}">
                      <a16:colId xmlns:a16="http://schemas.microsoft.com/office/drawing/2014/main" val="2691817544"/>
                    </a:ext>
                  </a:extLst>
                </a:gridCol>
                <a:gridCol w="1684020">
                  <a:extLst>
                    <a:ext uri="{9D8B030D-6E8A-4147-A177-3AD203B41FA5}">
                      <a16:colId xmlns:a16="http://schemas.microsoft.com/office/drawing/2014/main" val="348686423"/>
                    </a:ext>
                  </a:extLst>
                </a:gridCol>
                <a:gridCol w="1684020">
                  <a:extLst>
                    <a:ext uri="{9D8B030D-6E8A-4147-A177-3AD203B41FA5}">
                      <a16:colId xmlns:a16="http://schemas.microsoft.com/office/drawing/2014/main" val="2229622052"/>
                    </a:ext>
                  </a:extLst>
                </a:gridCol>
                <a:gridCol w="1684020">
                  <a:extLst>
                    <a:ext uri="{9D8B030D-6E8A-4147-A177-3AD203B41FA5}">
                      <a16:colId xmlns:a16="http://schemas.microsoft.com/office/drawing/2014/main" val="2514298344"/>
                    </a:ext>
                  </a:extLst>
                </a:gridCol>
                <a:gridCol w="1684020">
                  <a:extLst>
                    <a:ext uri="{9D8B030D-6E8A-4147-A177-3AD203B41FA5}">
                      <a16:colId xmlns:a16="http://schemas.microsoft.com/office/drawing/2014/main" val="2205316317"/>
                    </a:ext>
                  </a:extLst>
                </a:gridCol>
              </a:tblGrid>
              <a:tr h="370840">
                <a:tc>
                  <a:txBody>
                    <a:bodyPr/>
                    <a:lstStyle/>
                    <a:p>
                      <a:r>
                        <a:rPr lang="en-US" dirty="0" smtClean="0"/>
                        <a:t>Birds</a:t>
                      </a:r>
                      <a:endParaRPr lang="en-US" dirty="0"/>
                    </a:p>
                  </a:txBody>
                  <a:tcPr/>
                </a:tc>
                <a:tc>
                  <a:txBody>
                    <a:bodyPr/>
                    <a:lstStyle/>
                    <a:p>
                      <a:r>
                        <a:rPr lang="en-US" dirty="0" smtClean="0"/>
                        <a:t>n</a:t>
                      </a:r>
                      <a:endParaRPr lang="en-US" dirty="0"/>
                    </a:p>
                  </a:txBody>
                  <a:tcPr/>
                </a:tc>
                <a:tc>
                  <a:txBody>
                    <a:bodyPr/>
                    <a:lstStyle/>
                    <a:p>
                      <a:r>
                        <a:rPr lang="en-US" dirty="0" smtClean="0"/>
                        <a:t>pi</a:t>
                      </a:r>
                      <a:endParaRPr lang="en-US" dirty="0"/>
                    </a:p>
                  </a:txBody>
                  <a:tcPr/>
                </a:tc>
                <a:tc>
                  <a:txBody>
                    <a:bodyPr/>
                    <a:lstStyle/>
                    <a:p>
                      <a:r>
                        <a:rPr lang="en-US" dirty="0" smtClean="0"/>
                        <a:t>ln pi</a:t>
                      </a:r>
                      <a:endParaRPr lang="en-US" dirty="0"/>
                    </a:p>
                  </a:txBody>
                  <a:tcPr/>
                </a:tc>
                <a:tc>
                  <a:txBody>
                    <a:bodyPr/>
                    <a:lstStyle/>
                    <a:p>
                      <a:r>
                        <a:rPr lang="en-US" dirty="0" smtClean="0"/>
                        <a:t>pi ln pi</a:t>
                      </a:r>
                      <a:endParaRPr lang="en-US" dirty="0"/>
                    </a:p>
                  </a:txBody>
                  <a:tcPr/>
                </a:tc>
                <a:extLst>
                  <a:ext uri="{0D108BD9-81ED-4DB2-BD59-A6C34878D82A}">
                    <a16:rowId xmlns:a16="http://schemas.microsoft.com/office/drawing/2014/main" val="2290746028"/>
                  </a:ext>
                </a:extLst>
              </a:tr>
              <a:tr h="370840">
                <a:tc>
                  <a:txBody>
                    <a:bodyPr/>
                    <a:lstStyle/>
                    <a:p>
                      <a:r>
                        <a:rPr lang="en-US" dirty="0" smtClean="0"/>
                        <a:t>Pigeon</a:t>
                      </a:r>
                      <a:endParaRPr lang="en-US" dirty="0"/>
                    </a:p>
                  </a:txBody>
                  <a:tcPr/>
                </a:tc>
                <a:tc>
                  <a:txBody>
                    <a:bodyPr/>
                    <a:lstStyle/>
                    <a:p>
                      <a:r>
                        <a:rPr lang="en-US" dirty="0" smtClean="0"/>
                        <a:t>96</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69653803"/>
                  </a:ext>
                </a:extLst>
              </a:tr>
              <a:tr h="370840">
                <a:tc>
                  <a:txBody>
                    <a:bodyPr/>
                    <a:lstStyle/>
                    <a:p>
                      <a:r>
                        <a:rPr lang="en-US" dirty="0" smtClean="0"/>
                        <a:t>Robin</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209554949"/>
                  </a:ext>
                </a:extLst>
              </a:tr>
              <a:tr h="370840">
                <a:tc>
                  <a:txBody>
                    <a:bodyPr/>
                    <a:lstStyle/>
                    <a:p>
                      <a:r>
                        <a:rPr lang="en-US" dirty="0" smtClean="0"/>
                        <a:t>Starling</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961125417"/>
                  </a:ext>
                </a:extLst>
              </a:tr>
              <a:tr h="370840">
                <a:tc>
                  <a:txBody>
                    <a:bodyPr/>
                    <a:lstStyle/>
                    <a:p>
                      <a:r>
                        <a:rPr lang="en-US" dirty="0" smtClean="0"/>
                        <a:t>Crow</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613600422"/>
                  </a:ext>
                </a:extLst>
              </a:tr>
              <a:tr h="370840">
                <a:tc>
                  <a:txBody>
                    <a:bodyPr/>
                    <a:lstStyle/>
                    <a:p>
                      <a:r>
                        <a:rPr lang="en-US" dirty="0" smtClean="0"/>
                        <a:t>House sparrow</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22803637"/>
                  </a:ext>
                </a:extLst>
              </a:tr>
            </a:tbl>
          </a:graphicData>
        </a:graphic>
      </p:graphicFrame>
    </p:spTree>
    <p:extLst>
      <p:ext uri="{BB962C8B-B14F-4D97-AF65-F5344CB8AC3E}">
        <p14:creationId xmlns:p14="http://schemas.microsoft.com/office/powerpoint/2010/main" val="3125131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D57F1E4F-1CFF-5643-939E-217C01CDF565}" type="slidenum">
              <a:rPr lang="en-US" smtClean="0"/>
              <a:pPr/>
              <a:t>11</a:t>
            </a:fld>
            <a:endParaRPr lang="en-US" dirty="0"/>
          </a:p>
        </p:txBody>
      </p:sp>
      <p:sp>
        <p:nvSpPr>
          <p:cNvPr id="4" name="Content Placeholder 3"/>
          <p:cNvSpPr>
            <a:spLocks noGrp="1"/>
          </p:cNvSpPr>
          <p:nvPr>
            <p:ph sz="quarter" idx="1"/>
          </p:nvPr>
        </p:nvSpPr>
        <p:spPr/>
        <p:txBody>
          <a:bodyPr>
            <a:noAutofit/>
          </a:bodyPr>
          <a:lstStyle/>
          <a:p>
            <a:pPr marL="0" indent="0" algn="ctr">
              <a:buNone/>
            </a:pPr>
            <a:endParaRPr lang="en-US" sz="96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9600" b="1" dirty="0" smtClean="0">
                <a:solidFill>
                  <a:srgbClr val="FF0000"/>
                </a:solidFill>
                <a:latin typeface="Times New Roman" panose="02020603050405020304" pitchFamily="18" charset="0"/>
                <a:cs typeface="Times New Roman" panose="02020603050405020304" pitchFamily="18" charset="0"/>
              </a:rPr>
              <a:t>Thank You</a:t>
            </a:r>
            <a:endParaRPr lang="en-US" sz="9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386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What is Diversity Indices</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4" name="Content Placeholder 3"/>
          <p:cNvSpPr>
            <a:spLocks noGrp="1"/>
          </p:cNvSpPr>
          <p:nvPr>
            <p:ph sz="quarter" idx="1"/>
          </p:nvPr>
        </p:nvSpPr>
        <p:spPr/>
        <p:txBody>
          <a:bodyPr>
            <a:normAutofit/>
          </a:bodyPr>
          <a:lstStyle/>
          <a:p>
            <a:pPr marL="0" indent="0">
              <a:buNone/>
            </a:pPr>
            <a:r>
              <a:rPr lang="en-US" dirty="0" smtClean="0"/>
              <a:t> </a:t>
            </a:r>
            <a:r>
              <a:rPr lang="en-US" sz="3600" b="1" dirty="0">
                <a:latin typeface="Times New Roman" panose="02020603050405020304" pitchFamily="18" charset="0"/>
                <a:cs typeface="Times New Roman" panose="02020603050405020304" pitchFamily="18" charset="0"/>
              </a:rPr>
              <a:t>Diversity Indices: </a:t>
            </a:r>
            <a:r>
              <a:rPr lang="en-US" sz="3600" dirty="0" smtClean="0"/>
              <a:t> </a:t>
            </a:r>
            <a:endParaRPr lang="en-US" sz="3600" dirty="0"/>
          </a:p>
          <a:p>
            <a:pPr algn="just"/>
            <a:r>
              <a:rPr lang="en-US" dirty="0">
                <a:latin typeface="Times New Roman" panose="02020603050405020304" pitchFamily="18" charset="0"/>
                <a:cs typeface="Times New Roman" panose="02020603050405020304" pitchFamily="18" charset="0"/>
              </a:rPr>
              <a:t>A diversity index is a mathematical measure of species diversity in a given community. </a:t>
            </a:r>
          </a:p>
          <a:p>
            <a:r>
              <a:rPr lang="en-US" dirty="0" smtClean="0">
                <a:latin typeface="Times New Roman" panose="02020603050405020304" pitchFamily="18" charset="0"/>
                <a:cs typeface="Times New Roman" panose="02020603050405020304" pitchFamily="18" charset="0"/>
              </a:rPr>
              <a:t>Based </a:t>
            </a:r>
            <a:r>
              <a:rPr lang="en-US" dirty="0">
                <a:latin typeface="Times New Roman" panose="02020603050405020304" pitchFamily="18" charset="0"/>
                <a:cs typeface="Times New Roman" panose="02020603050405020304" pitchFamily="18" charset="0"/>
              </a:rPr>
              <a:t>on the species richness (the number of species present) and species abundance (the number of individuals per species). </a:t>
            </a:r>
            <a:endParaRPr lang="en-US" dirty="0"/>
          </a:p>
          <a:p>
            <a:pPr algn="just"/>
            <a:r>
              <a:rPr lang="en-US" dirty="0"/>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more species you have, the more diverse the area, right? </a:t>
            </a:r>
          </a:p>
          <a:p>
            <a:pPr algn="just"/>
            <a:endParaRPr lang="en-US"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0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What is Shannon Index</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Content Placeholder 3"/>
          <p:cNvSpPr>
            <a:spLocks noGrp="1"/>
          </p:cNvSpPr>
          <p:nvPr>
            <p:ph sz="quarter" idx="1"/>
          </p:nvPr>
        </p:nvSpPr>
        <p:spPr/>
        <p:txBody>
          <a:bodyPr>
            <a:normAutofit fontScale="92500"/>
          </a:bodyPr>
          <a:lstStyle/>
          <a:p>
            <a:endParaRPr lang="en-US" dirty="0"/>
          </a:p>
          <a:p>
            <a:r>
              <a:rPr lang="en-US" dirty="0"/>
              <a:t> </a:t>
            </a:r>
            <a:r>
              <a:rPr lang="en-US" dirty="0">
                <a:latin typeface="Times New Roman" panose="02020603050405020304" pitchFamily="18" charset="0"/>
                <a:cs typeface="Times New Roman" panose="02020603050405020304" pitchFamily="18" charset="0"/>
              </a:rPr>
              <a:t>The Shannon index is an information statistic index, which means it assumes all species are represented in a sample and that they are randomly sampled</a:t>
            </a:r>
            <a:r>
              <a:rPr lang="en-US" dirty="0" smtClean="0">
                <a:latin typeface="Times New Roman" panose="02020603050405020304" pitchFamily="18" charset="0"/>
                <a:cs typeface="Times New Roman" panose="02020603050405020304" pitchFamily="18" charset="0"/>
              </a:rPr>
              <a:t>.</a:t>
            </a:r>
          </a:p>
          <a:p>
            <a:pPr marL="0" indent="0">
              <a:buNone/>
            </a:pPr>
            <a:endParaRPr lang="en-US" dirty="0"/>
          </a:p>
          <a:p>
            <a:pPr algn="just"/>
            <a:r>
              <a:rPr lang="en-US" dirty="0"/>
              <a:t> </a:t>
            </a:r>
            <a:r>
              <a:rPr lang="en-US" dirty="0">
                <a:latin typeface="Times New Roman" panose="02020603050405020304" pitchFamily="18" charset="0"/>
                <a:cs typeface="Times New Roman" panose="02020603050405020304" pitchFamily="18" charset="0"/>
              </a:rPr>
              <a:t>Shannon Index (H) = -</a:t>
            </a:r>
            <a:r>
              <a:rPr lang="el-GR" dirty="0" smtClean="0">
                <a:latin typeface="Times New Roman" panose="02020603050405020304" pitchFamily="18" charset="0"/>
                <a:cs typeface="Times New Roman" panose="02020603050405020304" pitchFamily="18" charset="0"/>
              </a:rPr>
              <a:t>Σ</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pi </a:t>
            </a:r>
            <a:r>
              <a:rPr lang="en-US" dirty="0" smtClean="0">
                <a:latin typeface="Times New Roman" panose="02020603050405020304" pitchFamily="18" charset="0"/>
                <a:cs typeface="Times New Roman" panose="02020603050405020304" pitchFamily="18" charset="0"/>
              </a:rPr>
              <a:t>ln</a:t>
            </a:r>
            <a:r>
              <a:rPr lang="en-US" i="1" dirty="0" smtClean="0">
                <a:latin typeface="Times New Roman" panose="02020603050405020304" pitchFamily="18" charset="0"/>
                <a:cs typeface="Times New Roman" panose="02020603050405020304" pitchFamily="18" charset="0"/>
              </a:rPr>
              <a:t> pi</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In the Shannon index, </a:t>
            </a:r>
            <a:r>
              <a:rPr lang="en-US" b="1" dirty="0">
                <a:latin typeface="Times New Roman" panose="02020603050405020304" pitchFamily="18" charset="0"/>
                <a:cs typeface="Times New Roman" panose="02020603050405020304" pitchFamily="18" charset="0"/>
              </a:rPr>
              <a:t>p </a:t>
            </a:r>
            <a:r>
              <a:rPr lang="en-US" dirty="0">
                <a:latin typeface="Times New Roman" panose="02020603050405020304" pitchFamily="18" charset="0"/>
                <a:cs typeface="Times New Roman" panose="02020603050405020304" pitchFamily="18" charset="0"/>
              </a:rPr>
              <a:t>is the proportion (n/N) of individuals of one particular species found (n) divided by the total number of individuals found (N), </a:t>
            </a:r>
            <a:r>
              <a:rPr lang="en-US" b="1" dirty="0">
                <a:latin typeface="Times New Roman" panose="02020603050405020304" pitchFamily="18" charset="0"/>
                <a:cs typeface="Times New Roman" panose="02020603050405020304" pitchFamily="18" charset="0"/>
              </a:rPr>
              <a:t>ln </a:t>
            </a:r>
            <a:r>
              <a:rPr lang="en-US" dirty="0">
                <a:latin typeface="Times New Roman" panose="02020603050405020304" pitchFamily="18" charset="0"/>
                <a:cs typeface="Times New Roman" panose="02020603050405020304" pitchFamily="18" charset="0"/>
              </a:rPr>
              <a:t>is the natural log, Σ is the sum of the calculations, and </a:t>
            </a:r>
            <a:r>
              <a:rPr lang="en-US" b="1" dirty="0">
                <a:latin typeface="Times New Roman" panose="02020603050405020304" pitchFamily="18" charset="0"/>
                <a:cs typeface="Times New Roman" panose="02020603050405020304" pitchFamily="18" charset="0"/>
              </a:rPr>
              <a:t>s </a:t>
            </a:r>
            <a:r>
              <a:rPr lang="en-US" dirty="0">
                <a:latin typeface="Times New Roman" panose="02020603050405020304" pitchFamily="18" charset="0"/>
                <a:cs typeface="Times New Roman" panose="02020603050405020304" pitchFamily="18" charset="0"/>
              </a:rPr>
              <a:t>is the number of species.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9069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D57F1E4F-1CFF-5643-939E-217C01CDF565}" type="slidenum">
              <a:rPr lang="en-US" smtClean="0"/>
              <a:pPr/>
              <a:t>4</a:t>
            </a:fld>
            <a:endParaRPr lang="en-US" dirty="0"/>
          </a:p>
        </p:txBody>
      </p:sp>
      <p:sp>
        <p:nvSpPr>
          <p:cNvPr id="4" name="Content Placeholder 3"/>
          <p:cNvSpPr>
            <a:spLocks noGrp="1"/>
          </p:cNvSpPr>
          <p:nvPr>
            <p:ph sz="quarter" idx="1"/>
          </p:nvPr>
        </p:nvSpPr>
        <p:spPr/>
        <p:txBody>
          <a:bodyPr/>
          <a:lstStyle/>
          <a:p>
            <a:pPr algn="just"/>
            <a:r>
              <a:rPr lang="en-US" dirty="0" smtClean="0">
                <a:latin typeface="Times New Roman" panose="02020603050405020304" pitchFamily="18" charset="0"/>
                <a:cs typeface="Times New Roman" panose="02020603050405020304" pitchFamily="18" charset="0"/>
              </a:rPr>
              <a:t>The Shannon Diversity Index is calculated by taking the number of each species, the proportion each species of the total number of individuals, and sum the proportion times the natural log of the proportion for each species.</a:t>
            </a:r>
          </a:p>
          <a:p>
            <a:pPr algn="just"/>
            <a:r>
              <a:rPr lang="en-US" dirty="0" smtClean="0">
                <a:latin typeface="Times New Roman" panose="02020603050405020304" pitchFamily="18" charset="0"/>
                <a:cs typeface="Times New Roman" panose="02020603050405020304" pitchFamily="18" charset="0"/>
              </a:rPr>
              <a:t>Since this is a negative number, we then take the negative of the negative of this sum.</a:t>
            </a:r>
          </a:p>
          <a:p>
            <a:pPr algn="just"/>
            <a:r>
              <a:rPr lang="en-US" dirty="0" smtClean="0">
                <a:latin typeface="Times New Roman" panose="02020603050405020304" pitchFamily="18" charset="0"/>
                <a:cs typeface="Times New Roman" panose="02020603050405020304" pitchFamily="18" charset="0"/>
              </a:rPr>
              <a:t>The higher the number, the higher species diversity. In the ideal situation , one should compare populations that are the same size in numbers of individuals.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7698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5" y="110836"/>
            <a:ext cx="9092045" cy="1306802"/>
          </a:xfrm>
        </p:spPr>
        <p:txBody>
          <a:bodyPr>
            <a:noAutofit/>
          </a:bodyPr>
          <a:lstStyle/>
          <a:p>
            <a:r>
              <a:rPr lang="en-US" sz="2400" b="1" dirty="0">
                <a:latin typeface="Times New Roman" panose="02020603050405020304" pitchFamily="18" charset="0"/>
                <a:cs typeface="Times New Roman" panose="02020603050405020304" pitchFamily="18" charset="0"/>
              </a:rPr>
              <a:t>Example: Area 1 was sampled and the following specimens were collected. </a:t>
            </a:r>
            <a:br>
              <a:rPr lang="en-US" sz="2400" b="1" dirty="0">
                <a:latin typeface="Times New Roman" panose="02020603050405020304" pitchFamily="18" charset="0"/>
                <a:cs typeface="Times New Roman" panose="02020603050405020304" pitchFamily="18" charset="0"/>
              </a:rPr>
            </a:br>
            <a:endParaRPr lang="en-US" sz="2400" b="1"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5</a:t>
            </a:fld>
            <a:endParaRPr lang="en-US" dirty="0"/>
          </a:p>
        </p:txBody>
      </p:sp>
      <p:sp>
        <p:nvSpPr>
          <p:cNvPr id="4" name="Content Placeholder 3"/>
          <p:cNvSpPr>
            <a:spLocks noGrp="1"/>
          </p:cNvSpPr>
          <p:nvPr>
            <p:ph sz="quarter" idx="1"/>
          </p:nvPr>
        </p:nvSpPr>
        <p:spPr/>
        <p:txBody>
          <a:bodyPr/>
          <a:lstStyle/>
          <a:p>
            <a:endParaRPr lang="en-US"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99763416"/>
              </p:ext>
            </p:extLst>
          </p:nvPr>
        </p:nvGraphicFramePr>
        <p:xfrm>
          <a:off x="158497" y="1025237"/>
          <a:ext cx="9747506" cy="6033696"/>
        </p:xfrm>
        <a:graphic>
          <a:graphicData uri="http://schemas.openxmlformats.org/drawingml/2006/table">
            <a:tbl>
              <a:tblPr firstRow="1" bandRow="1">
                <a:tableStyleId>{5C22544A-7EE6-4342-B048-85BDC9FD1C3A}</a:tableStyleId>
              </a:tblPr>
              <a:tblGrid>
                <a:gridCol w="1214686">
                  <a:extLst>
                    <a:ext uri="{9D8B030D-6E8A-4147-A177-3AD203B41FA5}">
                      <a16:colId xmlns:a16="http://schemas.microsoft.com/office/drawing/2014/main" val="3395016204"/>
                    </a:ext>
                  </a:extLst>
                </a:gridCol>
                <a:gridCol w="1570315">
                  <a:extLst>
                    <a:ext uri="{9D8B030D-6E8A-4147-A177-3AD203B41FA5}">
                      <a16:colId xmlns:a16="http://schemas.microsoft.com/office/drawing/2014/main" val="4013548723"/>
                    </a:ext>
                  </a:extLst>
                </a:gridCol>
                <a:gridCol w="1392501">
                  <a:extLst>
                    <a:ext uri="{9D8B030D-6E8A-4147-A177-3AD203B41FA5}">
                      <a16:colId xmlns:a16="http://schemas.microsoft.com/office/drawing/2014/main" val="1808243770"/>
                    </a:ext>
                  </a:extLst>
                </a:gridCol>
                <a:gridCol w="1392501">
                  <a:extLst>
                    <a:ext uri="{9D8B030D-6E8A-4147-A177-3AD203B41FA5}">
                      <a16:colId xmlns:a16="http://schemas.microsoft.com/office/drawing/2014/main" val="2009484606"/>
                    </a:ext>
                  </a:extLst>
                </a:gridCol>
                <a:gridCol w="1392501">
                  <a:extLst>
                    <a:ext uri="{9D8B030D-6E8A-4147-A177-3AD203B41FA5}">
                      <a16:colId xmlns:a16="http://schemas.microsoft.com/office/drawing/2014/main" val="234995632"/>
                    </a:ext>
                  </a:extLst>
                </a:gridCol>
                <a:gridCol w="1392501">
                  <a:extLst>
                    <a:ext uri="{9D8B030D-6E8A-4147-A177-3AD203B41FA5}">
                      <a16:colId xmlns:a16="http://schemas.microsoft.com/office/drawing/2014/main" val="1209635082"/>
                    </a:ext>
                  </a:extLst>
                </a:gridCol>
                <a:gridCol w="1392501">
                  <a:extLst>
                    <a:ext uri="{9D8B030D-6E8A-4147-A177-3AD203B41FA5}">
                      <a16:colId xmlns:a16="http://schemas.microsoft.com/office/drawing/2014/main" val="4254302848"/>
                    </a:ext>
                  </a:extLst>
                </a:gridCol>
              </a:tblGrid>
              <a:tr h="974016">
                <a:tc>
                  <a:txBody>
                    <a:bodyPr/>
                    <a:lstStyle/>
                    <a:p>
                      <a:pPr algn="ctr"/>
                      <a:r>
                        <a:rPr lang="en-US" sz="1600" b="1" dirty="0" smtClean="0">
                          <a:latin typeface="Times New Roman" panose="02020603050405020304" pitchFamily="18" charset="0"/>
                          <a:cs typeface="Times New Roman" panose="02020603050405020304" pitchFamily="18" charset="0"/>
                        </a:rPr>
                        <a:t>Order</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Description</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Number of individuals</a:t>
                      </a:r>
                    </a:p>
                    <a:p>
                      <a:pPr algn="ctr"/>
                      <a:r>
                        <a:rPr lang="en-US" sz="1600" b="1" dirty="0" smtClean="0">
                          <a:latin typeface="Times New Roman" panose="02020603050405020304" pitchFamily="18" charset="0"/>
                          <a:cs typeface="Times New Roman" panose="02020603050405020304" pitchFamily="18" charset="0"/>
                        </a:rPr>
                        <a:t>(n)</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n/N</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pi</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ln pi</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pi ln pi</a:t>
                      </a:r>
                      <a:endParaRPr lang="en-US"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65948262"/>
                  </a:ext>
                </a:extLst>
              </a:tr>
              <a:tr h="882703">
                <a:tc>
                  <a:txBody>
                    <a:bodyPr/>
                    <a:lstStyle/>
                    <a:p>
                      <a:pPr algn="ctr"/>
                      <a:r>
                        <a:rPr lang="en-US" sz="1600" b="1" dirty="0" err="1" smtClean="0">
                          <a:latin typeface="Times New Roman" panose="02020603050405020304" pitchFamily="18" charset="0"/>
                          <a:cs typeface="Times New Roman" panose="02020603050405020304" pitchFamily="18" charset="0"/>
                        </a:rPr>
                        <a:t>Orthoptera</a:t>
                      </a:r>
                      <a:r>
                        <a:rPr lang="en-US" sz="1600" b="1" dirty="0" smtClean="0">
                          <a:latin typeface="Times New Roman" panose="02020603050405020304" pitchFamily="18" charset="0"/>
                          <a:cs typeface="Times New Roman" panose="02020603050405020304" pitchFamily="18" charset="0"/>
                        </a:rPr>
                        <a:t>(Grass</a:t>
                      </a:r>
                      <a:r>
                        <a:rPr lang="en-US" sz="1600" b="1" baseline="0" dirty="0" smtClean="0">
                          <a:latin typeface="Times New Roman" panose="02020603050405020304" pitchFamily="18" charset="0"/>
                          <a:cs typeface="Times New Roman" panose="02020603050405020304" pitchFamily="18" charset="0"/>
                        </a:rPr>
                        <a:t>hopper)</a:t>
                      </a:r>
                      <a:endParaRPr lang="en-US" sz="1600" b="1"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green with red legs 	</a:t>
                      </a:r>
                    </a:p>
                    <a:p>
                      <a:pPr algn="ct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6</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6/27</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0.222</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-1.505</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-0.334</a:t>
                      </a:r>
                      <a:endParaRPr lang="en-US"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38330467"/>
                  </a:ext>
                </a:extLst>
              </a:tr>
              <a:tr h="11566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err="1" smtClean="0">
                          <a:solidFill>
                            <a:schemeClr val="dk1"/>
                          </a:solidFill>
                          <a:latin typeface="Times New Roman" panose="02020603050405020304" pitchFamily="18" charset="0"/>
                          <a:ea typeface="+mn-ea"/>
                          <a:cs typeface="Times New Roman" panose="02020603050405020304" pitchFamily="18" charset="0"/>
                        </a:rPr>
                        <a:t>Orthoptera</a:t>
                      </a:r>
                      <a:r>
                        <a:rPr kumimoji="0" lang="en-US" sz="16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(grasshopper) 	</a:t>
                      </a:r>
                    </a:p>
                    <a:p>
                      <a:pPr algn="ctr"/>
                      <a:endParaRPr lang="en-US" sz="1600" b="1"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brown with a yellow stripe 	</a:t>
                      </a:r>
                    </a:p>
                    <a:p>
                      <a:pPr algn="ct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5</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5/27</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0.185</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-1.687</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-0.312</a:t>
                      </a:r>
                      <a:endParaRPr lang="en-US"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44464782"/>
                  </a:ext>
                </a:extLst>
              </a:tr>
              <a:tr h="1065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Lepidoptera(butterfly) 	</a:t>
                      </a:r>
                    </a:p>
                    <a:p>
                      <a:pPr algn="ctr"/>
                      <a:endParaRPr lang="en-US" sz="1600" b="1"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large, blue 	</a:t>
                      </a:r>
                    </a:p>
                    <a:p>
                      <a:pPr algn="ct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1</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1/27</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0.037</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-3.297</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-0.122</a:t>
                      </a:r>
                      <a:endParaRPr lang="en-US"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5844570"/>
                  </a:ext>
                </a:extLst>
              </a:tr>
              <a:tr h="1065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Lepidoptera(butterfly) 	</a:t>
                      </a:r>
                    </a:p>
                    <a:p>
                      <a:pPr algn="ctr"/>
                      <a:endParaRPr lang="en-US" sz="1600" b="1"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small, blue 	</a:t>
                      </a:r>
                    </a:p>
                    <a:p>
                      <a:pPr algn="ct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3</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3/27</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0.111</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-2.198</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-0.244</a:t>
                      </a:r>
                      <a:endParaRPr lang="en-US"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61174267"/>
                  </a:ext>
                </a:extLst>
              </a:tr>
              <a:tr h="882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err="1" smtClean="0">
                          <a:solidFill>
                            <a:schemeClr val="dk1"/>
                          </a:solidFill>
                          <a:latin typeface="Times New Roman" panose="02020603050405020304" pitchFamily="18" charset="0"/>
                          <a:ea typeface="+mn-ea"/>
                          <a:cs typeface="Times New Roman" panose="02020603050405020304" pitchFamily="18" charset="0"/>
                        </a:rPr>
                        <a:t>Coleoptera</a:t>
                      </a:r>
                      <a:r>
                        <a:rPr kumimoji="0" lang="en-US" sz="16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 (beetle) 	</a:t>
                      </a:r>
                    </a:p>
                    <a:p>
                      <a:pPr algn="ctr"/>
                      <a:endParaRPr lang="en-US" sz="1600" b="1"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red &amp; blue 	</a:t>
                      </a:r>
                    </a:p>
                    <a:p>
                      <a:pPr algn="ct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12</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12/27</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0.444</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-0.812</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smtClean="0">
                          <a:latin typeface="Times New Roman" panose="02020603050405020304" pitchFamily="18" charset="0"/>
                          <a:cs typeface="Times New Roman" panose="02020603050405020304" pitchFamily="18" charset="0"/>
                        </a:rPr>
                        <a:t>-0.360</a:t>
                      </a:r>
                      <a:endParaRPr lang="en-US"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0529306"/>
                  </a:ext>
                </a:extLst>
              </a:tr>
            </a:tbl>
          </a:graphicData>
        </a:graphic>
      </p:graphicFrame>
    </p:spTree>
    <p:extLst>
      <p:ext uri="{BB962C8B-B14F-4D97-AF65-F5344CB8AC3E}">
        <p14:creationId xmlns:p14="http://schemas.microsoft.com/office/powerpoint/2010/main" val="4040010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D57F1E4F-1CFF-5643-939E-217C01CDF565}" type="slidenum">
              <a:rPr lang="en-US" smtClean="0"/>
              <a:pPr/>
              <a:t>6</a:t>
            </a:fld>
            <a:endParaRPr lang="en-US" dirty="0"/>
          </a:p>
        </p:txBody>
      </p:sp>
      <p:sp>
        <p:nvSpPr>
          <p:cNvPr id="4" name="Content Placeholder 3"/>
          <p:cNvSpPr>
            <a:spLocks noGrp="1"/>
          </p:cNvSpPr>
          <p:nvPr>
            <p:ph sz="quarter" idx="1"/>
          </p:nvPr>
        </p:nvSpPr>
        <p:spPr/>
        <p:txBody>
          <a:bodyPr/>
          <a:lstStyle/>
          <a:p>
            <a:r>
              <a:rPr lang="en-US" dirty="0">
                <a:latin typeface="Times New Roman" panose="02020603050405020304" pitchFamily="18" charset="0"/>
                <a:cs typeface="Times New Roman" panose="02020603050405020304" pitchFamily="18" charset="0"/>
              </a:rPr>
              <a:t>Shannon Index (H) = -</a:t>
            </a:r>
            <a:r>
              <a:rPr lang="el-GR" dirty="0">
                <a:latin typeface="Times New Roman" panose="02020603050405020304" pitchFamily="18" charset="0"/>
                <a:cs typeface="Times New Roman" panose="02020603050405020304" pitchFamily="18" charset="0"/>
              </a:rPr>
              <a:t>Σ</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pi </a:t>
            </a:r>
            <a:r>
              <a:rPr lang="en-US" dirty="0">
                <a:latin typeface="Times New Roman" panose="02020603050405020304" pitchFamily="18" charset="0"/>
                <a:cs typeface="Times New Roman" panose="02020603050405020304" pitchFamily="18" charset="0"/>
              </a:rPr>
              <a:t>ln</a:t>
            </a:r>
            <a:r>
              <a:rPr lang="en-US" i="1" dirty="0">
                <a:latin typeface="Times New Roman" panose="02020603050405020304" pitchFamily="18" charset="0"/>
                <a:cs typeface="Times New Roman" panose="02020603050405020304" pitchFamily="18" charset="0"/>
              </a:rPr>
              <a:t> pi</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 </a:t>
            </a:r>
            <a:r>
              <a:rPr lang="en-US" dirty="0">
                <a:latin typeface="Times New Roman" panose="02020603050405020304" pitchFamily="18" charset="0"/>
                <a:cs typeface="Times New Roman" panose="02020603050405020304" pitchFamily="18" charset="0"/>
              </a:rPr>
              <a:t>(number of species) = 5 </a:t>
            </a:r>
          </a:p>
          <a:p>
            <a:r>
              <a:rPr lang="en-US" b="1" dirty="0">
                <a:latin typeface="Times New Roman" panose="02020603050405020304" pitchFamily="18" charset="0"/>
                <a:cs typeface="Times New Roman" panose="02020603050405020304" pitchFamily="18" charset="0"/>
              </a:rPr>
              <a:t>N </a:t>
            </a:r>
            <a:r>
              <a:rPr lang="en-US" dirty="0">
                <a:latin typeface="Times New Roman" panose="02020603050405020304" pitchFamily="18" charset="0"/>
                <a:cs typeface="Times New Roman" panose="02020603050405020304" pitchFamily="18" charset="0"/>
              </a:rPr>
              <a:t>(total </a:t>
            </a:r>
            <a:r>
              <a:rPr lang="en-US" dirty="0" smtClean="0">
                <a:latin typeface="Times New Roman" panose="02020603050405020304" pitchFamily="18" charset="0"/>
                <a:cs typeface="Times New Roman" panose="02020603050405020304" pitchFamily="18" charset="0"/>
              </a:rPr>
              <a:t>number </a:t>
            </a:r>
            <a:r>
              <a:rPr lang="en-US" dirty="0">
                <a:latin typeface="Times New Roman" panose="02020603050405020304" pitchFamily="18" charset="0"/>
                <a:cs typeface="Times New Roman" panose="02020603050405020304" pitchFamily="18" charset="0"/>
              </a:rPr>
              <a:t>of individuals) = 27 </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Σ (sum) of </a:t>
            </a:r>
            <a:r>
              <a:rPr lang="en-US" b="1" dirty="0">
                <a:latin typeface="Times New Roman" panose="02020603050405020304" pitchFamily="18" charset="0"/>
                <a:cs typeface="Times New Roman" panose="02020603050405020304" pitchFamily="18" charset="0"/>
              </a:rPr>
              <a:t>pi ln pi</a:t>
            </a:r>
            <a:r>
              <a:rPr lang="en-US" dirty="0">
                <a:latin typeface="Times New Roman" panose="02020603050405020304" pitchFamily="18" charset="0"/>
                <a:cs typeface="Times New Roman" panose="02020603050405020304" pitchFamily="18" charset="0"/>
              </a:rPr>
              <a:t>= -1.372 </a:t>
            </a:r>
            <a:endParaRPr lang="en-US" dirty="0" smtClean="0">
              <a:latin typeface="Times New Roman" panose="02020603050405020304" pitchFamily="18" charset="0"/>
              <a:cs typeface="Times New Roman" panose="02020603050405020304" pitchFamily="18" charset="0"/>
            </a:endParaRPr>
          </a:p>
          <a:p>
            <a:r>
              <a:rPr lang="pt-BR" b="1" dirty="0">
                <a:latin typeface="Times New Roman" panose="02020603050405020304" pitchFamily="18" charset="0"/>
                <a:cs typeface="Times New Roman" panose="02020603050405020304" pitchFamily="18" charset="0"/>
              </a:rPr>
              <a:t>H </a:t>
            </a:r>
            <a:r>
              <a:rPr lang="pt-BR" dirty="0">
                <a:latin typeface="Times New Roman" panose="02020603050405020304" pitchFamily="18" charset="0"/>
                <a:cs typeface="Times New Roman" panose="02020603050405020304" pitchFamily="18" charset="0"/>
              </a:rPr>
              <a:t>= -(-0.334 + -0.312 + -0.122 + -0.244 + -0.360) = </a:t>
            </a:r>
            <a:r>
              <a:rPr lang="pt-BR" b="1" dirty="0">
                <a:latin typeface="Times New Roman" panose="02020603050405020304" pitchFamily="18" charset="0"/>
                <a:cs typeface="Times New Roman" panose="02020603050405020304" pitchFamily="18" charset="0"/>
              </a:rPr>
              <a:t>1.372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029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Times New Roman" panose="02020603050405020304" pitchFamily="18" charset="0"/>
                <a:cs typeface="Times New Roman" panose="02020603050405020304" pitchFamily="18" charset="0"/>
              </a:rPr>
              <a:t>Example: Area 2 was sampled and the following specimens were collected. </a:t>
            </a:r>
            <a:br>
              <a:rPr lang="en-US" sz="2800" b="1" dirty="0">
                <a:latin typeface="Times New Roman" panose="02020603050405020304" pitchFamily="18" charset="0"/>
                <a:cs typeface="Times New Roman" panose="02020603050405020304" pitchFamily="18" charset="0"/>
              </a:rPr>
            </a:br>
            <a:endParaRPr lang="en-US" sz="2800"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7</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96534483"/>
              </p:ext>
            </p:extLst>
          </p:nvPr>
        </p:nvGraphicFramePr>
        <p:xfrm>
          <a:off x="1" y="886691"/>
          <a:ext cx="10016834" cy="7071360"/>
        </p:xfrm>
        <a:graphic>
          <a:graphicData uri="http://schemas.openxmlformats.org/drawingml/2006/table">
            <a:tbl>
              <a:tblPr firstRow="1" bandRow="1">
                <a:tableStyleId>{5C22544A-7EE6-4342-B048-85BDC9FD1C3A}</a:tableStyleId>
              </a:tblPr>
              <a:tblGrid>
                <a:gridCol w="1430976">
                  <a:extLst>
                    <a:ext uri="{9D8B030D-6E8A-4147-A177-3AD203B41FA5}">
                      <a16:colId xmlns:a16="http://schemas.microsoft.com/office/drawing/2014/main" val="3963195517"/>
                    </a:ext>
                  </a:extLst>
                </a:gridCol>
                <a:gridCol w="1353845">
                  <a:extLst>
                    <a:ext uri="{9D8B030D-6E8A-4147-A177-3AD203B41FA5}">
                      <a16:colId xmlns:a16="http://schemas.microsoft.com/office/drawing/2014/main" val="3099127905"/>
                    </a:ext>
                  </a:extLst>
                </a:gridCol>
                <a:gridCol w="1508108">
                  <a:extLst>
                    <a:ext uri="{9D8B030D-6E8A-4147-A177-3AD203B41FA5}">
                      <a16:colId xmlns:a16="http://schemas.microsoft.com/office/drawing/2014/main" val="2719088074"/>
                    </a:ext>
                  </a:extLst>
                </a:gridCol>
                <a:gridCol w="1333547">
                  <a:extLst>
                    <a:ext uri="{9D8B030D-6E8A-4147-A177-3AD203B41FA5}">
                      <a16:colId xmlns:a16="http://schemas.microsoft.com/office/drawing/2014/main" val="2827440902"/>
                    </a:ext>
                  </a:extLst>
                </a:gridCol>
                <a:gridCol w="1528406">
                  <a:extLst>
                    <a:ext uri="{9D8B030D-6E8A-4147-A177-3AD203B41FA5}">
                      <a16:colId xmlns:a16="http://schemas.microsoft.com/office/drawing/2014/main" val="3036308283"/>
                    </a:ext>
                  </a:extLst>
                </a:gridCol>
                <a:gridCol w="1430976">
                  <a:extLst>
                    <a:ext uri="{9D8B030D-6E8A-4147-A177-3AD203B41FA5}">
                      <a16:colId xmlns:a16="http://schemas.microsoft.com/office/drawing/2014/main" val="2350755926"/>
                    </a:ext>
                  </a:extLst>
                </a:gridCol>
                <a:gridCol w="1430976">
                  <a:extLst>
                    <a:ext uri="{9D8B030D-6E8A-4147-A177-3AD203B41FA5}">
                      <a16:colId xmlns:a16="http://schemas.microsoft.com/office/drawing/2014/main" val="2211321894"/>
                    </a:ext>
                  </a:extLst>
                </a:gridCol>
              </a:tblGrid>
              <a:tr h="803564">
                <a:tc>
                  <a:txBody>
                    <a:bodyPr/>
                    <a:lstStyle/>
                    <a:p>
                      <a:pPr algn="ctr"/>
                      <a:r>
                        <a:rPr lang="en-US" sz="1600" dirty="0" smtClean="0">
                          <a:latin typeface="Times New Roman" panose="02020603050405020304" pitchFamily="18" charset="0"/>
                          <a:cs typeface="Times New Roman" panose="02020603050405020304" pitchFamily="18" charset="0"/>
                        </a:rPr>
                        <a:t>order</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description</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number of individuals (n) </a:t>
                      </a:r>
                      <a:r>
                        <a:rPr kumimoji="0" lang="en-US" sz="16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	</a:t>
                      </a:r>
                    </a:p>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n/N</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pi</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ln pi</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pi  ln</a:t>
                      </a:r>
                      <a:r>
                        <a:rPr lang="en-US" sz="1600" baseline="0" dirty="0" smtClean="0">
                          <a:latin typeface="Times New Roman" panose="02020603050405020304" pitchFamily="18" charset="0"/>
                          <a:cs typeface="Times New Roman" panose="02020603050405020304" pitchFamily="18" charset="0"/>
                        </a:rPr>
                        <a:t> pi</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32861623"/>
                  </a:ext>
                </a:extLst>
              </a:tr>
              <a:tr h="7988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baseline="0" dirty="0" smtClean="0">
                          <a:solidFill>
                            <a:schemeClr val="dk1"/>
                          </a:solidFill>
                          <a:latin typeface="+mn-lt"/>
                          <a:ea typeface="+mn-ea"/>
                          <a:cs typeface="+mn-cs"/>
                        </a:rPr>
                        <a:t>Hymenoptera (wasp) 	</a:t>
                      </a:r>
                    </a:p>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black</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12</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78659530"/>
                  </a:ext>
                </a:extLst>
              </a:tr>
              <a:tr h="7988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baseline="0" dirty="0" smtClean="0">
                          <a:solidFill>
                            <a:schemeClr val="dk1"/>
                          </a:solidFill>
                          <a:latin typeface="+mn-lt"/>
                          <a:ea typeface="+mn-ea"/>
                          <a:cs typeface="+mn-cs"/>
                        </a:rPr>
                        <a:t>Hymenoptera (wasp) 	</a:t>
                      </a:r>
                    </a:p>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purple</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21</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19866298"/>
                  </a:ext>
                </a:extLst>
              </a:tr>
              <a:tr h="7988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baseline="0" dirty="0" smtClean="0">
                          <a:solidFill>
                            <a:schemeClr val="dk1"/>
                          </a:solidFill>
                          <a:latin typeface="+mn-lt"/>
                          <a:ea typeface="+mn-ea"/>
                          <a:cs typeface="+mn-cs"/>
                        </a:rPr>
                        <a:t>Hymenoptera (bee) 	</a:t>
                      </a:r>
                    </a:p>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striped</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5</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66195445"/>
                  </a:ext>
                </a:extLst>
              </a:tr>
              <a:tr h="10356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baseline="0" dirty="0" err="1" smtClean="0">
                          <a:solidFill>
                            <a:schemeClr val="dk1"/>
                          </a:solidFill>
                          <a:latin typeface="+mn-lt"/>
                          <a:ea typeface="+mn-ea"/>
                          <a:cs typeface="+mn-cs"/>
                        </a:rPr>
                        <a:t>Orthoptera</a:t>
                      </a:r>
                      <a:r>
                        <a:rPr kumimoji="0" lang="en-US" sz="1600" b="0" i="0" u="none" strike="noStrike" kern="1200" baseline="0" dirty="0" smtClean="0">
                          <a:solidFill>
                            <a:schemeClr val="dk1"/>
                          </a:solidFill>
                          <a:latin typeface="+mn-lt"/>
                          <a:ea typeface="+mn-ea"/>
                          <a:cs typeface="+mn-cs"/>
                        </a:rPr>
                        <a:t> (grasshopper) 	</a:t>
                      </a:r>
                    </a:p>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Green with red legs</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25</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79572515"/>
                  </a:ext>
                </a:extLst>
              </a:tr>
              <a:tr h="648393">
                <a:tc>
                  <a:txBody>
                    <a:bodyPr/>
                    <a:lstStyle/>
                    <a:p>
                      <a:r>
                        <a:rPr kumimoji="0" lang="en-US" sz="1600" b="0" i="0" u="none" strike="noStrike" kern="1200" baseline="0" dirty="0" err="1" smtClean="0">
                          <a:solidFill>
                            <a:schemeClr val="dk1"/>
                          </a:solidFill>
                          <a:latin typeface="+mn-lt"/>
                          <a:ea typeface="+mn-ea"/>
                          <a:cs typeface="+mn-cs"/>
                        </a:rPr>
                        <a:t>Orthoptera</a:t>
                      </a:r>
                      <a:r>
                        <a:rPr kumimoji="0" lang="en-US" sz="1600" b="0" i="0" u="none" strike="noStrike" kern="1200" baseline="0" dirty="0" smtClean="0">
                          <a:solidFill>
                            <a:schemeClr val="dk1"/>
                          </a:solidFill>
                          <a:latin typeface="+mn-lt"/>
                          <a:ea typeface="+mn-ea"/>
                          <a:cs typeface="+mn-cs"/>
                        </a:rPr>
                        <a:t> (grasshopper) 	</a:t>
                      </a:r>
                    </a:p>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Brown with yellow stripe</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2</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0982145"/>
                  </a:ext>
                </a:extLst>
              </a:tr>
              <a:tr h="579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baseline="0" dirty="0" smtClean="0">
                          <a:solidFill>
                            <a:schemeClr val="dk1"/>
                          </a:solidFill>
                          <a:latin typeface="+mn-lt"/>
                          <a:ea typeface="+mn-ea"/>
                          <a:cs typeface="+mn-cs"/>
                        </a:rPr>
                        <a:t>Lepidoptera (butterfly) 	</a:t>
                      </a:r>
                    </a:p>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smtClean="0">
                          <a:latin typeface="Times New Roman" panose="02020603050405020304" pitchFamily="18" charset="0"/>
                          <a:cs typeface="Times New Roman" panose="02020603050405020304" pitchFamily="18" charset="0"/>
                        </a:rPr>
                        <a:t>Large,blue</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17</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17073382"/>
                  </a:ext>
                </a:extLst>
              </a:tr>
              <a:tr h="562183">
                <a:tc>
                  <a:txBody>
                    <a:bodyPr/>
                    <a:lstStyle/>
                    <a:p>
                      <a:pPr algn="ctr"/>
                      <a:r>
                        <a:rPr kumimoji="0" lang="en-US" sz="1600" b="0" i="0" u="none" strike="noStrike" kern="1200" baseline="0" dirty="0" smtClean="0">
                          <a:solidFill>
                            <a:schemeClr val="dk1"/>
                          </a:solidFill>
                          <a:latin typeface="+mn-lt"/>
                          <a:ea typeface="+mn-ea"/>
                          <a:cs typeface="+mn-cs"/>
                        </a:rPr>
                        <a:t>Lepidoptera (butterfly) </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Small, blue</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9</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55098007"/>
                  </a:ext>
                </a:extLst>
              </a:tr>
            </a:tbl>
          </a:graphicData>
        </a:graphic>
      </p:graphicFrame>
    </p:spTree>
    <p:extLst>
      <p:ext uri="{BB962C8B-B14F-4D97-AF65-F5344CB8AC3E}">
        <p14:creationId xmlns:p14="http://schemas.microsoft.com/office/powerpoint/2010/main" val="3590884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1800" b="1" dirty="0" smtClean="0">
                <a:latin typeface="Times New Roman" panose="02020603050405020304" pitchFamily="18" charset="0"/>
                <a:cs typeface="Times New Roman" panose="02020603050405020304" pitchFamily="18" charset="0"/>
              </a:rPr>
              <a:t>Example 3: Illustrates </a:t>
            </a:r>
            <a:r>
              <a:rPr lang="en-US" sz="1800" b="1" dirty="0">
                <a:latin typeface="Times New Roman" panose="02020603050405020304" pitchFamily="18" charset="0"/>
                <a:cs typeface="Times New Roman" panose="02020603050405020304" pitchFamily="18" charset="0"/>
              </a:rPr>
              <a:t>the calculation of </a:t>
            </a:r>
            <a:r>
              <a:rPr lang="en-US" sz="1800" b="1" dirty="0" smtClean="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the Shannon-Wiener </a:t>
            </a:r>
            <a:r>
              <a:rPr lang="en-US" sz="1800" b="1" dirty="0" smtClean="0">
                <a:latin typeface="Times New Roman" panose="02020603050405020304" pitchFamily="18" charset="0"/>
                <a:cs typeface="Times New Roman" panose="02020603050405020304" pitchFamily="18" charset="0"/>
              </a:rPr>
              <a:t>index for </a:t>
            </a:r>
            <a:r>
              <a:rPr lang="en-US" sz="1800" b="1" dirty="0">
                <a:latin typeface="Times New Roman" panose="02020603050405020304" pitchFamily="18" charset="0"/>
                <a:cs typeface="Times New Roman" panose="02020603050405020304" pitchFamily="18" charset="0"/>
              </a:rPr>
              <a:t>a forest </a:t>
            </a:r>
            <a:r>
              <a:rPr lang="en-US" sz="1800" b="1" dirty="0" smtClean="0">
                <a:latin typeface="Times New Roman" panose="02020603050405020304" pitchFamily="18" charset="0"/>
                <a:cs typeface="Times New Roman" panose="02020603050405020304" pitchFamily="18" charset="0"/>
              </a:rPr>
              <a:t>community,</a:t>
            </a:r>
            <a:r>
              <a:rPr lang="en-US" sz="1800" dirty="0" smtClean="0"/>
              <a:t> </a:t>
            </a:r>
            <a:r>
              <a:rPr lang="en-US" sz="1800" b="1" dirty="0">
                <a:latin typeface="Times New Roman" panose="02020603050405020304" pitchFamily="18" charset="0"/>
                <a:cs typeface="Times New Roman" panose="02020603050405020304" pitchFamily="18" charset="0"/>
              </a:rPr>
              <a:t>the abundance of large trees in a virgin forest in Pennsylvania:</a:t>
            </a:r>
          </a:p>
        </p:txBody>
      </p:sp>
      <p:sp>
        <p:nvSpPr>
          <p:cNvPr id="3" name="Slide Number Placeholder 2"/>
          <p:cNvSpPr>
            <a:spLocks noGrp="1"/>
          </p:cNvSpPr>
          <p:nvPr>
            <p:ph type="sldNum" sz="quarter" idx="12"/>
          </p:nvPr>
        </p:nvSpPr>
        <p:spPr/>
        <p:txBody>
          <a:bodyPr/>
          <a:lstStyle/>
          <a:p>
            <a:fld id="{D57F1E4F-1CFF-5643-939E-217C01CDF565}" type="slidenum">
              <a:rPr lang="en-US" smtClean="0"/>
              <a:pPr/>
              <a:t>8</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729408147"/>
              </p:ext>
            </p:extLst>
          </p:nvPr>
        </p:nvGraphicFramePr>
        <p:xfrm>
          <a:off x="990600" y="1447800"/>
          <a:ext cx="8420100" cy="5304444"/>
        </p:xfrm>
        <a:graphic>
          <a:graphicData uri="http://schemas.openxmlformats.org/drawingml/2006/table">
            <a:tbl>
              <a:tblPr firstRow="1" bandRow="1">
                <a:tableStyleId>{5C22544A-7EE6-4342-B048-85BDC9FD1C3A}</a:tableStyleId>
              </a:tblPr>
              <a:tblGrid>
                <a:gridCol w="1403350">
                  <a:extLst>
                    <a:ext uri="{9D8B030D-6E8A-4147-A177-3AD203B41FA5}">
                      <a16:colId xmlns:a16="http://schemas.microsoft.com/office/drawing/2014/main" val="4236014656"/>
                    </a:ext>
                  </a:extLst>
                </a:gridCol>
                <a:gridCol w="1403350">
                  <a:extLst>
                    <a:ext uri="{9D8B030D-6E8A-4147-A177-3AD203B41FA5}">
                      <a16:colId xmlns:a16="http://schemas.microsoft.com/office/drawing/2014/main" val="493825895"/>
                    </a:ext>
                  </a:extLst>
                </a:gridCol>
                <a:gridCol w="1403350">
                  <a:extLst>
                    <a:ext uri="{9D8B030D-6E8A-4147-A177-3AD203B41FA5}">
                      <a16:colId xmlns:a16="http://schemas.microsoft.com/office/drawing/2014/main" val="2307099606"/>
                    </a:ext>
                  </a:extLst>
                </a:gridCol>
                <a:gridCol w="1403350">
                  <a:extLst>
                    <a:ext uri="{9D8B030D-6E8A-4147-A177-3AD203B41FA5}">
                      <a16:colId xmlns:a16="http://schemas.microsoft.com/office/drawing/2014/main" val="1393468864"/>
                    </a:ext>
                  </a:extLst>
                </a:gridCol>
                <a:gridCol w="1403350">
                  <a:extLst>
                    <a:ext uri="{9D8B030D-6E8A-4147-A177-3AD203B41FA5}">
                      <a16:colId xmlns:a16="http://schemas.microsoft.com/office/drawing/2014/main" val="644042407"/>
                    </a:ext>
                  </a:extLst>
                </a:gridCol>
                <a:gridCol w="1403350">
                  <a:extLst>
                    <a:ext uri="{9D8B030D-6E8A-4147-A177-3AD203B41FA5}">
                      <a16:colId xmlns:a16="http://schemas.microsoft.com/office/drawing/2014/main" val="4022441109"/>
                    </a:ext>
                  </a:extLst>
                </a:gridCol>
              </a:tblGrid>
              <a:tr h="370840">
                <a:tc>
                  <a:txBody>
                    <a:bodyPr/>
                    <a:lstStyle/>
                    <a:p>
                      <a:pPr algn="ctr"/>
                      <a:r>
                        <a:rPr lang="en-US" dirty="0" smtClean="0">
                          <a:latin typeface="Times New Roman" panose="02020603050405020304" pitchFamily="18" charset="0"/>
                          <a:cs typeface="Times New Roman" panose="02020603050405020304" pitchFamily="18" charset="0"/>
                        </a:rPr>
                        <a:t>Tree</a:t>
                      </a:r>
                      <a:r>
                        <a:rPr lang="en-US" baseline="0" dirty="0" smtClean="0">
                          <a:latin typeface="Times New Roman" panose="02020603050405020304" pitchFamily="18" charset="0"/>
                          <a:cs typeface="Times New Roman" panose="02020603050405020304" pitchFamily="18" charset="0"/>
                        </a:rPr>
                        <a:t> species</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n/N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pi</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In</a:t>
                      </a:r>
                      <a:r>
                        <a:rPr lang="en-US" baseline="0" dirty="0" smtClean="0">
                          <a:latin typeface="Times New Roman" panose="02020603050405020304" pitchFamily="18" charset="0"/>
                          <a:cs typeface="Times New Roman" panose="02020603050405020304" pitchFamily="18" charset="0"/>
                        </a:rPr>
                        <a:t> pi</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pi</a:t>
                      </a:r>
                      <a:r>
                        <a:rPr lang="en-US" baseline="0" dirty="0" smtClean="0">
                          <a:latin typeface="Times New Roman" panose="02020603050405020304" pitchFamily="18" charset="0"/>
                          <a:cs typeface="Times New Roman" panose="02020603050405020304" pitchFamily="18" charset="0"/>
                        </a:rPr>
                        <a:t> ln pi</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8652742"/>
                  </a:ext>
                </a:extLst>
              </a:tr>
              <a:tr h="370840">
                <a:tc>
                  <a:txBody>
                    <a:bodyPr/>
                    <a:lstStyle/>
                    <a:p>
                      <a:pPr algn="ctr"/>
                      <a:r>
                        <a:rPr lang="en-US" dirty="0" smtClean="0">
                          <a:latin typeface="Times New Roman" panose="02020603050405020304" pitchFamily="18" charset="0"/>
                          <a:cs typeface="Times New Roman" panose="02020603050405020304" pitchFamily="18" charset="0"/>
                        </a:rPr>
                        <a:t>Hemlock</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1940</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74789445"/>
                  </a:ext>
                </a:extLst>
              </a:tr>
              <a:tr h="370840">
                <a:tc>
                  <a:txBody>
                    <a:bodyPr/>
                    <a:lstStyle/>
                    <a:p>
                      <a:pPr algn="ctr"/>
                      <a:r>
                        <a:rPr lang="en-US" dirty="0" smtClean="0">
                          <a:latin typeface="Times New Roman" panose="02020603050405020304" pitchFamily="18" charset="0"/>
                          <a:cs typeface="Times New Roman" panose="02020603050405020304" pitchFamily="18" charset="0"/>
                        </a:rPr>
                        <a:t>Beech</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1207</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57408"/>
                  </a:ext>
                </a:extLst>
              </a:tr>
              <a:tr h="370840">
                <a:tc>
                  <a:txBody>
                    <a:bodyPr/>
                    <a:lstStyle/>
                    <a:p>
                      <a:pPr algn="ctr"/>
                      <a:r>
                        <a:rPr lang="en-US" dirty="0" smtClean="0">
                          <a:latin typeface="Times New Roman" panose="02020603050405020304" pitchFamily="18" charset="0"/>
                          <a:cs typeface="Times New Roman" panose="02020603050405020304" pitchFamily="18" charset="0"/>
                        </a:rPr>
                        <a:t>Yellow birch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171</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05555167"/>
                  </a:ext>
                </a:extLst>
              </a:tr>
              <a:tr h="370840">
                <a:tc>
                  <a:txBody>
                    <a:bodyPr/>
                    <a:lstStyle/>
                    <a:p>
                      <a:pPr algn="ctr"/>
                      <a:r>
                        <a:rPr lang="en-US" dirty="0" smtClean="0">
                          <a:latin typeface="Times New Roman" panose="02020603050405020304" pitchFamily="18" charset="0"/>
                          <a:cs typeface="Times New Roman" panose="02020603050405020304" pitchFamily="18" charset="0"/>
                        </a:rPr>
                        <a:t>Sugar maple</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134</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4534381"/>
                  </a:ext>
                </a:extLst>
              </a:tr>
              <a:tr h="370840">
                <a:tc>
                  <a:txBody>
                    <a:bodyPr/>
                    <a:lstStyle/>
                    <a:p>
                      <a:pPr algn="ctr"/>
                      <a:r>
                        <a:rPr lang="en-US" dirty="0" smtClean="0">
                          <a:latin typeface="Times New Roman" panose="02020603050405020304" pitchFamily="18" charset="0"/>
                          <a:cs typeface="Times New Roman" panose="02020603050405020304" pitchFamily="18" charset="0"/>
                        </a:rPr>
                        <a:t>Black birch</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97</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04605019"/>
                  </a:ext>
                </a:extLst>
              </a:tr>
              <a:tr h="370840">
                <a:tc>
                  <a:txBody>
                    <a:bodyPr/>
                    <a:lstStyle/>
                    <a:p>
                      <a:pPr algn="ctr"/>
                      <a:r>
                        <a:rPr lang="en-US" dirty="0" smtClean="0">
                          <a:latin typeface="Times New Roman" panose="02020603050405020304" pitchFamily="18" charset="0"/>
                          <a:cs typeface="Times New Roman" panose="02020603050405020304" pitchFamily="18" charset="0"/>
                        </a:rPr>
                        <a:t>Red maple</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93</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80826024"/>
                  </a:ext>
                </a:extLst>
              </a:tr>
              <a:tr h="370840">
                <a:tc>
                  <a:txBody>
                    <a:bodyPr/>
                    <a:lstStyle/>
                    <a:p>
                      <a:pPr algn="ctr"/>
                      <a:r>
                        <a:rPr lang="en-US" dirty="0" smtClean="0">
                          <a:latin typeface="Times New Roman" panose="02020603050405020304" pitchFamily="18" charset="0"/>
                          <a:cs typeface="Times New Roman" panose="02020603050405020304" pitchFamily="18" charset="0"/>
                        </a:rPr>
                        <a:t>Black cherry</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34</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5717909"/>
                  </a:ext>
                </a:extLst>
              </a:tr>
              <a:tr h="370840">
                <a:tc>
                  <a:txBody>
                    <a:bodyPr/>
                    <a:lstStyle/>
                    <a:p>
                      <a:pPr algn="ctr"/>
                      <a:r>
                        <a:rPr lang="en-US" dirty="0" smtClean="0">
                          <a:latin typeface="Times New Roman" panose="02020603050405020304" pitchFamily="18" charset="0"/>
                          <a:cs typeface="Times New Roman" panose="02020603050405020304" pitchFamily="18" charset="0"/>
                        </a:rPr>
                        <a:t>White ash</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22</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9520219"/>
                  </a:ext>
                </a:extLst>
              </a:tr>
              <a:tr h="728749">
                <a:tc>
                  <a:txBody>
                    <a:bodyPr/>
                    <a:lstStyle/>
                    <a:p>
                      <a:pPr algn="ctr"/>
                      <a:r>
                        <a:rPr lang="en-US" dirty="0" smtClean="0">
                          <a:latin typeface="Times New Roman" panose="02020603050405020304" pitchFamily="18" charset="0"/>
                          <a:cs typeface="Times New Roman" panose="02020603050405020304" pitchFamily="18" charset="0"/>
                        </a:rPr>
                        <a:t>Basswood</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15</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72123232"/>
                  </a:ext>
                </a:extLst>
              </a:tr>
              <a:tr h="387927">
                <a:tc>
                  <a:txBody>
                    <a:bodyPr/>
                    <a:lstStyle/>
                    <a:p>
                      <a:pPr algn="ctr"/>
                      <a:r>
                        <a:rPr lang="en-US" dirty="0" smtClean="0">
                          <a:latin typeface="Times New Roman" panose="02020603050405020304" pitchFamily="18" charset="0"/>
                          <a:cs typeface="Times New Roman" panose="02020603050405020304" pitchFamily="18" charset="0"/>
                        </a:rPr>
                        <a:t>Yellow poplar</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7</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55584295"/>
                  </a:ext>
                </a:extLst>
              </a:tr>
              <a:tr h="598055">
                <a:tc>
                  <a:txBody>
                    <a:bodyPr/>
                    <a:lstStyle/>
                    <a:p>
                      <a:pPr algn="ctr"/>
                      <a:r>
                        <a:rPr lang="en-US" dirty="0" smtClean="0">
                          <a:latin typeface="Times New Roman" panose="02020603050405020304" pitchFamily="18" charset="0"/>
                          <a:cs typeface="Times New Roman" panose="02020603050405020304" pitchFamily="18" charset="0"/>
                        </a:rPr>
                        <a:t>Magnolia</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4</a:t>
                      </a: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tc>
                  <a:txBody>
                    <a:bodyPr/>
                    <a:lstStyle/>
                    <a:p>
                      <a:pPr algn="ct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36497924"/>
                  </a:ext>
                </a:extLst>
              </a:tr>
            </a:tbl>
          </a:graphicData>
        </a:graphic>
      </p:graphicFrame>
    </p:spTree>
    <p:extLst>
      <p:ext uri="{BB962C8B-B14F-4D97-AF65-F5344CB8AC3E}">
        <p14:creationId xmlns:p14="http://schemas.microsoft.com/office/powerpoint/2010/main" val="626269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latin typeface="Times New Roman" panose="02020603050405020304" pitchFamily="18" charset="0"/>
                <a:cs typeface="Times New Roman" panose="02020603050405020304" pitchFamily="18" charset="0"/>
              </a:rPr>
              <a:t>Example: The </a:t>
            </a:r>
            <a:r>
              <a:rPr lang="en-US" sz="2000" b="1" dirty="0">
                <a:latin typeface="Times New Roman" panose="02020603050405020304" pitchFamily="18" charset="0"/>
                <a:cs typeface="Times New Roman" panose="02020603050405020304" pitchFamily="18" charset="0"/>
              </a:rPr>
              <a:t>samples of 5 species are 60,10,25,1,4. Calculate the Shannon diversity </a:t>
            </a:r>
            <a:r>
              <a:rPr lang="en-US" sz="2000" b="1" dirty="0" smtClean="0">
                <a:latin typeface="Times New Roman" panose="02020603050405020304" pitchFamily="18" charset="0"/>
                <a:cs typeface="Times New Roman" panose="02020603050405020304" pitchFamily="18" charset="0"/>
              </a:rPr>
              <a:t>index for </a:t>
            </a:r>
            <a:r>
              <a:rPr lang="en-US" sz="2000" b="1" dirty="0">
                <a:latin typeface="Times New Roman" panose="02020603050405020304" pitchFamily="18" charset="0"/>
                <a:cs typeface="Times New Roman" panose="02020603050405020304" pitchFamily="18" charset="0"/>
              </a:rPr>
              <a:t>these sample values.</a:t>
            </a:r>
            <a:r>
              <a:rPr lang="en-US" sz="2000" b="1" dirty="0" smtClean="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9</a:t>
            </a:fld>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716680426"/>
              </p:ext>
            </p:extLst>
          </p:nvPr>
        </p:nvGraphicFramePr>
        <p:xfrm>
          <a:off x="990600" y="1447800"/>
          <a:ext cx="8420100" cy="2225040"/>
        </p:xfrm>
        <a:graphic>
          <a:graphicData uri="http://schemas.openxmlformats.org/drawingml/2006/table">
            <a:tbl>
              <a:tblPr firstRow="1" bandRow="1">
                <a:tableStyleId>{5C22544A-7EE6-4342-B048-85BDC9FD1C3A}</a:tableStyleId>
              </a:tblPr>
              <a:tblGrid>
                <a:gridCol w="1403350">
                  <a:extLst>
                    <a:ext uri="{9D8B030D-6E8A-4147-A177-3AD203B41FA5}">
                      <a16:colId xmlns:a16="http://schemas.microsoft.com/office/drawing/2014/main" val="4105380063"/>
                    </a:ext>
                  </a:extLst>
                </a:gridCol>
                <a:gridCol w="1403350">
                  <a:extLst>
                    <a:ext uri="{9D8B030D-6E8A-4147-A177-3AD203B41FA5}">
                      <a16:colId xmlns:a16="http://schemas.microsoft.com/office/drawing/2014/main" val="190495202"/>
                    </a:ext>
                  </a:extLst>
                </a:gridCol>
                <a:gridCol w="1403350">
                  <a:extLst>
                    <a:ext uri="{9D8B030D-6E8A-4147-A177-3AD203B41FA5}">
                      <a16:colId xmlns:a16="http://schemas.microsoft.com/office/drawing/2014/main" val="1265941710"/>
                    </a:ext>
                  </a:extLst>
                </a:gridCol>
                <a:gridCol w="1403350">
                  <a:extLst>
                    <a:ext uri="{9D8B030D-6E8A-4147-A177-3AD203B41FA5}">
                      <a16:colId xmlns:a16="http://schemas.microsoft.com/office/drawing/2014/main" val="2379667439"/>
                    </a:ext>
                  </a:extLst>
                </a:gridCol>
                <a:gridCol w="1403350">
                  <a:extLst>
                    <a:ext uri="{9D8B030D-6E8A-4147-A177-3AD203B41FA5}">
                      <a16:colId xmlns:a16="http://schemas.microsoft.com/office/drawing/2014/main" val="722359343"/>
                    </a:ext>
                  </a:extLst>
                </a:gridCol>
                <a:gridCol w="1403350">
                  <a:extLst>
                    <a:ext uri="{9D8B030D-6E8A-4147-A177-3AD203B41FA5}">
                      <a16:colId xmlns:a16="http://schemas.microsoft.com/office/drawing/2014/main" val="1879371470"/>
                    </a:ext>
                  </a:extLst>
                </a:gridCol>
              </a:tblGrid>
              <a:tr h="370840">
                <a:tc>
                  <a:txBody>
                    <a:bodyPr/>
                    <a:lstStyle/>
                    <a:p>
                      <a:r>
                        <a:rPr lang="en-US" dirty="0" smtClean="0"/>
                        <a:t>Species</a:t>
                      </a:r>
                      <a:endParaRPr lang="en-US" dirty="0"/>
                    </a:p>
                  </a:txBody>
                  <a:tcPr/>
                </a:tc>
                <a:tc>
                  <a:txBody>
                    <a:bodyPr/>
                    <a:lstStyle/>
                    <a:p>
                      <a:r>
                        <a:rPr lang="en-US" dirty="0" smtClean="0"/>
                        <a:t>n</a:t>
                      </a:r>
                      <a:endParaRPr lang="en-US" dirty="0"/>
                    </a:p>
                  </a:txBody>
                  <a:tcPr/>
                </a:tc>
                <a:tc>
                  <a:txBody>
                    <a:bodyPr/>
                    <a:lstStyle/>
                    <a:p>
                      <a:r>
                        <a:rPr lang="en-US" dirty="0" smtClean="0"/>
                        <a:t>n/N</a:t>
                      </a:r>
                      <a:endParaRPr lang="en-US" dirty="0"/>
                    </a:p>
                  </a:txBody>
                  <a:tcPr/>
                </a:tc>
                <a:tc>
                  <a:txBody>
                    <a:bodyPr/>
                    <a:lstStyle/>
                    <a:p>
                      <a:r>
                        <a:rPr lang="en-US" dirty="0" smtClean="0"/>
                        <a:t> pi</a:t>
                      </a:r>
                      <a:endParaRPr lang="en-US" dirty="0"/>
                    </a:p>
                  </a:txBody>
                  <a:tcPr/>
                </a:tc>
                <a:tc>
                  <a:txBody>
                    <a:bodyPr/>
                    <a:lstStyle/>
                    <a:p>
                      <a:r>
                        <a:rPr lang="en-US" dirty="0" smtClean="0"/>
                        <a:t>ln pi</a:t>
                      </a:r>
                      <a:endParaRPr lang="en-US" dirty="0"/>
                    </a:p>
                  </a:txBody>
                  <a:tcPr/>
                </a:tc>
                <a:tc>
                  <a:txBody>
                    <a:bodyPr/>
                    <a:lstStyle/>
                    <a:p>
                      <a:r>
                        <a:rPr lang="en-US" dirty="0" smtClean="0"/>
                        <a:t>pi ln pi</a:t>
                      </a:r>
                      <a:endParaRPr lang="en-US" dirty="0"/>
                    </a:p>
                  </a:txBody>
                  <a:tcPr/>
                </a:tc>
                <a:extLst>
                  <a:ext uri="{0D108BD9-81ED-4DB2-BD59-A6C34878D82A}">
                    <a16:rowId xmlns:a16="http://schemas.microsoft.com/office/drawing/2014/main" val="2596359191"/>
                  </a:ext>
                </a:extLst>
              </a:tr>
              <a:tr h="370840">
                <a:tc>
                  <a:txBody>
                    <a:bodyPr/>
                    <a:lstStyle/>
                    <a:p>
                      <a:r>
                        <a:rPr lang="en-US" dirty="0" smtClean="0"/>
                        <a:t>Big bluestem</a:t>
                      </a:r>
                      <a:endParaRPr lang="en-US" dirty="0"/>
                    </a:p>
                  </a:txBody>
                  <a:tcPr/>
                </a:tc>
                <a:tc>
                  <a:txBody>
                    <a:bodyPr/>
                    <a:lstStyle/>
                    <a:p>
                      <a:r>
                        <a:rPr lang="en-US" dirty="0" smtClean="0"/>
                        <a:t>60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892222328"/>
                  </a:ext>
                </a:extLst>
              </a:tr>
              <a:tr h="370840">
                <a:tc>
                  <a:txBody>
                    <a:bodyPr/>
                    <a:lstStyle/>
                    <a:p>
                      <a:r>
                        <a:rPr lang="en-US" dirty="0" smtClean="0"/>
                        <a:t>Partridge pea</a:t>
                      </a:r>
                      <a:endParaRPr lang="en-US" dirty="0"/>
                    </a:p>
                  </a:txBody>
                  <a:tcPr/>
                </a:tc>
                <a:tc>
                  <a:txBody>
                    <a:bodyPr/>
                    <a:lstStyle/>
                    <a:p>
                      <a:r>
                        <a:rPr lang="en-US" dirty="0" smtClean="0"/>
                        <a:t>10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51135392"/>
                  </a:ext>
                </a:extLst>
              </a:tr>
              <a:tr h="370840">
                <a:tc>
                  <a:txBody>
                    <a:bodyPr/>
                    <a:lstStyle/>
                    <a:p>
                      <a:r>
                        <a:rPr lang="en-US" dirty="0" smtClean="0"/>
                        <a:t>Sumac</a:t>
                      </a:r>
                      <a:endParaRPr lang="en-US" dirty="0"/>
                    </a:p>
                  </a:txBody>
                  <a:tcPr/>
                </a:tc>
                <a:tc>
                  <a:txBody>
                    <a:bodyPr/>
                    <a:lstStyle/>
                    <a:p>
                      <a:r>
                        <a:rPr lang="en-US" dirty="0" smtClean="0"/>
                        <a:t>25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79585984"/>
                  </a:ext>
                </a:extLst>
              </a:tr>
              <a:tr h="370840">
                <a:tc>
                  <a:txBody>
                    <a:bodyPr/>
                    <a:lstStyle/>
                    <a:p>
                      <a:r>
                        <a:rPr lang="en-US" dirty="0" smtClean="0"/>
                        <a:t>Sedge</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78410875"/>
                  </a:ext>
                </a:extLst>
              </a:tr>
              <a:tr h="370840">
                <a:tc>
                  <a:txBody>
                    <a:bodyPr/>
                    <a:lstStyle/>
                    <a:p>
                      <a:r>
                        <a:rPr lang="en-US" dirty="0" smtClean="0"/>
                        <a:t>Lespedeza</a:t>
                      </a:r>
                      <a:endParaRPr lang="en-US" dirty="0"/>
                    </a:p>
                  </a:txBody>
                  <a:tcPr/>
                </a:tc>
                <a:tc>
                  <a:txBody>
                    <a:bodyPr/>
                    <a:lstStyle/>
                    <a:p>
                      <a:r>
                        <a:rPr lang="en-US" dirty="0" smtClean="0"/>
                        <a:t>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084622668"/>
                  </a:ext>
                </a:extLst>
              </a:tr>
            </a:tbl>
          </a:graphicData>
        </a:graphic>
      </p:graphicFrame>
    </p:spTree>
    <p:extLst>
      <p:ext uri="{BB962C8B-B14F-4D97-AF65-F5344CB8AC3E}">
        <p14:creationId xmlns:p14="http://schemas.microsoft.com/office/powerpoint/2010/main" val="7759059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46031</TotalTime>
  <Words>656</Words>
  <Application>Microsoft Office PowerPoint</Application>
  <PresentationFormat>A4 Paper (210x297 mm)</PresentationFormat>
  <Paragraphs>176</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Franklin Gothic Book</vt:lpstr>
      <vt:lpstr>Perpetua</vt:lpstr>
      <vt:lpstr>Times New Roman</vt:lpstr>
      <vt:lpstr>Wingdings 2</vt:lpstr>
      <vt:lpstr>Equity</vt:lpstr>
      <vt:lpstr>PowerPoint Presentation</vt:lpstr>
      <vt:lpstr>What is Diversity Indices</vt:lpstr>
      <vt:lpstr>What is Shannon Index</vt:lpstr>
      <vt:lpstr>PowerPoint Presentation</vt:lpstr>
      <vt:lpstr>Example: Area 1 was sampled and the following specimens were collected.  </vt:lpstr>
      <vt:lpstr>PowerPoint Presentation</vt:lpstr>
      <vt:lpstr>Example: Area 2 was sampled and the following specimens were collected.  </vt:lpstr>
      <vt:lpstr>Example 3: Illustrates the calculation of  the Shannon-Wiener index for a forest community, the abundance of large trees in a virgin forest in Pennsylvania:</vt:lpstr>
      <vt:lpstr>Example: The samples of 5 species are 60,10,25,1,4. Calculate the Shannon diversity index for these sample values. </vt:lpstr>
      <vt:lpstr>Example: Calculate Shannon diversity index for these sample species.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VERMICOMPOSTING</dc:title>
  <dc:creator>Microsoft account</dc:creator>
  <cp:lastModifiedBy>sayran jalal</cp:lastModifiedBy>
  <cp:revision>432</cp:revision>
  <dcterms:created xsi:type="dcterms:W3CDTF">2014-04-22T12:18:36Z</dcterms:created>
  <dcterms:modified xsi:type="dcterms:W3CDTF">2020-02-02T17:50:14Z</dcterms:modified>
</cp:coreProperties>
</file>