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5" r:id="rId7"/>
    <p:sldId id="270" r:id="rId8"/>
    <p:sldId id="273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6" y="12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7FF7-00BA-46E6-B93A-9F215579D59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B735F-3D83-4055-91ED-BC04C42E5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B735F-3D83-4055-91ED-BC04C42E5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B735F-3D83-4055-91ED-BC04C42E5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B735F-3D83-4055-91ED-BC04C42E5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8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06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6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F8A2A4-B2B9-41DA-AC89-4A879DD0F77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0CC2-7C22-66D6-8AC9-CCC39EA7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10987" cy="300937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Laplace Transforms and Convolution</a:t>
            </a:r>
          </a:p>
        </p:txBody>
      </p:sp>
    </p:spTree>
    <p:extLst>
      <p:ext uri="{BB962C8B-B14F-4D97-AF65-F5344CB8AC3E}">
        <p14:creationId xmlns:p14="http://schemas.microsoft.com/office/powerpoint/2010/main" val="318991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3A3C-3FCE-B0E0-96BF-E581C86A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4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D45270-3EA4-3474-EDD6-EED1DC44A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346960"/>
                <a:ext cx="10058400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dirty="0"/>
                  <a:t>                                                   </a:t>
                </a:r>
              </a:p>
              <a:p>
                <a:r>
                  <a:rPr lang="en-US" sz="4000" dirty="0"/>
                  <a:t>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D45270-3EA4-3474-EDD6-EED1DC44A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346960"/>
                <a:ext cx="10058400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66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F2D25-5A34-738F-5F76-06BB4A9E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1" y="1916854"/>
            <a:ext cx="7372350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9C53-DF06-12FA-57CF-DCAC8B60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60747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A64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21384-5C28-CED0-EA0B-E33BF060A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1493" y="1100667"/>
                <a:ext cx="10058400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Convolution of function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f(t) 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g(t)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denoted as:</a:t>
                </a:r>
              </a:p>
              <a:p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f(t) </a:t>
                </a:r>
                <a:r>
                  <a:rPr lang="en-US" sz="4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*</a:t>
                </a:r>
                <a:r>
                  <a:rPr lang="en-US" sz="2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 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g(t)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,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( f</a:t>
                </a:r>
                <a:r>
                  <a:rPr lang="en-US" sz="4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*</a:t>
                </a:r>
                <a:r>
                  <a:rPr lang="en-US" sz="2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 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g)(t)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,  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g(t) </a:t>
                </a:r>
                <a:r>
                  <a:rPr lang="en-US" sz="4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*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f(t)</a:t>
                </a:r>
              </a:p>
              <a:p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defined as  (f </a:t>
                </a:r>
                <a:r>
                  <a:rPr lang="en-US" sz="4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en-US" sz="2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g)(t)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t-T) .g(T) .dT</a:t>
                </a:r>
              </a:p>
              <a:p>
                <a:pPr marL="0" indent="0">
                  <a:buNone/>
                </a:pPr>
                <a:r>
                  <a:rPr lang="en-US" sz="2400" b="1" spc="-50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Or</a:t>
                </a:r>
                <a:r>
                  <a:rPr lang="en-US" sz="3600" b="1" spc="-50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800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</a:t>
                </a:r>
              </a:p>
              <a:p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defined as  (g</a:t>
                </a:r>
                <a:r>
                  <a:rPr lang="en-US" sz="4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f)(t)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t-T). f(T). dT</a:t>
                </a: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21384-5C28-CED0-EA0B-E33BF060A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493" y="1100667"/>
                <a:ext cx="10058400" cy="4023360"/>
              </a:xfrm>
              <a:blipFill>
                <a:blip r:embed="rId2"/>
                <a:stretch>
                  <a:fillRect l="-2182" t="-3636" b="-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77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9110-B84F-6E31-C7EB-8F4F55B6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661662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1: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Convolution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59B4C-F9BF-A5BC-D0D3-B5E5DCFD9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0213" y="877145"/>
                <a:ext cx="10058400" cy="544237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(f </a:t>
                </a:r>
                <a:r>
                  <a:rPr lang="en-US" sz="43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* </a:t>
                </a:r>
                <a:r>
                  <a:rPr lang="en-US" sz="2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</a:rPr>
                  <a:t>g)(t)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t-T) g(T) dT      </a:t>
                </a:r>
              </a:p>
              <a:p>
                <a:pPr>
                  <a:lnSpc>
                    <a:spcPct val="150000"/>
                  </a:lnSpc>
                </a:pPr>
                <a:endParaRPr lang="en-US" sz="9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when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  f(t)=</a:t>
                </a:r>
                <a:r>
                  <a:rPr lang="en-US" sz="28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sint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    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and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   g(t)=cost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(f </a:t>
                </a:r>
                <a:r>
                  <a:rPr lang="en-US" sz="43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en-US" sz="28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g)(t)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t-T) .</a:t>
                </a:r>
                <a:r>
                  <a:rPr lang="en-US" sz="28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cosT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.  dT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              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𝑠𝑖𝑛𝑡</m:t>
                            </m:r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𝑐𝑜𝑠𝑇</m:t>
                            </m:r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𝑠𝑖𝑛𝑇</m:t>
                            </m:r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.</a:t>
                </a:r>
                <a:r>
                  <a:rPr lang="en-US" sz="28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cosT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.   dT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=</a:t>
                </a:r>
                <a:r>
                  <a:rPr lang="en-US" sz="28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sint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.dT  - cost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</m:nary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 .</a:t>
                </a:r>
                <a:r>
                  <a:rPr lang="en-US" sz="28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sinT</a:t>
                </a: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  dT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59B4C-F9BF-A5BC-D0D3-B5E5DCFD9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213" y="877145"/>
                <a:ext cx="10058400" cy="5442374"/>
              </a:xfrm>
              <a:blipFill>
                <a:blip r:embed="rId2"/>
                <a:stretch>
                  <a:fillRect l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25D5D4E-C902-98FA-2F72-CD6BDDE8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18" y="2905022"/>
            <a:ext cx="5246095" cy="52397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447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29DB-DAE6-076A-73AB-B2062DF6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851" y="-399121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64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Convolution and Laplace Transform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E1190-4896-414D-9D12-F22F3D027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757" y="1134533"/>
                <a:ext cx="11907523" cy="5225627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u="none" strike="noStrike" baseline="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C0C0C0"/>
                    </a:highlight>
                    <a:latin typeface="Times-Italic"/>
                  </a:rPr>
                  <a:t>Convolution theorem for </a:t>
                </a:r>
                <a:r>
                  <a:rPr lang="en-US" sz="2400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C0C0C0"/>
                    </a:highlight>
                    <a:latin typeface="Times-Italic"/>
                  </a:rPr>
                  <a:t>Laplace</a:t>
                </a:r>
                <a:r>
                  <a:rPr lang="en-US" sz="2400" b="1" i="1" u="none" strike="noStrike" baseline="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C0C0C0"/>
                    </a:highlight>
                    <a:latin typeface="CMSY9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i="1" u="none" strike="noStrike" baseline="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MSY9"/>
                  </a:rPr>
                  <a:t> </a:t>
                </a:r>
                <a:r>
                  <a:rPr lang="en-US" sz="2400" b="0" i="1" u="none" strike="noStrike" baseline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Let f(t) and g(t) be piecewise smooth and causal functions. </a:t>
                </a:r>
              </a:p>
              <a:p>
                <a:r>
                  <a:rPr lang="en-US" sz="2400" b="0" i="1" u="none" strike="noStrike" baseline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Let the Laplace transforms    L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u="none" strike="noStrike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-Italic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and            </a:t>
                </a:r>
                <a:r>
                  <a:rPr lang="en-US" sz="2400" b="0" i="1" u="none" strike="noStrike" baseline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L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u="none" strike="noStrike" baseline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-Italic"/>
                </a:endParaRPr>
              </a:p>
              <a:p>
                <a:r>
                  <a:rPr lang="en-US" sz="2400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So if we convolute these two functions,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f</a:t>
                </a:r>
                <a:r>
                  <a:rPr lang="en-US" sz="44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en-US" sz="24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g)(t) </a:t>
                </a:r>
                <a:endParaRPr lang="en-US" sz="2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-Italic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The Laplace transform of the Convolution of these two functions is equal to the product of their Laplace transforms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.        </a:t>
                </a:r>
                <a:r>
                  <a:rPr lang="en-US" sz="2400" b="1" i="1" u="none" strike="noStrike" baseline="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L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m:rPr>
                            <m:nor/>
                          </m:rPr>
                          <a:rPr lang="en-US" sz="4800" b="1" i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800" b="1" i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)</m:t>
                        </m:r>
                        <m: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1" i="1" u="none" strike="noStrike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u="none" strike="noStrike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u="none" strike="noStrike" baseline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 u="none" strike="noStrike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G(s)  </a:t>
                </a:r>
                <a:r>
                  <a:rPr lang="en-US" sz="24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or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 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 f</a:t>
                </a:r>
                <a:r>
                  <a:rPr kumimoji="0" lang="en-US" sz="4800" b="1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</a:t>
                </a:r>
                <a:r>
                  <a:rPr kumimoji="0" lang="en-US" sz="2800" b="1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g)(t)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𝑳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</m:t>
                        </m:r>
                      </m:e>
                    </m:d>
                  </m:oMath>
                </a14:m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-Italic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Then </a:t>
                </a:r>
                <a:r>
                  <a:rPr lang="en-US" sz="32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sSup>
                      <m:sSupPr>
                        <m:ctrlPr>
                          <a:rPr lang="en-US" sz="3200" b="1" i="1">
                            <a:solidFill>
                              <a:srgbClr val="D34817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rgbClr val="D34817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∗</m:t>
                        </m:r>
                        <m:r>
                          <a:rPr lang="en-US" sz="3200" b="1" i="1" baseline="-2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1" i="1">
                            <a:solidFill>
                              <a:srgbClr val="D34817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D34817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D34817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D34817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D34817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3200" b="1" i="1" smtClean="0">
                        <a:solidFill>
                          <a:srgbClr val="D34817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nary>
                  </m:oMath>
                </a14:m>
                <a:r>
                  <a:rPr lang="en-US" sz="32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-Italic"/>
                  </a:rPr>
                  <a:t>)  dT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E1190-4896-414D-9D12-F22F3D027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57" y="1134533"/>
                <a:ext cx="11907523" cy="5225627"/>
              </a:xfrm>
              <a:blipFill>
                <a:blip r:embed="rId2"/>
                <a:stretch>
                  <a:fillRect l="-1587" b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16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B65-9259-1B43-8834-594F32CC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67349-B7CF-CEE9-8B96-65E453BD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EFA26-2AD4-45F6-35BC-31EAFAB7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" y="-74507"/>
            <a:ext cx="11507893" cy="640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FA47-E4E4-8C41-1B9F-3750BE47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B57F9-ADD9-96A3-4940-CE46A585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6361D-1090-BF14-B1B7-62B3E833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9" y="-121920"/>
            <a:ext cx="12192000" cy="64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9C5F-6FD8-3758-E541-E56CCAF5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9BF0-F037-CF19-8773-CBE7694A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79948-8B98-72CD-51FC-4EE9C9D0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1"/>
            <a:ext cx="12192000" cy="60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4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C41B2D-7E42-A815-85F0-C4DC5810A846}"/>
              </a:ext>
            </a:extLst>
          </p:cNvPr>
          <p:cNvGrpSpPr/>
          <p:nvPr/>
        </p:nvGrpSpPr>
        <p:grpSpPr>
          <a:xfrm>
            <a:off x="304799" y="398204"/>
            <a:ext cx="10813627" cy="1929223"/>
            <a:chOff x="325119" y="1129724"/>
            <a:chExt cx="10813627" cy="19292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B53288-3628-794E-BCFD-EF31AF187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767" b="58140"/>
            <a:stretch/>
          </p:blipFill>
          <p:spPr>
            <a:xfrm>
              <a:off x="325119" y="1129724"/>
              <a:ext cx="10813627" cy="15829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70812D-2243-6D8A-C931-0272080FCD8E}"/>
                </a:ext>
              </a:extLst>
            </p:cNvPr>
            <p:cNvSpPr txBox="1"/>
            <p:nvPr/>
          </p:nvSpPr>
          <p:spPr>
            <a:xfrm>
              <a:off x="6553200" y="1900704"/>
              <a:ext cx="3847252" cy="11582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A475F8-73EF-6C0A-8022-1150AA728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03" r="48694"/>
          <a:stretch/>
        </p:blipFill>
        <p:spPr>
          <a:xfrm>
            <a:off x="165947" y="2241972"/>
            <a:ext cx="6255173" cy="3982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BB00B-15B9-F40A-2813-9886DA023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39" t="28671" r="9806" b="1"/>
          <a:stretch/>
        </p:blipFill>
        <p:spPr>
          <a:xfrm>
            <a:off x="7525174" y="1151464"/>
            <a:ext cx="3847252" cy="50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E29F-0B24-CECC-BB9B-9FB1F8B5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EA3E-C527-A39F-CB2D-90A5874C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53288-3628-794E-BCFD-EF31AF187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34"/>
          <a:stretch/>
        </p:blipFill>
        <p:spPr>
          <a:xfrm>
            <a:off x="104987" y="-60960"/>
            <a:ext cx="12192000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09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2539</TotalTime>
  <Words>323</Words>
  <Application>Microsoft Office PowerPoint</Application>
  <PresentationFormat>Widescreen</PresentationFormat>
  <Paragraphs>32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Cambria Math</vt:lpstr>
      <vt:lpstr>CMSY9</vt:lpstr>
      <vt:lpstr>Times-Italic</vt:lpstr>
      <vt:lpstr>Retrospect</vt:lpstr>
      <vt:lpstr>Laplace Transforms and Convolution</vt:lpstr>
      <vt:lpstr>Definition of Convolution</vt:lpstr>
      <vt:lpstr>Example 1: Convolution of two functions</vt:lpstr>
      <vt:lpstr>The Convolution and Laplace Transform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Laplace Transforms and Convolution</dc:title>
  <dc:creator>Sazan Nareman</dc:creator>
  <cp:lastModifiedBy>Sazan Nariman</cp:lastModifiedBy>
  <cp:revision>32</cp:revision>
  <dcterms:created xsi:type="dcterms:W3CDTF">2022-10-09T17:30:06Z</dcterms:created>
  <dcterms:modified xsi:type="dcterms:W3CDTF">2023-03-20T09:21:38Z</dcterms:modified>
</cp:coreProperties>
</file>