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3"/>
  </p:notesMasterIdLst>
  <p:sldIdLst>
    <p:sldId id="256" r:id="rId2"/>
    <p:sldId id="257" r:id="rId3"/>
    <p:sldId id="278" r:id="rId4"/>
    <p:sldId id="275" r:id="rId5"/>
    <p:sldId id="281" r:id="rId6"/>
    <p:sldId id="258" r:id="rId7"/>
    <p:sldId id="280" r:id="rId8"/>
    <p:sldId id="282" r:id="rId9"/>
    <p:sldId id="286" r:id="rId10"/>
    <p:sldId id="287" r:id="rId11"/>
    <p:sldId id="2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4E26"/>
    <a:srgbClr val="009644"/>
    <a:srgbClr val="0091C4"/>
    <a:srgbClr val="E67300"/>
    <a:srgbClr val="FF993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0" autoAdjust="0"/>
    <p:restoredTop sz="94660"/>
  </p:normalViewPr>
  <p:slideViewPr>
    <p:cSldViewPr snapToGrid="0">
      <p:cViewPr>
        <p:scale>
          <a:sx n="88" d="100"/>
          <a:sy n="88" d="100"/>
        </p:scale>
        <p:origin x="388" y="256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6T12:14:53.146"/>
    </inkml:context>
    <inkml:brush xml:id="br0">
      <inkml:brushProperty name="width" value="0.1" units="cm"/>
      <inkml:brushProperty name="height" value="0.1" units="cm"/>
      <inkml:brushProperty name="color" value="#C0BC00"/>
    </inkml:brush>
  </inkml:definitions>
  <inkml:trace contextRef="#ctx0" brushRef="#br0">0 586 6447 0 0,'9'10'686'0'0,"-5"-7"-545"0"0,1 0 1 0 0,0 0 0 0 0,0 0-1 0 0,0 0 1 0 0,1 0 0 0 0,-1-1-1 0 0,11 5 1 0 0,5 1 610 0 0,158 66-587 0 0,77 32 1883 0 0,-203-88-2048 0 0,92 24 0 0 0,-86-27 0 0 0,147 44 0 0 0,-143-43 0 0 0,0-1 0 0 0,88 12 0 0 0,-117-21 0 0 0,374 52 0 0 0,-349-52 63 0 0,455 43 1922 0 0,-332-33-1985 0 0,107 7 0 0 0,720 21 443 0 0,-570-36 1162 0 0,160-4-1605 0 0,-354-5 0 0 0,652-19 0 0 0,98-14 0 0 0,-570 19 795 0 0,139-5 442 0 0,-471 15-1224 0 0,301-15-10 0 0,-183 9-3 0 0,71-4 0 0 0,639-72 0 0 0,-411 31 0 0 0,1090-132 0 0 0,-1561 183 0 0 0,1255-144 0 0 0,-418 47 0 0 0,-166 21 0 0 0,-91 12 0 0 0,8 9 0 0 0,-136 14 0 0 0,-188 14 0 0 0,1115-75 2048 0 0,50 48-2048 0 0,-1048 44 0 0 0,588-4 0 0 0,103 24 0 0 0,-1048-4 0 0 0,1076 25 0 0 0,-6 41 0 0 0,-415 10 0 0 0,-5 17 0 0 0,-504-65 0 0 0,329 39 0 0 0,74 11 0 0 0,208 26 0 0 0,-252-34 0 0 0,-508-63 0 0 0,216 25 0 0 0,195 14 0 0 0,263 23 0 0 0,-36 6 0 0 0,-634-67 0 0 0,189 32 0 0 0,-249-40 0 0 0,0 0 0 0 0,0-1 0 0 0,0 1 0 0 0,0-1 0 0 0,1 1 0 0 0,5-1 0 0 0,47 3 0 0 0,-56-3-29 0 0,-1 0 0 0 0,1 0 0 0 0,-1 0 0 0 0,1 0 0 0 0,0-1 0 0 0,-1 1-1 0 0,1 0 1 0 0,-1 0 0 0 0,1 0 0 0 0,0-1 0 0 0,-1 1 0 0 0,1 0 0 0 0,-1 0 0 0 0,1-1-1 0 0,-1 1 1 0 0,0 0 0 0 0,1-1 0 0 0,-1 1 0 0 0,1 0 0 0 0,-1-1 0 0 0,0 1 0 0 0,1 0 0 0 0,-1-1-1 0 0,0 1 1 0 0,0 0 0 0 0,1-1 0 0 0,-1 1 0 0 0,0-1 0 0 0,0 1 0 0 0,0 0 0 0 0,0-1-1 0 0,0 1 1 0 0,0-1 0 0 0,0 1 0 0 0,0-1 0 0 0,0 1 0 0 0,0 0 0 0 0,0-1 0 0 0,-1 1 0 0 0,1-1-1 0 0,0 1 1 0 0,-1-1 0 0 0,-11-14-2921 0 0,3 5 1416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6T12:18:35.754"/>
    </inkml:context>
    <inkml:brush xml:id="br0">
      <inkml:brushProperty name="width" value="0.1" units="cm"/>
      <inkml:brushProperty name="height" value="0.1" units="cm"/>
      <inkml:brushProperty name="color" value="#C0BC00"/>
    </inkml:brush>
  </inkml:definitions>
  <inkml:trace contextRef="#ctx0" brushRef="#br0">0 586 6447 0 0,'9'10'686'0'0,"-5"-7"-545"0"0,1 0 1 0 0,0 0 0 0 0,0 0-1 0 0,0 0 1 0 0,1 0 0 0 0,-1-1-1 0 0,11 5 1 0 0,5 1 610 0 0,158 66-587 0 0,77 32 1883 0 0,-203-88-2048 0 0,92 24 0 0 0,-86-27 0 0 0,147 44 0 0 0,-143-43 0 0 0,0-1 0 0 0,88 12 0 0 0,-117-21 0 0 0,374 52 0 0 0,-349-52 63 0 0,455 43 1922 0 0,-332-33-1985 0 0,107 7 0 0 0,720 21 443 0 0,-570-36 1162 0 0,160-4-1605 0 0,-354-5 0 0 0,652-19 0 0 0,98-14 0 0 0,-570 19 795 0 0,139-5 442 0 0,-471 15-1224 0 0,301-15-10 0 0,-183 9-3 0 0,71-4 0 0 0,639-72 0 0 0,-411 31 0 0 0,1090-132 0 0 0,-1561 183 0 0 0,1255-144 0 0 0,-418 47 0 0 0,-166 21 0 0 0,-91 12 0 0 0,8 9 0 0 0,-136 14 0 0 0,-188 14 0 0 0,1115-75 2048 0 0,50 48-2048 0 0,-1048 44 0 0 0,588-4 0 0 0,103 24 0 0 0,-1048-4 0 0 0,1076 25 0 0 0,-6 41 0 0 0,-415 10 0 0 0,-5 17 0 0 0,-504-65 0 0 0,329 39 0 0 0,74 11 0 0 0,208 26 0 0 0,-252-34 0 0 0,-508-63 0 0 0,216 25 0 0 0,195 14 0 0 0,263 23 0 0 0,-36 6 0 0 0,-634-67 0 0 0,189 32 0 0 0,-249-40 0 0 0,0 0 0 0 0,0-1 0 0 0,0 1 0 0 0,0-1 0 0 0,1 1 0 0 0,5-1 0 0 0,47 3 0 0 0,-56-3-29 0 0,-1 0 0 0 0,1 0 0 0 0,-1 0 0 0 0,1 0 0 0 0,0-1 0 0 0,-1 1-1 0 0,1 0 1 0 0,-1 0 0 0 0,1 0 0 0 0,0-1 0 0 0,-1 1 0 0 0,1 0 0 0 0,-1 0 0 0 0,1-1-1 0 0,-1 1 1 0 0,0 0 0 0 0,1-1 0 0 0,-1 1 0 0 0,1 0 0 0 0,-1-1 0 0 0,0 1 0 0 0,1 0 0 0 0,-1-1-1 0 0,0 1 1 0 0,0 0 0 0 0,1-1 0 0 0,-1 1 0 0 0,0-1 0 0 0,0 1 0 0 0,0 0 0 0 0,0-1-1 0 0,0 1 1 0 0,0-1 0 0 0,0 1 0 0 0,0-1 0 0 0,0 1 0 0 0,0 0 0 0 0,0-1 0 0 0,-1 1 0 0 0,1-1-1 0 0,0 1 1 0 0,-1-1 0 0 0,-11-14-2921 0 0,3 5 1416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07FF7-00BA-46E6-B93A-9F215579D59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B735F-3D83-4055-91ED-BC04C42E5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3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B735F-3D83-4055-91ED-BC04C42E55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3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B735F-3D83-4055-91ED-BC04C42E55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0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B735F-3D83-4055-91ED-BC04C42E55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B735F-3D83-4055-91ED-BC04C42E55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06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1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9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4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6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2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6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1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2CF8A2A4-B2B9-41DA-AC89-4A879DD0F7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2A4-B2B9-41DA-AC89-4A879DD0F7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8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F8A2A4-B2B9-41DA-AC89-4A879DD0F7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ED5E63-6952-4C62-A7DE-5CC7BE00AA5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09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customXml" Target="../ink/ink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0CC2-7C22-66D6-8AC9-CCC39EA7F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010987" cy="300937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318991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185AEF2-D9BA-29F2-D6E0-2F1E15686E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223" y="228082"/>
                <a:ext cx="9938201" cy="2122308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70000"/>
                  </a:lnSpc>
                </a:pPr>
                <a:r>
                  <a:rPr lang="en-US" sz="3200" b="1" u="sng" dirty="0">
                    <a:solidFill>
                      <a:srgbClr val="A64E2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Example (4)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 calculate the FT for  a periodic wave function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200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f(t) =3                  -2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2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200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f(t) =0                  Otherwise</a:t>
                </a:r>
              </a:p>
              <a:p>
                <a:pPr>
                  <a:lnSpc>
                    <a:spcPct val="170000"/>
                  </a:lnSpc>
                </a:pPr>
                <a:endParaRPr lang="en-US" sz="32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ct val="170000"/>
                  </a:lnSpc>
                </a:pPr>
                <a:endParaRPr lang="en-US" sz="32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3200" dirty="0">
                  <a:solidFill>
                    <a:srgbClr val="A64E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185AEF2-D9BA-29F2-D6E0-2F1E15686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23" y="228082"/>
                <a:ext cx="9938201" cy="2122308"/>
              </a:xfrm>
              <a:prstGeom prst="rect">
                <a:avLst/>
              </a:prstGeom>
              <a:blipFill>
                <a:blip r:embed="rId2"/>
                <a:stretch>
                  <a:fillRect l="-1226" b="-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677DC-66DC-9FED-A5C0-87377C7092B1}"/>
              </a:ext>
            </a:extLst>
          </p:cNvPr>
          <p:cNvSpPr txBox="1">
            <a:spLocks/>
          </p:cNvSpPr>
          <p:nvPr/>
        </p:nvSpPr>
        <p:spPr>
          <a:xfrm>
            <a:off x="423332" y="2157308"/>
            <a:ext cx="4819227" cy="460925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Cambria" panose="02040503050406030204" pitchFamily="18" charset="0"/>
              </a:rPr>
              <a:t>  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B3CDF9-DEA6-359E-25A3-D64AE2992B53}"/>
              </a:ext>
            </a:extLst>
          </p:cNvPr>
          <p:cNvCxnSpPr/>
          <p:nvPr/>
        </p:nvCxnSpPr>
        <p:spPr>
          <a:xfrm>
            <a:off x="421514" y="2306248"/>
            <a:ext cx="11143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334FA82-DD06-B921-23FB-58966200CE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09"/>
          <a:stretch/>
        </p:blipFill>
        <p:spPr>
          <a:xfrm>
            <a:off x="1190805" y="2395229"/>
            <a:ext cx="10144125" cy="38771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3BCEBD-0254-CD8E-5F2E-96B713C7B1FA}"/>
                  </a:ext>
                </a:extLst>
              </p:cNvPr>
              <p:cNvSpPr txBox="1"/>
              <p:nvPr/>
            </p:nvSpPr>
            <p:spPr>
              <a:xfrm>
                <a:off x="8389362" y="5573245"/>
                <a:ext cx="3379306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𝑎𝑙𝑠𝑜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3BCEBD-0254-CD8E-5F2E-96B713C7B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362" y="5573245"/>
                <a:ext cx="3379306" cy="520399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70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185AEF2-D9BA-29F2-D6E0-2F1E15686E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333" y="373373"/>
                <a:ext cx="9189900" cy="655327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b="1" u="sng" dirty="0">
                    <a:solidFill>
                      <a:srgbClr val="A64E2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Example (5)</a:t>
                </a:r>
                <a:r>
                  <a:rPr lang="en-US" sz="36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 let a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600" dirty="0">
                    <a:solidFill>
                      <a:srgbClr val="A64E2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compute the FT of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 </a:t>
                </a:r>
              </a:p>
              <a:p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185AEF2-D9BA-29F2-D6E0-2F1E15686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3" y="373373"/>
                <a:ext cx="9189900" cy="655327"/>
              </a:xfrm>
              <a:prstGeom prst="rect">
                <a:avLst/>
              </a:prstGeom>
              <a:blipFill>
                <a:blip r:embed="rId3"/>
                <a:stretch>
                  <a:fillRect l="-1658" t="-2777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677DC-66DC-9FED-A5C0-87377C7092B1}"/>
              </a:ext>
            </a:extLst>
          </p:cNvPr>
          <p:cNvSpPr txBox="1">
            <a:spLocks/>
          </p:cNvSpPr>
          <p:nvPr/>
        </p:nvSpPr>
        <p:spPr>
          <a:xfrm>
            <a:off x="423332" y="2157308"/>
            <a:ext cx="4819227" cy="460925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Cambria" panose="02040503050406030204" pitchFamily="18" charset="0"/>
              </a:rPr>
              <a:t>  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ED4E11-4AB3-A994-BD50-75883FEEB7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40"/>
          <a:stretch/>
        </p:blipFill>
        <p:spPr>
          <a:xfrm>
            <a:off x="1823748" y="865471"/>
            <a:ext cx="6428547" cy="13985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9DC151-6E8F-5E11-33C5-4DAC556836D9}"/>
              </a:ext>
            </a:extLst>
          </p:cNvPr>
          <p:cNvCxnSpPr/>
          <p:nvPr/>
        </p:nvCxnSpPr>
        <p:spPr>
          <a:xfrm>
            <a:off x="464101" y="2157308"/>
            <a:ext cx="11143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2A89949-E2E7-0FB0-193D-89CD065F5F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63" b="4352"/>
          <a:stretch/>
        </p:blipFill>
        <p:spPr>
          <a:xfrm>
            <a:off x="1754492" y="2264068"/>
            <a:ext cx="8673548" cy="40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4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49C53-DF06-12FA-57CF-DCAC8B60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18224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A64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Fourier 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21384-5C28-CED0-EA0B-E33BF060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2" y="2157308"/>
            <a:ext cx="4819227" cy="46092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      The Fourier Transform is a mathematical technique that transforms a function of tim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e, x(t)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, to a function of frequency, 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X(ω).</a:t>
            </a:r>
            <a:r>
              <a:rPr lang="en-US" sz="2400" dirty="0">
                <a:solidFill>
                  <a:srgbClr val="333333"/>
                </a:solidFill>
                <a:latin typeface="Cambria" panose="02040503050406030204" pitchFamily="18" charset="0"/>
              </a:rPr>
              <a:t> (used for frequency analysis of signal).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Fourier Transform (FT) - Questions and Answers ​in MRI">
            <a:extLst>
              <a:ext uri="{FF2B5EF4-FFF2-40B4-BE49-F238E27FC236}">
                <a16:creationId xmlns:a16="http://schemas.microsoft.com/office/drawing/2014/main" id="{2C528930-6F54-C1E3-18BE-62D837A12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32" y="1976121"/>
            <a:ext cx="6312747" cy="419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77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C9F242-B5C1-49F3-FC91-F19D754EF47E}"/>
              </a:ext>
            </a:extLst>
          </p:cNvPr>
          <p:cNvSpPr txBox="1">
            <a:spLocks/>
          </p:cNvSpPr>
          <p:nvPr/>
        </p:nvSpPr>
        <p:spPr>
          <a:xfrm>
            <a:off x="4195481" y="1157261"/>
            <a:ext cx="7632877" cy="95584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21384-5C28-CED0-EA0B-E33BF060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6" y="1157261"/>
            <a:ext cx="3776134" cy="24612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Fourier transform convert a function in the </a:t>
            </a:r>
            <a:r>
              <a:rPr lang="en-US" b="1" i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amplitude vs time domain</a:t>
            </a:r>
            <a:r>
              <a:rPr lang="en-US" b="0" i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to the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amplitude vs frequency domain </a:t>
            </a: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for 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non-periodic functions</a:t>
            </a:r>
            <a:r>
              <a:rPr lang="en-US" sz="1800" b="1" i="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.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496A5C-B1CD-BD78-7379-CED4F095DAA7}"/>
              </a:ext>
            </a:extLst>
          </p:cNvPr>
          <p:cNvSpPr txBox="1">
            <a:spLocks/>
          </p:cNvSpPr>
          <p:nvPr/>
        </p:nvSpPr>
        <p:spPr>
          <a:xfrm>
            <a:off x="552026" y="3963445"/>
            <a:ext cx="3829474" cy="1813427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A64E26"/>
                </a:solidFill>
                <a:latin typeface="Cambria" panose="02040503050406030204" pitchFamily="18" charset="0"/>
              </a:rPr>
              <a:t>(</a:t>
            </a:r>
            <a:r>
              <a:rPr lang="en-US" dirty="0">
                <a:solidFill>
                  <a:srgbClr val="333333"/>
                </a:solidFill>
                <a:latin typeface="Cambria" panose="02040503050406030204" pitchFamily="18" charset="0"/>
              </a:rPr>
              <a:t>Fourier transform does for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non periodic functions) </a:t>
            </a:r>
            <a:r>
              <a:rPr lang="en-US" dirty="0">
                <a:solidFill>
                  <a:srgbClr val="333333"/>
                </a:solidFill>
                <a:latin typeface="Cambria" panose="02040503050406030204" pitchFamily="18" charset="0"/>
              </a:rPr>
              <a:t>What </a:t>
            </a:r>
            <a:r>
              <a:rPr lang="en-US" b="1" dirty="0">
                <a:solidFill>
                  <a:srgbClr val="A64E26"/>
                </a:solidFill>
                <a:latin typeface="Cambria" panose="02040503050406030204" pitchFamily="18" charset="0"/>
              </a:rPr>
              <a:t>(</a:t>
            </a:r>
            <a:r>
              <a:rPr lang="en-US" dirty="0">
                <a:solidFill>
                  <a:srgbClr val="333333"/>
                </a:solidFill>
                <a:latin typeface="Cambria" panose="02040503050406030204" pitchFamily="18" charset="0"/>
              </a:rPr>
              <a:t>Fourier series does for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periodic functions).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114028-475F-D99E-B5DA-C5EF6DC406C1}"/>
              </a:ext>
            </a:extLst>
          </p:cNvPr>
          <p:cNvGrpSpPr/>
          <p:nvPr/>
        </p:nvGrpSpPr>
        <p:grpSpPr>
          <a:xfrm>
            <a:off x="4514850" y="902969"/>
            <a:ext cx="7677150" cy="4317709"/>
            <a:chOff x="2070389" y="1107837"/>
            <a:chExt cx="10577796" cy="4763578"/>
          </a:xfrm>
        </p:grpSpPr>
        <p:pic>
          <p:nvPicPr>
            <p:cNvPr id="4" name="Picture 2" descr="Ilectureonline">
              <a:extLst>
                <a:ext uri="{FF2B5EF4-FFF2-40B4-BE49-F238E27FC236}">
                  <a16:creationId xmlns:a16="http://schemas.microsoft.com/office/drawing/2014/main" id="{84F8C225-1B98-DBEB-8677-FAEA29FBE0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85"/>
            <a:stretch/>
          </p:blipFill>
          <p:spPr bwMode="auto">
            <a:xfrm>
              <a:off x="2070389" y="1157261"/>
              <a:ext cx="10577796" cy="4714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003D91D4-D55B-5034-3C59-50EAC3BA017A}"/>
                </a:ext>
              </a:extLst>
            </p:cNvPr>
            <p:cNvSpPr txBox="1">
              <a:spLocks/>
            </p:cNvSpPr>
            <p:nvPr/>
          </p:nvSpPr>
          <p:spPr>
            <a:xfrm>
              <a:off x="2070389" y="1107837"/>
              <a:ext cx="5996177" cy="44681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45720" rIns="0" bIns="45720" rtlCol="0">
              <a:normAutofit fontScale="92500" lnSpcReduction="200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en-US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30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6 Fourier Transform Images, Stock Photos &amp; Vectors | Shutterstock">
            <a:extLst>
              <a:ext uri="{FF2B5EF4-FFF2-40B4-BE49-F238E27FC236}">
                <a16:creationId xmlns:a16="http://schemas.microsoft.com/office/drawing/2014/main" id="{C33BBDB9-E87A-2DBA-1BF1-DB9559417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3"/>
          <a:stretch/>
        </p:blipFill>
        <p:spPr bwMode="auto">
          <a:xfrm>
            <a:off x="261763" y="1060085"/>
            <a:ext cx="5922221" cy="40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ourier transform – Liberal Dictionary">
            <a:extLst>
              <a:ext uri="{FF2B5EF4-FFF2-40B4-BE49-F238E27FC236}">
                <a16:creationId xmlns:a16="http://schemas.microsoft.com/office/drawing/2014/main" id="{9AB2F785-81A5-AA28-4017-5F40836E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35" y="876693"/>
            <a:ext cx="5153025" cy="446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22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3F607B-AB8F-149B-BA35-9CA8C3BD2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74" y="2602058"/>
            <a:ext cx="10668000" cy="367389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387A09-8896-928D-988B-C4955B987AFB}"/>
              </a:ext>
            </a:extLst>
          </p:cNvPr>
          <p:cNvSpPr txBox="1">
            <a:spLocks/>
          </p:cNvSpPr>
          <p:nvPr/>
        </p:nvSpPr>
        <p:spPr>
          <a:xfrm>
            <a:off x="746898" y="358311"/>
            <a:ext cx="10750558" cy="1813427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Fourier transform is very useful for frequency domain and periodic signal.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periodic signal repeated itself at infinite time.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43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5D5D4E-C902-98FA-2F72-CD6BDDE8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518" y="2905022"/>
            <a:ext cx="5246095" cy="523978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8C39D5-C99B-D872-C6C6-4B125D60D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9479" y="949887"/>
                <a:ext cx="11468390" cy="5396346"/>
              </a:xfrm>
              <a:solidFill>
                <a:schemeClr val="bg1"/>
              </a:solidFill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800" b="1" dirty="0">
                    <a:solidFill>
                      <a:srgbClr val="009644"/>
                    </a:solidFill>
                  </a:rPr>
                  <a:t>            Fourier Transform                                                             </a:t>
                </a:r>
                <a:r>
                  <a:rPr lang="en-US" sz="2800" b="1" dirty="0">
                    <a:solidFill>
                      <a:srgbClr val="0091C4"/>
                    </a:solidFill>
                  </a:rPr>
                  <a:t>Inverse Fourier Transform</a:t>
                </a:r>
              </a:p>
              <a:p>
                <a:endParaRPr lang="en-US" sz="2400" b="1" dirty="0">
                  <a:solidFill>
                    <a:srgbClr val="0091C4"/>
                  </a:solidFill>
                </a:endParaRPr>
              </a:p>
              <a:p>
                <a:endParaRPr lang="en-US" sz="2400" b="1" dirty="0">
                  <a:solidFill>
                    <a:srgbClr val="0091C4"/>
                  </a:solidFill>
                </a:endParaRPr>
              </a:p>
              <a:p>
                <a:endParaRPr lang="en-US" dirty="0"/>
              </a:p>
              <a:p>
                <a:pPr marL="201168" lvl="1" indent="0">
                  <a:buNone/>
                </a:pPr>
                <a:r>
                  <a:rPr lang="en-US" sz="2800" b="1" i="1" dirty="0">
                    <a:solidFill>
                      <a:srgbClr val="009644"/>
                    </a:solidFill>
                    <a:latin typeface="Cambria Math" panose="02040503050406030204" pitchFamily="18" charset="0"/>
                  </a:rPr>
                  <a:t>    F(w)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b="1" i="1" smtClean="0">
                            <a:solidFill>
                              <a:srgbClr val="00964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solidFill>
                              <a:srgbClr val="00964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964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rgbClr val="00964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800" b="1" i="1" smtClean="0">
                            <a:solidFill>
                              <a:srgbClr val="009644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009644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964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9644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9644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009644"/>
                                </a:solidFill>
                                <a:latin typeface="Cambria Math" panose="02040503050406030204" pitchFamily="18" charset="0"/>
                              </a:rPr>
                              <m:t>𝒊𝒘𝒕</m:t>
                            </m:r>
                          </m:sup>
                        </m:sSup>
                      </m:e>
                    </m:nary>
                    <m:r>
                      <a:rPr lang="en-US" sz="2800" b="1" i="1" smtClean="0">
                        <a:solidFill>
                          <a:srgbClr val="009644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800" b="1" i="1" smtClean="0">
                        <a:solidFill>
                          <a:srgbClr val="009644"/>
                        </a:solidFill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  </a:t>
                </a:r>
                <a:r>
                  <a:rPr lang="en-US" sz="2800" b="1" dirty="0">
                    <a:solidFill>
                      <a:srgbClr val="009644"/>
                    </a:solidFill>
                  </a:rPr>
                  <a:t>                                             </a:t>
                </a:r>
                <a:r>
                  <a:rPr lang="en-US" sz="2800" b="1" i="1" dirty="0">
                    <a:solidFill>
                      <a:srgbClr val="0091C4"/>
                    </a:solidFill>
                    <a:latin typeface="Cambria Math" panose="02040503050406030204" pitchFamily="18" charset="0"/>
                  </a:rPr>
                  <a:t>f(t)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91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91C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91C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0091C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  <m:nary>
                      <m:naryPr>
                        <m:ctrlPr>
                          <a:rPr lang="en-US" sz="2800" b="1" i="1">
                            <a:solidFill>
                              <a:srgbClr val="0091C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91C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91C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91C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800" b="1" i="1" smtClean="0">
                            <a:solidFill>
                              <a:srgbClr val="0091C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0091C4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91C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91C4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91C4"/>
                                </a:solidFill>
                                <a:latin typeface="Cambria Math" panose="02040503050406030204" pitchFamily="18" charset="0"/>
                              </a:rPr>
                              <m:t>𝒊𝒘𝒕</m:t>
                            </m:r>
                          </m:sup>
                        </m:sSup>
                      </m:e>
                    </m:nary>
                    <m:r>
                      <a:rPr lang="en-US" sz="2800" b="1" i="1">
                        <a:solidFill>
                          <a:srgbClr val="0091C4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800" b="1" i="1">
                        <a:solidFill>
                          <a:srgbClr val="0091C4"/>
                        </a:solidFill>
                        <a:latin typeface="Cambria Math" panose="02040503050406030204" pitchFamily="18" charset="0"/>
                      </a:rPr>
                      <m:t>𝒅𝒘</m:t>
                    </m:r>
                  </m:oMath>
                </a14:m>
                <a:endParaRPr lang="en-US" sz="2800" b="1" dirty="0">
                  <a:solidFill>
                    <a:srgbClr val="0091C4"/>
                  </a:solidFill>
                </a:endParaRPr>
              </a:p>
              <a:p>
                <a:pPr marL="201168" lvl="1" indent="0">
                  <a:buNone/>
                </a:pPr>
                <a:endParaRPr lang="en-US" sz="2800" b="1" dirty="0">
                  <a:solidFill>
                    <a:srgbClr val="0091C4"/>
                  </a:solidFill>
                </a:endParaRPr>
              </a:p>
              <a:p>
                <a:pPr marL="201168" lvl="1" indent="0">
                  <a:buNone/>
                </a:pPr>
                <a:endParaRPr lang="en-US" sz="2800" b="1" dirty="0">
                  <a:solidFill>
                    <a:srgbClr val="009644"/>
                  </a:solidFill>
                </a:endParaRPr>
              </a:p>
              <a:p>
                <a:pPr marL="201168" lvl="1" indent="0">
                  <a:buNone/>
                </a:pPr>
                <a:endParaRPr lang="en-US" sz="2800" b="1" dirty="0">
                  <a:solidFill>
                    <a:srgbClr val="E67300"/>
                  </a:solidFill>
                </a:endParaRPr>
              </a:p>
              <a:p>
                <a:pPr marL="201168" lvl="1" indent="0">
                  <a:buNone/>
                </a:pPr>
                <a:endParaRPr lang="en-US" sz="2800" b="1" dirty="0">
                  <a:solidFill>
                    <a:srgbClr val="7030A0"/>
                  </a:solidFill>
                </a:endParaRPr>
              </a:p>
              <a:p>
                <a:pPr marL="201168" lvl="1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        What is a transform?</a:t>
                </a:r>
                <a:r>
                  <a:rPr lang="en-US" sz="2800" b="1" dirty="0">
                    <a:solidFill>
                      <a:srgbClr val="E67300"/>
                    </a:solidFill>
                  </a:rPr>
                  <a:t> </a:t>
                </a:r>
                <a:r>
                  <a:rPr lang="en-US" sz="2800" b="1" dirty="0"/>
                  <a:t>It is a mapping between two sets of data or domains</a:t>
                </a:r>
              </a:p>
              <a:p>
                <a:pPr marL="201168" lvl="1" indent="0">
                  <a:buNone/>
                </a:pP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01168" lvl="1" indent="0">
                  <a:buNone/>
                </a:pPr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      Change the information                          to                               the information of </a:t>
                </a:r>
              </a:p>
              <a:p>
                <a:pPr marL="201168" lvl="1" indent="0">
                  <a:buNone/>
                </a:pPr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         in the time domain                                                                  frequency domain </a:t>
                </a:r>
              </a:p>
              <a:p>
                <a:pPr marL="201168" lvl="1" indent="0">
                  <a:buNone/>
                </a:pPr>
                <a:endParaRPr lang="en-US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01168" lvl="1" indent="0">
                  <a:buNone/>
                </a:pP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                  f(t)                                                                                                F(w)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8C39D5-C99B-D872-C6C6-4B125D60D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9479" y="949887"/>
                <a:ext cx="11468390" cy="5396346"/>
              </a:xfrm>
              <a:blipFill>
                <a:blip r:embed="rId4"/>
                <a:stretch>
                  <a:fillRect t="-2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53074B7-363D-E926-9970-552394F1C4F8}"/>
                  </a:ext>
                </a:extLst>
              </p14:cNvPr>
              <p14:cNvContentPartPr/>
              <p14:nvPr/>
            </p14:nvContentPartPr>
            <p14:xfrm>
              <a:off x="566439" y="1641794"/>
              <a:ext cx="11334470" cy="438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53074B7-363D-E926-9970-552394F1C4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8439" y="1624154"/>
                <a:ext cx="1137011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E4A7A3D-21B1-F6C2-3CEA-CC8E3BBEB25E}"/>
                  </a:ext>
                </a:extLst>
              </p14:cNvPr>
              <p14:cNvContentPartPr/>
              <p14:nvPr/>
            </p14:nvContentPartPr>
            <p14:xfrm>
              <a:off x="499479" y="3319470"/>
              <a:ext cx="11334470" cy="438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E4A7A3D-21B1-F6C2-3CEA-CC8E3BBEB2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479" y="3301830"/>
                <a:ext cx="11370110" cy="47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447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185AEF2-D9BA-29F2-D6E0-2F1E15686E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449" y="598093"/>
                <a:ext cx="7065000" cy="63938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b="1" u="sng" dirty="0">
                    <a:solidFill>
                      <a:srgbClr val="A64E2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Example (1)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 find FT for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−2)</m:t>
                    </m:r>
                  </m:oMath>
                </a14:m>
                <a:endParaRPr lang="en-US" sz="3200" dirty="0">
                  <a:solidFill>
                    <a:srgbClr val="A64E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185AEF2-D9BA-29F2-D6E0-2F1E15686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49" y="598093"/>
                <a:ext cx="7065000" cy="639388"/>
              </a:xfrm>
              <a:prstGeom prst="rect">
                <a:avLst/>
              </a:prstGeom>
              <a:blipFill>
                <a:blip r:embed="rId2"/>
                <a:stretch>
                  <a:fillRect l="-2243" t="-23810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677DC-66DC-9FED-A5C0-87377C7092B1}"/>
              </a:ext>
            </a:extLst>
          </p:cNvPr>
          <p:cNvSpPr txBox="1">
            <a:spLocks/>
          </p:cNvSpPr>
          <p:nvPr/>
        </p:nvSpPr>
        <p:spPr>
          <a:xfrm>
            <a:off x="423332" y="2157308"/>
            <a:ext cx="4819227" cy="460925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Cambria" panose="02040503050406030204" pitchFamily="18" charset="0"/>
              </a:rPr>
              <a:t>  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1F1AFD-7091-575C-331F-67AE8BB2A4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0773" y="1557525"/>
                <a:ext cx="7284387" cy="4382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964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F(w)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64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64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64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64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64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𝒇</m:t>
                        </m:r>
                        <m:d>
                          <m:d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𝒕</m:t>
                            </m:r>
                          </m:e>
                        </m:d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64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 </m:t>
                        </m:r>
                        <m:sSup>
                          <m:sSup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964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964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964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964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𝒊𝒘𝒕</m:t>
                            </m:r>
                          </m:sup>
                        </m:sSup>
                      </m:e>
                    </m:nary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964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 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964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𝒅𝒕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F(w)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−2)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𝒊𝒘𝒕</m:t>
                            </m:r>
                          </m:sup>
                        </m:sSup>
                      </m:e>
                    </m:nary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endParaRPr lang="en-US" sz="2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                    </a:t>
                </a:r>
                <a:r>
                  <a:rPr lang="en-US" sz="24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t = 2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00964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from shifting  property </a:t>
                </a:r>
                <a:r>
                  <a:rPr lang="en-US" sz="2400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F(w)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𝑖𝑤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So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F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=1                           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𝑖𝑤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1F1AFD-7091-575C-331F-67AE8BB2A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773" y="1557525"/>
                <a:ext cx="7284387" cy="4382688"/>
              </a:xfrm>
              <a:prstGeom prst="rect">
                <a:avLst/>
              </a:prstGeom>
              <a:blipFill>
                <a:blip r:embed="rId3"/>
                <a:stretch>
                  <a:fillRect l="-2678" b="-3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CE68E3D-D70A-3B0E-AF44-D39E5EF8B061}"/>
              </a:ext>
            </a:extLst>
          </p:cNvPr>
          <p:cNvSpPr/>
          <p:nvPr/>
        </p:nvSpPr>
        <p:spPr>
          <a:xfrm>
            <a:off x="3186987" y="2546430"/>
            <a:ext cx="1186406" cy="81022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F410DD-F6AB-5F0C-56F8-870EBC591818}"/>
              </a:ext>
            </a:extLst>
          </p:cNvPr>
          <p:cNvCxnSpPr/>
          <p:nvPr/>
        </p:nvCxnSpPr>
        <p:spPr>
          <a:xfrm>
            <a:off x="346841" y="1418897"/>
            <a:ext cx="11143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24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185AEF2-D9BA-29F2-D6E0-2F1E15686E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449" y="601973"/>
                <a:ext cx="7960482" cy="63938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b="1" u="sng" dirty="0">
                    <a:solidFill>
                      <a:srgbClr val="A64E2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Example (2):  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IFT for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i="1" spc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𝜋</m:t>
                    </m:r>
                    <m:r>
                      <a:rPr lang="en-US" sz="3200" b="0" i="1" spc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−5)</m:t>
                    </m:r>
                  </m:oMath>
                </a14:m>
                <a:endParaRPr lang="en-US" sz="3200" dirty="0">
                  <a:solidFill>
                    <a:srgbClr val="A64E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185AEF2-D9BA-29F2-D6E0-2F1E15686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49" y="601973"/>
                <a:ext cx="7960482" cy="639388"/>
              </a:xfrm>
              <a:prstGeom prst="rect">
                <a:avLst/>
              </a:prstGeom>
              <a:blipFill>
                <a:blip r:embed="rId2"/>
                <a:stretch>
                  <a:fillRect l="-1991" t="-23810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677DC-66DC-9FED-A5C0-87377C7092B1}"/>
              </a:ext>
            </a:extLst>
          </p:cNvPr>
          <p:cNvSpPr txBox="1">
            <a:spLocks/>
          </p:cNvSpPr>
          <p:nvPr/>
        </p:nvSpPr>
        <p:spPr>
          <a:xfrm>
            <a:off x="423332" y="2157308"/>
            <a:ext cx="4819227" cy="460925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Cambria" panose="02040503050406030204" pitchFamily="18" charset="0"/>
              </a:rPr>
              <a:t>  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1F1AFD-7091-575C-331F-67AE8BB2A4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77405" y="1469696"/>
                <a:ext cx="7176653" cy="47720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964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f(</a:t>
                </a:r>
                <a:r>
                  <a:rPr lang="en-US" sz="2400" b="1" i="1" dirty="0">
                    <a:solidFill>
                      <a:srgbClr val="009644"/>
                    </a:solidFill>
                    <a:latin typeface="Cambria Math" panose="02040503050406030204" pitchFamily="18" charset="0"/>
                  </a:rPr>
                  <a:t>t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964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64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64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64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64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  <m:nary>
                      <m:nary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64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64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64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64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64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  <m:d>
                          <m:d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𝒘</m:t>
                            </m:r>
                          </m:e>
                        </m:d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64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 </m:t>
                        </m:r>
                        <m:sSup>
                          <m:sSup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964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964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964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𝒊𝒘𝒕</m:t>
                            </m:r>
                          </m:sup>
                        </m:sSup>
                      </m:e>
                    </m:nary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964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 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964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𝒅𝒘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 f(t)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  <m:nary>
                      <m:naryPr>
                        <m:ctrlP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−5)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𝒊𝒘𝒕</m:t>
                            </m:r>
                          </m:sup>
                        </m:sSup>
                      </m:e>
                    </m:nary>
                    <m:r>
                      <a:rPr lang="en-US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𝒅𝒘</m:t>
                    </m:r>
                  </m:oMath>
                </a14:m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  f(t)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−5)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𝒊𝒘𝒕</m:t>
                            </m:r>
                          </m:sup>
                        </m:sSup>
                      </m:e>
                    </m:nary>
                    <m:r>
                      <a:rPr lang="en-US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𝒅𝒘</m:t>
                    </m:r>
                  </m:oMath>
                </a14:m>
                <a:endParaRPr lang="en-US" sz="24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                     </a:t>
                </a:r>
                <a:r>
                  <a:rPr lang="en-US" sz="24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 = 5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00964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from shifting  property </a:t>
                </a:r>
                <a:r>
                  <a:rPr lang="en-US" sz="2400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f(t)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1F1AFD-7091-575C-331F-67AE8BB2A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405" y="1469696"/>
                <a:ext cx="7176653" cy="4772037"/>
              </a:xfrm>
              <a:prstGeom prst="rect">
                <a:avLst/>
              </a:prstGeom>
              <a:blipFill>
                <a:blip r:embed="rId3"/>
                <a:stretch>
                  <a:fillRect l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923096B-9C5A-6D2D-6F4A-251A714AF160}"/>
              </a:ext>
            </a:extLst>
          </p:cNvPr>
          <p:cNvSpPr/>
          <p:nvPr/>
        </p:nvSpPr>
        <p:spPr>
          <a:xfrm>
            <a:off x="3378797" y="3423670"/>
            <a:ext cx="1255854" cy="9144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2C9D6-0CB4-B1E5-42E7-C7F1819EC2AA}"/>
              </a:ext>
            </a:extLst>
          </p:cNvPr>
          <p:cNvCxnSpPr/>
          <p:nvPr/>
        </p:nvCxnSpPr>
        <p:spPr>
          <a:xfrm>
            <a:off x="346841" y="1418897"/>
            <a:ext cx="11143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49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185AEF2-D9BA-29F2-D6E0-2F1E15686E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448" y="601973"/>
                <a:ext cx="9938201" cy="63938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b="1" u="sng" dirty="0">
                    <a:solidFill>
                      <a:srgbClr val="A64E2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Example (3)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 find FT for  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A64E2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A64E2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A64E2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3200" b="0" i="1" dirty="0" smtClean="0">
                            <a:solidFill>
                              <a:srgbClr val="A64E2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A64E2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dirty="0" smtClean="0">
                        <a:solidFill>
                          <a:srgbClr val="A64E2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dirty="0" smtClean="0">
                        <a:solidFill>
                          <a:srgbClr val="A64E2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A64E2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dirty="0" smtClean="0">
                        <a:solidFill>
                          <a:srgbClr val="A64E2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A64E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185AEF2-D9BA-29F2-D6E0-2F1E15686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48" y="601973"/>
                <a:ext cx="9938201" cy="639388"/>
              </a:xfrm>
              <a:prstGeom prst="rect">
                <a:avLst/>
              </a:prstGeom>
              <a:blipFill>
                <a:blip r:embed="rId2"/>
                <a:stretch>
                  <a:fillRect l="-1594" t="-23810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677DC-66DC-9FED-A5C0-87377C7092B1}"/>
              </a:ext>
            </a:extLst>
          </p:cNvPr>
          <p:cNvSpPr txBox="1">
            <a:spLocks/>
          </p:cNvSpPr>
          <p:nvPr/>
        </p:nvSpPr>
        <p:spPr>
          <a:xfrm>
            <a:off x="423332" y="2157308"/>
            <a:ext cx="4819227" cy="460925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Cambria" panose="02040503050406030204" pitchFamily="18" charset="0"/>
              </a:rPr>
              <a:t>  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CCDB89-8094-B161-D5F7-26DD2FE8F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1" y="1596434"/>
            <a:ext cx="7432040" cy="46973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E9CA70-8305-80E4-43DD-0302C2F3F75B}"/>
              </a:ext>
            </a:extLst>
          </p:cNvPr>
          <p:cNvCxnSpPr/>
          <p:nvPr/>
        </p:nvCxnSpPr>
        <p:spPr>
          <a:xfrm>
            <a:off x="346841" y="1418897"/>
            <a:ext cx="11143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4A1B51-FB51-EC43-E3A4-46340A033DD0}"/>
                  </a:ext>
                </a:extLst>
              </p:cNvPr>
              <p:cNvSpPr txBox="1"/>
              <p:nvPr/>
            </p:nvSpPr>
            <p:spPr>
              <a:xfrm>
                <a:off x="8104295" y="1661777"/>
                <a:ext cx="366437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Note</a:t>
                </a:r>
                <a:r>
                  <a:rPr lang="en-US" sz="2400" b="1" i="1" dirty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:</a:t>
                </a:r>
              </a:p>
              <a:p>
                <a:endParaRPr lang="en-US" sz="2400" b="1" i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unit step function        </a:t>
                </a:r>
              </a:p>
              <a:p>
                <a:endParaRPr lang="en-US" sz="2400" i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 i="1" dirty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 t=0 and t =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4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=1  </a:t>
                </a:r>
                <a:endParaRPr lang="en-US" sz="2400" b="1" i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4A1B51-FB51-EC43-E3A4-46340A033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295" y="1661777"/>
                <a:ext cx="3664373" cy="1938992"/>
              </a:xfrm>
              <a:prstGeom prst="rect">
                <a:avLst/>
              </a:prstGeom>
              <a:blipFill>
                <a:blip r:embed="rId4"/>
                <a:stretch>
                  <a:fillRect l="-2658" t="-2830" r="-3488" b="-7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0827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13146</TotalTime>
  <Words>383</Words>
  <Application>Microsoft Office PowerPoint</Application>
  <PresentationFormat>Widescreen</PresentationFormat>
  <Paragraphs>57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Cambria</vt:lpstr>
      <vt:lpstr>Cambria Math</vt:lpstr>
      <vt:lpstr>Retrospect</vt:lpstr>
      <vt:lpstr>Fourier Transform</vt:lpstr>
      <vt:lpstr>What is Fourier Transform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Laplace Transforms and Convolution</dc:title>
  <dc:creator>Sazan Nareman</dc:creator>
  <cp:lastModifiedBy>Sazan Nareman</cp:lastModifiedBy>
  <cp:revision>54</cp:revision>
  <dcterms:created xsi:type="dcterms:W3CDTF">2022-10-09T17:30:06Z</dcterms:created>
  <dcterms:modified xsi:type="dcterms:W3CDTF">2022-12-02T17:35:33Z</dcterms:modified>
</cp:coreProperties>
</file>