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7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0676155-7EBD-4C1F-A801-2D493386FD4F}" type="datetimeFigureOut">
              <a:rPr lang="en-US" smtClean="0"/>
              <a:t>5/9/2022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7D17382-7748-4FC4-AC30-49197339748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0676155-7EBD-4C1F-A801-2D493386FD4F}" type="datetimeFigureOut">
              <a:rPr lang="en-US" smtClean="0"/>
              <a:t>5/9/2022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D17382-7748-4FC4-AC30-49197339748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0676155-7EBD-4C1F-A801-2D493386FD4F}" type="datetimeFigureOut">
              <a:rPr lang="en-US" smtClean="0"/>
              <a:t>5/9/2022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D17382-7748-4FC4-AC30-49197339748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0676155-7EBD-4C1F-A801-2D493386FD4F}" type="datetimeFigureOut">
              <a:rPr lang="en-US" smtClean="0"/>
              <a:t>5/9/2022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D17382-7748-4FC4-AC30-49197339748B}" type="slidenum">
              <a:rPr lang="en-US" smtClean="0"/>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0676155-7EBD-4C1F-A801-2D493386FD4F}" type="datetimeFigureOut">
              <a:rPr lang="en-US" smtClean="0"/>
              <a:t>5/9/2022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D17382-7748-4FC4-AC30-49197339748B}"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0676155-7EBD-4C1F-A801-2D493386FD4F}" type="datetimeFigureOut">
              <a:rPr lang="en-US" smtClean="0"/>
              <a:t>5/9/2022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D17382-7748-4FC4-AC30-49197339748B}" type="slidenum">
              <a:rPr lang="en-US" smtClean="0"/>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0676155-7EBD-4C1F-A801-2D493386FD4F}" type="datetimeFigureOut">
              <a:rPr lang="en-US" smtClean="0"/>
              <a:t>5/9/2022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D17382-7748-4FC4-AC30-49197339748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0676155-7EBD-4C1F-A801-2D493386FD4F}" type="datetimeFigureOut">
              <a:rPr lang="en-US" smtClean="0"/>
              <a:t>5/9/2022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D17382-7748-4FC4-AC30-49197339748B}" type="slidenum">
              <a:rPr lang="en-US" smtClean="0"/>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676155-7EBD-4C1F-A801-2D493386FD4F}" type="datetimeFigureOut">
              <a:rPr lang="en-US" smtClean="0"/>
              <a:t>5/9/2022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D17382-7748-4FC4-AC30-49197339748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00676155-7EBD-4C1F-A801-2D493386FD4F}" type="datetimeFigureOut">
              <a:rPr lang="en-US" smtClean="0"/>
              <a:t>5/9/2022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D17382-7748-4FC4-AC30-49197339748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0676155-7EBD-4C1F-A801-2D493386FD4F}" type="datetimeFigureOut">
              <a:rPr lang="en-US" smtClean="0"/>
              <a:t>5/9/2022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7D17382-7748-4FC4-AC30-49197339748B}"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0676155-7EBD-4C1F-A801-2D493386FD4F}" type="datetimeFigureOut">
              <a:rPr lang="en-US" smtClean="0"/>
              <a:t>5/9/2022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7D17382-7748-4FC4-AC30-49197339748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848600" cy="2057400"/>
          </a:xfrm>
        </p:spPr>
        <p:txBody>
          <a:bodyPr/>
          <a:lstStyle/>
          <a:p>
            <a:pPr rtl="1"/>
            <a:r>
              <a:rPr lang="ar-IQ" dirty="0">
                <a:solidFill>
                  <a:srgbClr val="FF0000"/>
                </a:solidFill>
                <a:cs typeface="Ali-A-Traditional" pitchFamily="2" charset="-78"/>
              </a:rPr>
              <a:t>                 </a:t>
            </a:r>
            <a:br>
              <a:rPr lang="ar-IQ" dirty="0">
                <a:solidFill>
                  <a:srgbClr val="FF0000"/>
                </a:solidFill>
                <a:cs typeface="Ali-A-Traditional" pitchFamily="2" charset="-78"/>
              </a:rPr>
            </a:br>
            <a:r>
              <a:rPr lang="ar-IQ" dirty="0">
                <a:solidFill>
                  <a:srgbClr val="FF0000"/>
                </a:solidFill>
                <a:cs typeface="Ali-A-Traditional" pitchFamily="2" charset="-78"/>
              </a:rPr>
              <a:t>                   جرير والاخطل</a:t>
            </a:r>
            <a:endParaRPr lang="en-US" dirty="0">
              <a:solidFill>
                <a:srgbClr val="FF0000"/>
              </a:solidFill>
              <a:cs typeface="Ali-A-Traditional" pitchFamily="2" charset="-78"/>
            </a:endParaRPr>
          </a:p>
        </p:txBody>
      </p:sp>
      <p:sp>
        <p:nvSpPr>
          <p:cNvPr id="3" name="Subtitle 2"/>
          <p:cNvSpPr>
            <a:spLocks noGrp="1"/>
          </p:cNvSpPr>
          <p:nvPr>
            <p:ph type="subTitle" idx="1"/>
          </p:nvPr>
        </p:nvSpPr>
        <p:spPr/>
        <p:txBody>
          <a:bodyPr>
            <a:normAutofit fontScale="92500" lnSpcReduction="10000"/>
          </a:bodyPr>
          <a:lstStyle/>
          <a:p>
            <a:r>
              <a:rPr lang="ar-IQ" sz="4000" dirty="0">
                <a:cs typeface="Ali-A-Traditional" pitchFamily="2" charset="-78"/>
              </a:rPr>
              <a:t>المرحلة الثانية                        م.</a:t>
            </a:r>
            <a:r>
              <a:rPr lang="ar-IQ" sz="4000">
                <a:cs typeface="Ali-A-Traditional" pitchFamily="2" charset="-78"/>
              </a:rPr>
              <a:t>سازان فاروق</a:t>
            </a:r>
          </a:p>
          <a:p>
            <a:r>
              <a:rPr lang="ar-IQ" sz="4000">
                <a:cs typeface="Ali-A-Traditional" pitchFamily="2" charset="-78"/>
              </a:rPr>
              <a:t> </a:t>
            </a:r>
            <a:r>
              <a:rPr lang="ar-IQ" sz="4000" dirty="0">
                <a:cs typeface="Ali-A-Traditional" pitchFamily="2" charset="-78"/>
              </a:rPr>
              <a:t>احمد</a:t>
            </a:r>
            <a:endParaRPr lang="en-US" sz="4000" dirty="0">
              <a:cs typeface="Ali-A-Traditional" pitchFamily="2" charset="-78"/>
            </a:endParaRPr>
          </a:p>
        </p:txBody>
      </p:sp>
    </p:spTree>
    <p:extLst>
      <p:ext uri="{BB962C8B-B14F-4D97-AF65-F5344CB8AC3E}">
        <p14:creationId xmlns:p14="http://schemas.microsoft.com/office/powerpoint/2010/main" val="1354545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105400"/>
          </a:xfrm>
        </p:spPr>
        <p:txBody>
          <a:bodyPr>
            <a:noAutofit/>
          </a:bodyPr>
          <a:lstStyle/>
          <a:p>
            <a:pPr algn="just" rtl="1"/>
            <a:r>
              <a:rPr lang="ar-IQ" dirty="0">
                <a:cs typeface="Ali-A-Traditional" pitchFamily="2" charset="-78"/>
              </a:rPr>
              <a:t>شاعر تميمي من عشيرة كُليب اليربوعية، ولم يكن لآبائه ولا لعشيرته ما لآباء الفرزدق وعشيرته من المآثر والأمجاد، فعشيرة جرير عُرفت بأنها كانت ترعى الغنم والحمير، لذلك تجده يفتخر بعشيرته أيام الجاهلية، فجرير لم ينشأ في بيت مجد بل نشأ في بيت شعر وظل الشعر يُتوارث في ابنائه، لذلك تفتحت لديه موهبة الشعر مبكرة.</a:t>
            </a:r>
          </a:p>
          <a:p>
            <a:pPr algn="just" rtl="1"/>
            <a:r>
              <a:rPr lang="ar-IQ" dirty="0">
                <a:cs typeface="Ali-A-Traditional" pitchFamily="2" charset="-78"/>
              </a:rPr>
              <a:t>شبه لسان جرير في قول الشعر بأنه اقطع من السيف؟ </a:t>
            </a:r>
          </a:p>
          <a:p>
            <a:pPr marL="0" indent="0" algn="just" rtl="1">
              <a:buNone/>
            </a:pPr>
            <a:r>
              <a:rPr lang="ar-IQ" dirty="0">
                <a:cs typeface="Ali-A-Traditional" pitchFamily="2" charset="-78"/>
              </a:rPr>
              <a:t>وذلك لأن السيف يقطع الاطراف فيُبقى على من طعنه أثره، أما لسانه فلا يُبقي بقيه فيمن يطعنه، وهذا دليل على براعته في فن الهجاء الذي ظل فيه يجول ويصول.</a:t>
            </a:r>
          </a:p>
        </p:txBody>
      </p:sp>
      <p:sp>
        <p:nvSpPr>
          <p:cNvPr id="2" name="Title 1"/>
          <p:cNvSpPr>
            <a:spLocks noGrp="1"/>
          </p:cNvSpPr>
          <p:nvPr>
            <p:ph type="title"/>
          </p:nvPr>
        </p:nvSpPr>
        <p:spPr/>
        <p:txBody>
          <a:bodyPr>
            <a:normAutofit/>
          </a:bodyPr>
          <a:lstStyle/>
          <a:p>
            <a:pPr algn="r"/>
            <a:r>
              <a:rPr lang="ar-IQ" sz="4000" dirty="0">
                <a:solidFill>
                  <a:schemeClr val="accent1">
                    <a:lumMod val="75000"/>
                  </a:schemeClr>
                </a:solidFill>
              </a:rPr>
              <a:t>جرير:</a:t>
            </a:r>
            <a:endParaRPr lang="en-US" sz="4000" dirty="0">
              <a:solidFill>
                <a:schemeClr val="accent1">
                  <a:lumMod val="75000"/>
                </a:schemeClr>
              </a:solidFill>
            </a:endParaRPr>
          </a:p>
        </p:txBody>
      </p:sp>
    </p:spTree>
    <p:extLst>
      <p:ext uri="{BB962C8B-B14F-4D97-AF65-F5344CB8AC3E}">
        <p14:creationId xmlns:p14="http://schemas.microsoft.com/office/powerpoint/2010/main" val="2136266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a:noAutofit/>
          </a:bodyPr>
          <a:lstStyle/>
          <a:p>
            <a:pPr marL="457200" lvl="6" indent="-457200" algn="just" rtl="1"/>
            <a:r>
              <a:rPr lang="ar-IQ" sz="2800" dirty="0">
                <a:cs typeface="Ali-A-Traditional" pitchFamily="2" charset="-78"/>
              </a:rPr>
              <a:t>أهجى بيت قالته العرب في الإسلام هو قول جرير في الرد على الفرزدق: </a:t>
            </a:r>
          </a:p>
          <a:p>
            <a:pPr marL="0" lvl="6" indent="0" algn="just" rtl="1">
              <a:buNone/>
            </a:pPr>
            <a:r>
              <a:rPr lang="ar-IQ" sz="2800" dirty="0">
                <a:cs typeface="Ali-A-Traditional" pitchFamily="2" charset="-78"/>
              </a:rPr>
              <a:t>      فغُض الطرف إنك من نُميرٍ ...... فلا كعباً بلغت ولا كِلابا </a:t>
            </a:r>
          </a:p>
          <a:p>
            <a:pPr marL="457200" lvl="6" indent="-457200" algn="just" rtl="1">
              <a:buFont typeface="Wingdings" panose="05000000000000000000" pitchFamily="2" charset="2"/>
              <a:buChar char="§"/>
            </a:pPr>
            <a:r>
              <a:rPr lang="ar-IQ" sz="2800" dirty="0">
                <a:cs typeface="Ali-A-Traditional" pitchFamily="2" charset="-78"/>
              </a:rPr>
              <a:t> أمدح بيت قاله جرير قبل الإسلام قوله:</a:t>
            </a:r>
          </a:p>
          <a:p>
            <a:pPr marL="0" lvl="6" indent="0" algn="just" rtl="1">
              <a:buNone/>
            </a:pPr>
            <a:r>
              <a:rPr lang="ar-IQ" sz="2800" dirty="0">
                <a:cs typeface="Ali-A-Traditional" pitchFamily="2" charset="-78"/>
              </a:rPr>
              <a:t>       ألستم خير من ركب المطايا ..... وأندى العالمين بطون راح</a:t>
            </a:r>
          </a:p>
          <a:p>
            <a:pPr marL="457200" lvl="6" indent="-457200" algn="just" rtl="1"/>
            <a:r>
              <a:rPr lang="ar-IQ" sz="2800" dirty="0">
                <a:cs typeface="Ali-A-Traditional" pitchFamily="2" charset="-78"/>
              </a:rPr>
              <a:t>  أرق بيت قاله جرير في الإسلام: </a:t>
            </a:r>
          </a:p>
          <a:p>
            <a:pPr marL="0" lvl="6" indent="0" algn="just" rtl="1">
              <a:buNone/>
            </a:pPr>
            <a:r>
              <a:rPr lang="ar-IQ" sz="2800" dirty="0">
                <a:cs typeface="Ali-A-Traditional" pitchFamily="2" charset="-78"/>
              </a:rPr>
              <a:t>      إنّ العُيون التي في طرفِها حورٌ ..... قتلنَنا ثُم لم يُحيينَ قَتلانا</a:t>
            </a:r>
          </a:p>
          <a:p>
            <a:pPr marL="0" lvl="6" indent="0" algn="just" rtl="1">
              <a:buNone/>
            </a:pPr>
            <a:r>
              <a:rPr lang="ar-IQ" sz="2800" dirty="0">
                <a:cs typeface="Ali-A-Traditional" pitchFamily="2" charset="-78"/>
              </a:rPr>
              <a:t>       </a:t>
            </a:r>
          </a:p>
        </p:txBody>
      </p:sp>
      <p:sp>
        <p:nvSpPr>
          <p:cNvPr id="2" name="Title 1"/>
          <p:cNvSpPr>
            <a:spLocks noGrp="1"/>
          </p:cNvSpPr>
          <p:nvPr>
            <p:ph type="title"/>
          </p:nvPr>
        </p:nvSpPr>
        <p:spPr/>
        <p:txBody>
          <a:bodyPr>
            <a:normAutofit/>
          </a:bodyPr>
          <a:lstStyle/>
          <a:p>
            <a:pPr algn="r"/>
            <a:r>
              <a:rPr lang="ar-IQ" dirty="0">
                <a:solidFill>
                  <a:schemeClr val="accent1">
                    <a:lumMod val="75000"/>
                  </a:schemeClr>
                </a:solidFill>
              </a:rPr>
              <a:t>اشعار جرير:</a:t>
            </a:r>
            <a:endParaRPr lang="en-US" dirty="0">
              <a:solidFill>
                <a:schemeClr val="accent1">
                  <a:lumMod val="75000"/>
                </a:schemeClr>
              </a:solidFill>
            </a:endParaRPr>
          </a:p>
        </p:txBody>
      </p:sp>
    </p:spTree>
    <p:extLst>
      <p:ext uri="{BB962C8B-B14F-4D97-AF65-F5344CB8AC3E}">
        <p14:creationId xmlns:p14="http://schemas.microsoft.com/office/powerpoint/2010/main" val="284180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610600" cy="5410200"/>
          </a:xfrm>
        </p:spPr>
        <p:txBody>
          <a:bodyPr>
            <a:normAutofit/>
          </a:bodyPr>
          <a:lstStyle/>
          <a:p>
            <a:pPr algn="r" rtl="1"/>
            <a:r>
              <a:rPr lang="ar-IQ" sz="2800" dirty="0">
                <a:cs typeface="Ali-A-Traditional" pitchFamily="2" charset="-78"/>
              </a:rPr>
              <a:t>من قبيلة تغلب وهي إحدى القبائل العربية الكبيرة التي كانت تتكون من مجموعة قبائل ربيعة، وقد استيقظت فيه موهبة الشعر مبكرة واقترن به سفهٌ كبير، فكان يُكثر من هجاء الناس، ولذلك لقبوه بالأخطل ومعناه السفيه، أما اسمه فغياث وكان يكنى بأبى مالك وهو أكبر أبنائه. </a:t>
            </a:r>
          </a:p>
          <a:p>
            <a:pPr algn="r" rtl="1"/>
            <a:r>
              <a:rPr lang="ar-IQ" sz="2800" dirty="0">
                <a:cs typeface="Ali-A-Traditional" pitchFamily="2" charset="-78"/>
              </a:rPr>
              <a:t> الاخطل في مديحه لا يقل براعة ومهارة عن الفرزدق وجرير؟</a:t>
            </a:r>
          </a:p>
          <a:p>
            <a:pPr marL="109728" indent="0" algn="r" rtl="1">
              <a:buNone/>
            </a:pPr>
            <a:r>
              <a:rPr lang="ar-IQ" sz="2800" dirty="0">
                <a:cs typeface="Ali-A-Traditional" pitchFamily="2" charset="-78"/>
              </a:rPr>
              <a:t> لأن الفرزدق كانت نفسه صلبة وكان يعتز بآبائه اعتزازاً شديداً وعلى الرغم من ذلك لم يبرع في المديح وإنما برع في الفخر، أما جرير فكانت نفسه لينة لذلك يُعد هو والاخطل في المديح فرسي رهان.</a:t>
            </a:r>
          </a:p>
          <a:p>
            <a:pPr algn="r" rtl="1"/>
            <a:r>
              <a:rPr lang="ar-IQ" sz="2800" dirty="0">
                <a:cs typeface="Ali-A-Traditional" pitchFamily="2" charset="-78"/>
              </a:rPr>
              <a:t> الفرق بين مدائح جرير والاخطل؟</a:t>
            </a:r>
          </a:p>
          <a:p>
            <a:pPr marL="109728" indent="0" algn="r" rtl="1">
              <a:buNone/>
            </a:pPr>
            <a:r>
              <a:rPr lang="ar-IQ" sz="2800" dirty="0">
                <a:cs typeface="Ali-A-Traditional" pitchFamily="2" charset="-78"/>
              </a:rPr>
              <a:t> مدائح جريراكثر عذوبة وامتازت بحلاوة اللفظ وجمال النغم ورشاقة الالفاظ، أما مدائح الاخطل فامتازت برصانة الألفاظ وفخامتها وجزالتها.</a:t>
            </a:r>
          </a:p>
        </p:txBody>
      </p:sp>
      <p:sp>
        <p:nvSpPr>
          <p:cNvPr id="2" name="Title 1"/>
          <p:cNvSpPr>
            <a:spLocks noGrp="1"/>
          </p:cNvSpPr>
          <p:nvPr>
            <p:ph type="title"/>
          </p:nvPr>
        </p:nvSpPr>
        <p:spPr>
          <a:xfrm>
            <a:off x="457200" y="274638"/>
            <a:ext cx="8229600" cy="792162"/>
          </a:xfrm>
        </p:spPr>
        <p:txBody>
          <a:bodyPr>
            <a:normAutofit/>
          </a:bodyPr>
          <a:lstStyle/>
          <a:p>
            <a:pPr algn="r" rtl="1"/>
            <a:r>
              <a:rPr lang="ar-IQ" sz="2800" dirty="0">
                <a:solidFill>
                  <a:srgbClr val="00B050"/>
                </a:solidFill>
              </a:rPr>
              <a:t>الاخطل:</a:t>
            </a:r>
            <a:endParaRPr lang="en-US" sz="2800" dirty="0">
              <a:solidFill>
                <a:srgbClr val="00B050"/>
              </a:solidFill>
            </a:endParaRPr>
          </a:p>
        </p:txBody>
      </p:sp>
    </p:spTree>
    <p:extLst>
      <p:ext uri="{BB962C8B-B14F-4D97-AF65-F5344CB8AC3E}">
        <p14:creationId xmlns:p14="http://schemas.microsoft.com/office/powerpoint/2010/main" val="1306825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indent="-457200" algn="r" rtl="1"/>
            <a:r>
              <a:rPr lang="ar-IQ" dirty="0"/>
              <a:t> هجى الاخطل جريراً وعشيرته كليب فأقذع في هجائها إقذاعاً شديداً فقال: </a:t>
            </a:r>
          </a:p>
          <a:p>
            <a:pPr marL="0" indent="0" algn="r" rtl="1">
              <a:buNone/>
            </a:pPr>
            <a:r>
              <a:rPr lang="ar-IQ" dirty="0"/>
              <a:t>       أما كُليبُ بن يربوعٍ فليس لهم ..... عند التفارط إيراد ولا صَدَرُ</a:t>
            </a:r>
          </a:p>
          <a:p>
            <a:pPr marL="0" indent="0" algn="r" rtl="1">
              <a:buNone/>
            </a:pPr>
            <a:r>
              <a:rPr lang="ar-IQ" dirty="0"/>
              <a:t>     مخلّفون ويقضى الناسُ أمرهمُ ..... وهمُ بغيبٍ وفي عمياء ما شعروا </a:t>
            </a:r>
          </a:p>
          <a:p>
            <a:pPr marL="457200" indent="-457200" algn="r" rtl="1"/>
            <a:r>
              <a:rPr lang="ar-IQ" dirty="0"/>
              <a:t>  وأهجى بيت قاله الفرزدق في الرد على جرير:</a:t>
            </a:r>
          </a:p>
          <a:p>
            <a:pPr marL="0" indent="0" algn="r" rtl="1">
              <a:buNone/>
            </a:pPr>
            <a:endParaRPr lang="ar-IQ" dirty="0"/>
          </a:p>
          <a:p>
            <a:pPr marL="0" indent="0" algn="r" rtl="1">
              <a:buNone/>
            </a:pPr>
            <a:r>
              <a:rPr lang="ar-IQ" dirty="0"/>
              <a:t>  قومٌ إذا استنبحَ الأضيافُ كَلبهُمُ ..... قالوا لأمهم بُولى على النارِ</a:t>
            </a:r>
            <a:endParaRPr lang="en-US" dirty="0"/>
          </a:p>
        </p:txBody>
      </p:sp>
      <p:sp>
        <p:nvSpPr>
          <p:cNvPr id="2" name="Title 1"/>
          <p:cNvSpPr>
            <a:spLocks noGrp="1"/>
          </p:cNvSpPr>
          <p:nvPr>
            <p:ph type="title"/>
          </p:nvPr>
        </p:nvSpPr>
        <p:spPr/>
        <p:txBody>
          <a:bodyPr/>
          <a:lstStyle/>
          <a:p>
            <a:pPr algn="r" rtl="1"/>
            <a:r>
              <a:rPr lang="ar-IQ" dirty="0">
                <a:cs typeface="Ali-A-Traditional" pitchFamily="2" charset="-78"/>
              </a:rPr>
              <a:t>شعر الاخطل :</a:t>
            </a:r>
            <a:endParaRPr lang="en-US" dirty="0">
              <a:cs typeface="Ali-A-Traditional" pitchFamily="2" charset="-78"/>
            </a:endParaRPr>
          </a:p>
        </p:txBody>
      </p:sp>
    </p:spTree>
    <p:extLst>
      <p:ext uri="{BB962C8B-B14F-4D97-AF65-F5344CB8AC3E}">
        <p14:creationId xmlns:p14="http://schemas.microsoft.com/office/powerpoint/2010/main" val="179876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IQ" dirty="0"/>
              <a:t> الأخطل: اهتم بصقل الألفاظ وتنقيحها وكأنه من مدرسة زهير الجاهلية.</a:t>
            </a:r>
          </a:p>
          <a:p>
            <a:pPr algn="r" rtl="1"/>
            <a:endParaRPr lang="ar-IQ" dirty="0"/>
          </a:p>
          <a:p>
            <a:pPr algn="r" rtl="1"/>
            <a:r>
              <a:rPr lang="ar-IQ" dirty="0"/>
              <a:t>الفرزدق: 1- لم يهتم بصقل اللفظ ولذلك نجد في اشعاره الانحراف  </a:t>
            </a:r>
          </a:p>
          <a:p>
            <a:pPr marL="109728" indent="0" algn="r" rtl="1">
              <a:buNone/>
            </a:pPr>
            <a:r>
              <a:rPr lang="ar-IQ" dirty="0"/>
              <a:t>والشذوذ.</a:t>
            </a:r>
          </a:p>
          <a:p>
            <a:pPr marL="109728" indent="0" algn="r" rtl="1">
              <a:buNone/>
            </a:pPr>
            <a:r>
              <a:rPr lang="ar-IQ" dirty="0"/>
              <a:t>2- امتاز بقوة البصيرة في نقد الشعر وتمييز جيده من رديئه.</a:t>
            </a:r>
          </a:p>
          <a:p>
            <a:pPr marL="109728" indent="0" algn="r" rtl="1">
              <a:buNone/>
            </a:pPr>
            <a:r>
              <a:rPr lang="ar-IQ" dirty="0"/>
              <a:t>3- امتاز في شعره بجزالة اللفظ وشدة أسره.</a:t>
            </a:r>
          </a:p>
          <a:p>
            <a:pPr algn="r" rtl="1"/>
            <a:r>
              <a:rPr lang="ar-IQ" dirty="0"/>
              <a:t> جرير: 1- امتاز بعذوبة كلامه وحلاوة نغمه.</a:t>
            </a:r>
          </a:p>
          <a:p>
            <a:pPr marL="109728" indent="0" algn="r" rtl="1">
              <a:buNone/>
            </a:pPr>
            <a:r>
              <a:rPr lang="ar-IQ" dirty="0"/>
              <a:t>2- الذوق المهذب الصافي وذلك لتأثره بالقرآن الكريم وأساليبه.</a:t>
            </a:r>
          </a:p>
          <a:p>
            <a:pPr marL="109728" indent="0" algn="r" rtl="1">
              <a:buNone/>
            </a:pPr>
            <a:r>
              <a:rPr lang="ar-IQ"/>
              <a:t>3- كانت نفسه لينة رقيقة لا تشوبه شائبة.</a:t>
            </a:r>
            <a:endParaRPr lang="en-US" dirty="0"/>
          </a:p>
        </p:txBody>
      </p:sp>
      <p:sp>
        <p:nvSpPr>
          <p:cNvPr id="3" name="Title 2"/>
          <p:cNvSpPr>
            <a:spLocks noGrp="1"/>
          </p:cNvSpPr>
          <p:nvPr>
            <p:ph type="title"/>
          </p:nvPr>
        </p:nvSpPr>
        <p:spPr/>
        <p:txBody>
          <a:bodyPr>
            <a:normAutofit/>
          </a:bodyPr>
          <a:lstStyle/>
          <a:p>
            <a:pPr algn="r" rtl="1"/>
            <a:r>
              <a:rPr lang="ar-IQ" sz="2400" dirty="0"/>
              <a:t>أساليب الشعر عند الشعراء الثلاثة:</a:t>
            </a:r>
            <a:endParaRPr lang="en-US" sz="2400" dirty="0"/>
          </a:p>
        </p:txBody>
      </p:sp>
    </p:spTree>
    <p:extLst>
      <p:ext uri="{BB962C8B-B14F-4D97-AF65-F5344CB8AC3E}">
        <p14:creationId xmlns:p14="http://schemas.microsoft.com/office/powerpoint/2010/main" val="2080760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477</TotalTime>
  <Words>465</Words>
  <Application>Microsoft Office PowerPoint</Application>
  <PresentationFormat>On-screen Show (4:3)</PresentationFormat>
  <Paragraphs>38</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Ali-A-Traditional</vt:lpstr>
      <vt:lpstr>Arial</vt:lpstr>
      <vt:lpstr>Lucida Sans Unicode</vt:lpstr>
      <vt:lpstr>Verdana</vt:lpstr>
      <vt:lpstr>Wingdings</vt:lpstr>
      <vt:lpstr>Wingdings 2</vt:lpstr>
      <vt:lpstr>Wingdings 3</vt:lpstr>
      <vt:lpstr>Concourse</vt:lpstr>
      <vt:lpstr>                                     جرير والاخطل</vt:lpstr>
      <vt:lpstr>جرير:</vt:lpstr>
      <vt:lpstr>اشعار جرير:</vt:lpstr>
      <vt:lpstr>الاخطل:</vt:lpstr>
      <vt:lpstr>شعر الاخطل :</vt:lpstr>
      <vt:lpstr>أساليب الشعر عند الشعراء الثلاثة: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مقدمة عن الأدب الإسلامي</dc:title>
  <dc:creator>High Tech</dc:creator>
  <cp:lastModifiedBy>PC</cp:lastModifiedBy>
  <cp:revision>75</cp:revision>
  <dcterms:created xsi:type="dcterms:W3CDTF">2020-10-10T17:39:38Z</dcterms:created>
  <dcterms:modified xsi:type="dcterms:W3CDTF">2022-05-08T21:53:18Z</dcterms:modified>
</cp:coreProperties>
</file>