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7"/>
  </p:notesMasterIdLst>
  <p:sldIdLst>
    <p:sldId id="256" r:id="rId2"/>
    <p:sldId id="260" r:id="rId3"/>
    <p:sldId id="257" r:id="rId4"/>
    <p:sldId id="261" r:id="rId5"/>
    <p:sldId id="262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3A008DC-601E-4030-BB38-6A558CBE1D23}" type="datetimeFigureOut">
              <a:rPr lang="ar-SA" smtClean="0"/>
              <a:pPr/>
              <a:t>17/07/1442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974AA54-25DC-4FAC-A74A-18F5E3FB997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2038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4AA54-25DC-4FAC-A74A-18F5E3FB9972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B3A0-54F2-4ABB-A735-778B3069C690}" type="datetime1">
              <a:rPr lang="ar-SA" smtClean="0"/>
              <a:pPr/>
              <a:t>17/07/1442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663E-034F-4A70-9402-6D7488F1491A}" type="datetime1">
              <a:rPr lang="ar-SA" smtClean="0"/>
              <a:pPr/>
              <a:t>17/07/1442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49E7-2CC3-488D-ABD0-A026BD6EF2A8}" type="datetime1">
              <a:rPr lang="ar-SA" smtClean="0"/>
              <a:pPr/>
              <a:t>17/07/1442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32EE-96ED-415F-96FF-0527AA72426D}" type="datetime1">
              <a:rPr lang="ar-SA" smtClean="0"/>
              <a:pPr/>
              <a:t>17/07/1442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9463-9626-4658-9D77-76B6061510BB}" type="datetime1">
              <a:rPr lang="ar-SA" smtClean="0"/>
              <a:pPr/>
              <a:t>17/07/1442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6365-311F-4AC5-9F07-E7A6D1F4DF29}" type="datetime1">
              <a:rPr lang="ar-SA" smtClean="0"/>
              <a:pPr/>
              <a:t>17/07/1442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FCAC-1FEA-4156-B26B-F5E2D1F11310}" type="datetime1">
              <a:rPr lang="ar-SA" smtClean="0"/>
              <a:pPr/>
              <a:t>17/07/1442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49DC-9049-4E1E-88B5-E7C90EB867DD}" type="datetime1">
              <a:rPr lang="ar-SA" smtClean="0"/>
              <a:pPr/>
              <a:t>17/07/1442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73D8-A544-4C2D-BD43-02E2C722DD1C}" type="datetime1">
              <a:rPr lang="ar-SA" smtClean="0"/>
              <a:pPr/>
              <a:t>17/07/1442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9158-63C7-4CD8-8BA8-A3B41B938354}" type="datetime1">
              <a:rPr lang="ar-SA" smtClean="0"/>
              <a:pPr/>
              <a:t>17/07/1442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58DB-6EF2-485A-9227-06CA25D0721A}" type="datetime1">
              <a:rPr lang="ar-SA" smtClean="0"/>
              <a:pPr/>
              <a:t>17/07/1442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DBF280C-94E8-46BE-90B1-C30517CC5AAA}" type="datetime1">
              <a:rPr lang="ar-SA" smtClean="0"/>
              <a:pPr/>
              <a:t>17/07/1442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800">
                <a:solidFill>
                  <a:schemeClr val="tx1"/>
                </a:solidFill>
              </a:rPr>
              <a:t>المرحلة الثانية</a:t>
            </a:r>
            <a:endParaRPr lang="ar-SA" sz="480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i="1">
                <a:solidFill>
                  <a:schemeClr val="tx1">
                    <a:lumMod val="95000"/>
                    <a:lumOff val="5000"/>
                  </a:schemeClr>
                </a:solidFill>
                <a:cs typeface="Ali-A-Traditional" pitchFamily="2" charset="-78"/>
              </a:rPr>
              <a:t>شعراء الخوارج</a:t>
            </a:r>
            <a:endParaRPr lang="ar-SA" b="1" i="1">
              <a:solidFill>
                <a:schemeClr val="tx1">
                  <a:lumMod val="95000"/>
                  <a:lumOff val="5000"/>
                </a:schemeClr>
              </a:solidFill>
              <a:cs typeface="Ali-A-Traditional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5400">
                <a:solidFill>
                  <a:schemeClr val="accent2"/>
                </a:solidFill>
                <a:cs typeface="Ali-A-Traditional" pitchFamily="2" charset="-78"/>
              </a:rPr>
              <a:t>ظهور الخوارج:</a:t>
            </a:r>
            <a:endParaRPr lang="ar-SA" sz="5400">
              <a:solidFill>
                <a:schemeClr val="accent2"/>
              </a:solidFill>
              <a:cs typeface="Ali-A-Traditional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3200">
                <a:cs typeface="Ali-A-Traditional" pitchFamily="2" charset="-78"/>
              </a:rPr>
              <a:t> الخوارج ظهرت بفعل فرق مختلفة من أزراقة وصُفرية ونَجدات وإباضية ظلوا يحاربون الجيوش الأموية طوال العصر، فكلما قضوا على جماعة منهم هبَّت جماعة أخرى تطلب الاستشهاد في سبيل عقيدتها .</a:t>
            </a:r>
          </a:p>
          <a:p>
            <a:pPr algn="just">
              <a:buNone/>
            </a:pPr>
            <a:endParaRPr lang="ar-IQ" sz="3200">
              <a:cs typeface="Ali-A-Traditional" pitchFamily="2" charset="-78"/>
            </a:endParaRPr>
          </a:p>
          <a:p>
            <a:pPr algn="just"/>
            <a:r>
              <a:rPr lang="ar-IQ" sz="3200">
                <a:cs typeface="Ali-A-Traditional" pitchFamily="2" charset="-78"/>
              </a:rPr>
              <a:t>كان رثاؤهم وحماستهم تتناول التعطش للموت والجهاد، فكان القتل عندهم يحقق السعادة المنشودة، وهذا مما جعلهم لا يبكون ولا يرثونهم بالصورة التي تجدها عند شعراء الفرق الأخرى.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>
                <a:solidFill>
                  <a:schemeClr val="accent2"/>
                </a:solidFill>
              </a:rPr>
              <a:t>مميزات الخوارج:</a:t>
            </a:r>
            <a:endParaRPr lang="ar-SA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ar-IQ" sz="3200" dirty="0">
                <a:cs typeface="Ali-A-Traditional" pitchFamily="2" charset="-78"/>
              </a:rPr>
              <a:t>استحلال دماء إخوانهم المسلمين، وهي معيشة طبعت شعرهم بطوابع مميزة.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ar-IQ" sz="3200" dirty="0">
                <a:cs typeface="Ali-A-Traditional" pitchFamily="2" charset="-78"/>
              </a:rPr>
              <a:t>شعرهم شعر ثوار ترافقهم السيوف في غدوهم ورواحهم.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ar-IQ" sz="3200" dirty="0">
                <a:cs typeface="Ali-A-Traditional" pitchFamily="2" charset="-78"/>
              </a:rPr>
              <a:t>استعذبوا الموت غير آبهين </a:t>
            </a:r>
            <a:r>
              <a:rPr lang="ar-IQ" sz="3200" dirty="0" smtClean="0">
                <a:cs typeface="Ali-A-Traditional" pitchFamily="2" charset="-78"/>
              </a:rPr>
              <a:t>ب</a:t>
            </a:r>
            <a:r>
              <a:rPr lang="ar-IQ" sz="3200" dirty="0">
                <a:cs typeface="Ali-A-Traditional" pitchFamily="2" charset="-78"/>
              </a:rPr>
              <a:t>ح</a:t>
            </a:r>
            <a:r>
              <a:rPr lang="ar-IQ" sz="3200" dirty="0" smtClean="0">
                <a:cs typeface="Ali-A-Traditional" pitchFamily="2" charset="-78"/>
              </a:rPr>
              <a:t>ياة </a:t>
            </a:r>
            <a:r>
              <a:rPr lang="ar-IQ" sz="3200" dirty="0">
                <a:cs typeface="Ali-A-Traditional" pitchFamily="2" charset="-78"/>
              </a:rPr>
              <a:t>الدنيا.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ar-IQ" sz="3200" dirty="0">
                <a:cs typeface="Ali-A-Traditional" pitchFamily="2" charset="-78"/>
              </a:rPr>
              <a:t>جلّ شعرهم كان حماسياً تقوم على الجهاد في سبيل العقيدة لكي يفوزوا برضا الله وثوابه.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ar-IQ" sz="3200" dirty="0">
                <a:cs typeface="Ali-A-Traditional" pitchFamily="2" charset="-78"/>
              </a:rPr>
              <a:t>الاخلاص لدينهم عظيم، كأن الإسلام لا يحيا إلا في معسكراتهم.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ar-IQ" sz="3200" dirty="0">
                <a:cs typeface="Ali-A-Traditional" pitchFamily="2" charset="-78"/>
              </a:rPr>
              <a:t>عقيدتهم اتسمت بمبدأ ثوري يدعوهم دائماً إلى الحرب والقتال.</a:t>
            </a:r>
          </a:p>
        </p:txBody>
      </p:sp>
    </p:spTree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>
                <a:solidFill>
                  <a:schemeClr val="accent2"/>
                </a:solidFill>
                <a:cs typeface="Ali-A-Traditional" pitchFamily="2" charset="-78"/>
              </a:rPr>
              <a:t>اهم شعراء الخوارج:</a:t>
            </a:r>
            <a:endParaRPr lang="ar-SA">
              <a:solidFill>
                <a:schemeClr val="accent2"/>
              </a:solidFill>
              <a:cs typeface="Ali-A-Traditional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 algn="just">
              <a:lnSpc>
                <a:spcPct val="120000"/>
              </a:lnSpc>
            </a:pPr>
            <a:r>
              <a:rPr lang="ar-IQ" sz="2800" dirty="0">
                <a:cs typeface="Ali-A-Traditional" pitchFamily="2" charset="-78"/>
              </a:rPr>
              <a:t>من أهم شعرائهم (عمران بن حِطان، </a:t>
            </a:r>
            <a:r>
              <a:rPr lang="ar-IQ" sz="2800" dirty="0" smtClean="0">
                <a:cs typeface="Ali-A-Traditional" pitchFamily="2" charset="-78"/>
              </a:rPr>
              <a:t>والطِّرِمَّاح)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ar-IQ" sz="2800" dirty="0" smtClean="0">
                <a:cs typeface="Ali-A-Traditional" pitchFamily="2" charset="-78"/>
              </a:rPr>
              <a:t>1-</a:t>
            </a:r>
            <a:r>
              <a:rPr lang="ar-IQ" sz="2800" dirty="0" smtClean="0">
                <a:cs typeface="Ali-A-Traditional" pitchFamily="2" charset="-78"/>
              </a:rPr>
              <a:t>عمران بن حِطان </a:t>
            </a:r>
            <a:r>
              <a:rPr lang="ar-IQ" sz="2800" dirty="0">
                <a:cs typeface="Ali-A-Traditional" pitchFamily="2" charset="-78"/>
              </a:rPr>
              <a:t>نشأ على الفقه والورع، </a:t>
            </a:r>
            <a:r>
              <a:rPr lang="ar-IQ" sz="2800" dirty="0" smtClean="0">
                <a:cs typeface="Ali-A-Traditional" pitchFamily="2" charset="-78"/>
              </a:rPr>
              <a:t>كان قبيحاً دميماً، وكان يؤمن بالقعود ومن ثم اعتنق مبدأ الصفُّرية ودعا إلى القعود، ويصدر </a:t>
            </a:r>
            <a:r>
              <a:rPr lang="ar-IQ" sz="2800" dirty="0">
                <a:cs typeface="Ali-A-Traditional" pitchFamily="2" charset="-78"/>
              </a:rPr>
              <a:t>في أشعاره إيمان عميق والابتعاد عن الحياة فيقول: </a:t>
            </a:r>
          </a:p>
          <a:p>
            <a:pPr marL="742950" indent="-742950" algn="just">
              <a:lnSpc>
                <a:spcPct val="120000"/>
              </a:lnSpc>
              <a:buNone/>
            </a:pPr>
            <a:r>
              <a:rPr lang="ar-IQ" sz="2800" dirty="0">
                <a:cs typeface="Ali-A-Traditional" pitchFamily="2" charset="-78"/>
              </a:rPr>
              <a:t>      </a:t>
            </a:r>
            <a:r>
              <a:rPr lang="ar-IQ" sz="2800" dirty="0">
                <a:solidFill>
                  <a:srgbClr val="FF0000"/>
                </a:solidFill>
                <a:cs typeface="Ali-A-Traditional" pitchFamily="2" charset="-78"/>
              </a:rPr>
              <a:t>أرانا لا نملُّ العيش فيها </a:t>
            </a:r>
          </a:p>
          <a:p>
            <a:pPr marL="742950" indent="-742950" algn="just">
              <a:lnSpc>
                <a:spcPct val="120000"/>
              </a:lnSpc>
              <a:buNone/>
            </a:pPr>
            <a:r>
              <a:rPr lang="ar-IQ" sz="2800" dirty="0">
                <a:solidFill>
                  <a:srgbClr val="FF0000"/>
                </a:solidFill>
                <a:cs typeface="Ali-A-Traditional" pitchFamily="2" charset="-78"/>
              </a:rPr>
              <a:t>                            </a:t>
            </a:r>
            <a:r>
              <a:rPr lang="ar-IQ" sz="2800" dirty="0">
                <a:solidFill>
                  <a:srgbClr val="FF0000"/>
                </a:solidFill>
                <a:cs typeface="Ali_K_Traditional" pitchFamily="2" charset="-78"/>
              </a:rPr>
              <a:t>وأُولعنا</a:t>
            </a:r>
            <a:r>
              <a:rPr lang="ar-IQ" sz="2800" dirty="0">
                <a:solidFill>
                  <a:srgbClr val="FF0000"/>
                </a:solidFill>
                <a:cs typeface="Ali-A-Traditional" pitchFamily="2" charset="-78"/>
              </a:rPr>
              <a:t> بحرصٍ </a:t>
            </a:r>
            <a:r>
              <a:rPr lang="ar-IQ" sz="2800" dirty="0" smtClean="0">
                <a:solidFill>
                  <a:srgbClr val="FF0000"/>
                </a:solidFill>
                <a:cs typeface="Ali-A-Traditional" pitchFamily="2" charset="-78"/>
              </a:rPr>
              <a:t>وانتظارِ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ar-IQ" sz="2800" dirty="0" smtClean="0">
              <a:solidFill>
                <a:srgbClr val="FF0000"/>
              </a:solidFill>
              <a:cs typeface="Ali-A-Traditional" pitchFamily="2" charset="-78"/>
            </a:endParaRPr>
          </a:p>
          <a:p>
            <a:pPr marL="742950" indent="-742950" algn="just">
              <a:lnSpc>
                <a:spcPct val="120000"/>
              </a:lnSpc>
              <a:buNone/>
            </a:pPr>
            <a:endParaRPr lang="ar-IQ" sz="2800" dirty="0">
              <a:solidFill>
                <a:srgbClr val="FF0000"/>
              </a:solidFill>
              <a:cs typeface="Ali-A-Traditional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>
                <a:solidFill>
                  <a:srgbClr val="FF0000"/>
                </a:solidFill>
                <a:cs typeface="Ali-A-Traditional" pitchFamily="2" charset="-78"/>
              </a:rPr>
              <a:t>اهم شعراء الخوارج:</a:t>
            </a:r>
            <a:endParaRPr lang="ar-SA">
              <a:solidFill>
                <a:srgbClr val="FF0000"/>
              </a:solidFill>
              <a:cs typeface="Ali-A-Traditional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8153400" cy="4724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2400" dirty="0" smtClean="0">
                <a:solidFill>
                  <a:srgbClr val="0070C0"/>
                </a:solidFill>
                <a:cs typeface="Ali-A-Traditional" pitchFamily="2" charset="-78"/>
              </a:rPr>
              <a:t>2- </a:t>
            </a:r>
            <a:r>
              <a:rPr lang="ar-IQ" sz="2400" dirty="0">
                <a:cs typeface="Ali-A-Traditional" pitchFamily="2" charset="-78"/>
              </a:rPr>
              <a:t>والطّرِمَّاح شاعر </a:t>
            </a:r>
            <a:r>
              <a:rPr lang="ar-IQ" sz="2400" dirty="0" smtClean="0">
                <a:cs typeface="Ali-A-Traditional" pitchFamily="2" charset="-78"/>
              </a:rPr>
              <a:t>طائي نشأ في الشام انتمى إلى مذهب الصفرية فهو صفري مسالم على عكس عمران، وكان </a:t>
            </a:r>
            <a:r>
              <a:rPr lang="ar-IQ" sz="2400" dirty="0">
                <a:cs typeface="Ali-A-Traditional" pitchFamily="2" charset="-78"/>
              </a:rPr>
              <a:t>يستشعر عقيدته ليؤكد انتمائه إلى </a:t>
            </a:r>
            <a:r>
              <a:rPr lang="ar-IQ" sz="2400" dirty="0" smtClean="0">
                <a:cs typeface="Ali-A-Traditional" pitchFamily="2" charset="-78"/>
              </a:rPr>
              <a:t>الخوارج، وانقسم شعره الى قسمين:</a:t>
            </a:r>
          </a:p>
          <a:p>
            <a:pPr marL="0" indent="0" algn="just">
              <a:buNone/>
            </a:pPr>
            <a:r>
              <a:rPr lang="ar-IQ" sz="2400" dirty="0" smtClean="0">
                <a:cs typeface="Ali-A-Traditional" pitchFamily="2" charset="-78"/>
              </a:rPr>
              <a:t>أ_قسم أراد به أن يدور في أفواه الناس</a:t>
            </a:r>
          </a:p>
          <a:p>
            <a:pPr marL="0" indent="0" algn="just">
              <a:buNone/>
            </a:pPr>
            <a:r>
              <a:rPr lang="ar-IQ" sz="2400" dirty="0" smtClean="0">
                <a:cs typeface="Ali-A-Traditional" pitchFamily="2" charset="-78"/>
              </a:rPr>
              <a:t>ب_ وقسم آخر أراد به أن يدور في أفواه المتأدبين حتى يقفوا على الألفاظ اللغوية الغريبة فهو قسم تعليمي.</a:t>
            </a:r>
            <a:endParaRPr lang="ar-IQ" sz="2400" dirty="0" smtClean="0">
              <a:solidFill>
                <a:srgbClr val="0070C0"/>
              </a:solidFill>
              <a:cs typeface="Ali-A-Traditional" pitchFamily="2" charset="-78"/>
            </a:endParaRPr>
          </a:p>
          <a:p>
            <a:pPr algn="just"/>
            <a:r>
              <a:rPr lang="ar-IQ" sz="2400" dirty="0" smtClean="0">
                <a:cs typeface="Ali-A-Traditional" pitchFamily="2" charset="-78"/>
              </a:rPr>
              <a:t>فقال </a:t>
            </a:r>
            <a:r>
              <a:rPr lang="ar-IQ" sz="2400" dirty="0">
                <a:cs typeface="Ali-A-Traditional" pitchFamily="2" charset="-78"/>
              </a:rPr>
              <a:t>الطرماح من أن كل إنسان مسئول عن نفسه يوم القيامة عما قدمت يداه:</a:t>
            </a:r>
          </a:p>
          <a:p>
            <a:pPr algn="just">
              <a:buNone/>
            </a:pPr>
            <a:r>
              <a:rPr lang="ar-IQ" sz="2400" dirty="0">
                <a:cs typeface="Ali-A-Traditional" pitchFamily="2" charset="-78"/>
              </a:rPr>
              <a:t>      </a:t>
            </a:r>
          </a:p>
          <a:p>
            <a:pPr algn="just">
              <a:buNone/>
            </a:pPr>
            <a:r>
              <a:rPr lang="ar-IQ" sz="2400" dirty="0">
                <a:solidFill>
                  <a:srgbClr val="0070C0"/>
                </a:solidFill>
                <a:cs typeface="Ali-A-Traditional" pitchFamily="2" charset="-78"/>
              </a:rPr>
              <a:t>     كلُّ حيِّ مستكملٌ عِدَّة العُمْـــ</a:t>
            </a:r>
          </a:p>
          <a:p>
            <a:pPr algn="just">
              <a:buNone/>
            </a:pPr>
            <a:r>
              <a:rPr lang="ar-IQ" sz="2400" dirty="0">
                <a:solidFill>
                  <a:srgbClr val="0070C0"/>
                </a:solidFill>
                <a:cs typeface="Ali-A-Traditional" pitchFamily="2" charset="-78"/>
              </a:rPr>
              <a:t>                                         رِ ومودٍ إذا انقضى عَدَدُه    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231</TotalTime>
  <Words>294</Words>
  <Application>Microsoft Office PowerPoint</Application>
  <PresentationFormat>On-screen Show (4:3)</PresentationFormat>
  <Paragraphs>32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شعراء الخوارج</vt:lpstr>
      <vt:lpstr>ظهور الخوارج:</vt:lpstr>
      <vt:lpstr>مميزات الخوارج:</vt:lpstr>
      <vt:lpstr>اهم شعراء الخوارج:</vt:lpstr>
      <vt:lpstr>اهم شعراء الخوارج: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الشعر أنواعه ومفهومه</dc:title>
  <dc:creator>Lenovo</dc:creator>
  <cp:lastModifiedBy>High Tech</cp:lastModifiedBy>
  <cp:revision>48</cp:revision>
  <dcterms:created xsi:type="dcterms:W3CDTF">2020-04-01T22:02:03Z</dcterms:created>
  <dcterms:modified xsi:type="dcterms:W3CDTF">2021-02-28T08:27:23Z</dcterms:modified>
</cp:coreProperties>
</file>