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7"/>
  </p:notesMasterIdLst>
  <p:sldIdLst>
    <p:sldId id="256" r:id="rId2"/>
    <p:sldId id="260" r:id="rId3"/>
    <p:sldId id="257" r:id="rId4"/>
    <p:sldId id="261" r:id="rId5"/>
    <p:sldId id="262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3A008DC-601E-4030-BB38-6A558CBE1D23}" type="datetimeFigureOut">
              <a:rPr lang="ar-SA" smtClean="0"/>
              <a:pPr/>
              <a:t>24/09/1442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974AA54-25DC-4FAC-A74A-18F5E3FB997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2038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4AA54-25DC-4FAC-A74A-18F5E3FB9972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B3A0-54F2-4ABB-A735-778B3069C690}" type="datetime1">
              <a:rPr lang="ar-SA" smtClean="0"/>
              <a:pPr/>
              <a:t>24/09/1442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663E-034F-4A70-9402-6D7488F1491A}" type="datetime1">
              <a:rPr lang="ar-SA" smtClean="0"/>
              <a:pPr/>
              <a:t>24/09/1442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49E7-2CC3-488D-ABD0-A026BD6EF2A8}" type="datetime1">
              <a:rPr lang="ar-SA" smtClean="0"/>
              <a:pPr/>
              <a:t>24/09/1442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32EE-96ED-415F-96FF-0527AA72426D}" type="datetime1">
              <a:rPr lang="ar-SA" smtClean="0"/>
              <a:pPr/>
              <a:t>24/09/1442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9463-9626-4658-9D77-76B6061510BB}" type="datetime1">
              <a:rPr lang="ar-SA" smtClean="0"/>
              <a:pPr/>
              <a:t>24/09/1442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6365-311F-4AC5-9F07-E7A6D1F4DF29}" type="datetime1">
              <a:rPr lang="ar-SA" smtClean="0"/>
              <a:pPr/>
              <a:t>24/09/1442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FCAC-1FEA-4156-B26B-F5E2D1F11310}" type="datetime1">
              <a:rPr lang="ar-SA" smtClean="0"/>
              <a:pPr/>
              <a:t>24/09/1442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49DC-9049-4E1E-88B5-E7C90EB867DD}" type="datetime1">
              <a:rPr lang="ar-SA" smtClean="0"/>
              <a:pPr/>
              <a:t>24/09/1442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73D8-A544-4C2D-BD43-02E2C722DD1C}" type="datetime1">
              <a:rPr lang="ar-SA" smtClean="0"/>
              <a:pPr/>
              <a:t>24/09/1442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9158-63C7-4CD8-8BA8-A3B41B938354}" type="datetime1">
              <a:rPr lang="ar-SA" smtClean="0"/>
              <a:pPr/>
              <a:t>24/09/1442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58DB-6EF2-485A-9227-06CA25D0721A}" type="datetime1">
              <a:rPr lang="ar-SA" smtClean="0"/>
              <a:pPr/>
              <a:t>24/09/1442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DBF280C-94E8-46BE-90B1-C30517CC5AAA}" type="datetime1">
              <a:rPr lang="ar-SA" smtClean="0"/>
              <a:pPr/>
              <a:t>24/09/1442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392BEFC-B896-4529-A479-9593ED729B2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800">
                <a:solidFill>
                  <a:schemeClr val="tx1"/>
                </a:solidFill>
              </a:rPr>
              <a:t>المرحلة الثانية</a:t>
            </a:r>
            <a:endParaRPr lang="ar-SA" sz="480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BEFC-B896-4529-A479-9593ED729B26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li-A-Traditional" pitchFamily="2" charset="-78"/>
              </a:rPr>
              <a:t>شعراء </a:t>
            </a:r>
            <a:r>
              <a:rPr lang="ar-IQ" b="1" i="1" smtClean="0">
                <a:solidFill>
                  <a:schemeClr val="tx1">
                    <a:lumMod val="95000"/>
                    <a:lumOff val="5000"/>
                  </a:schemeClr>
                </a:solidFill>
                <a:cs typeface="Ali-A-Traditional" pitchFamily="2" charset="-78"/>
              </a:rPr>
              <a:t>الطبيعة و </a:t>
            </a:r>
            <a:r>
              <a:rPr lang="ar-IQ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li-A-Traditional" pitchFamily="2" charset="-78"/>
              </a:rPr>
              <a:t>الرجاز</a:t>
            </a:r>
            <a:endParaRPr lang="ar-SA" b="1" i="1" dirty="0">
              <a:solidFill>
                <a:schemeClr val="tx1">
                  <a:lumMod val="95000"/>
                  <a:lumOff val="5000"/>
                </a:schemeClr>
              </a:solidFill>
              <a:cs typeface="Ali-A-Traditional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5400" dirty="0" smtClean="0">
                <a:solidFill>
                  <a:schemeClr val="accent2"/>
                </a:solidFill>
                <a:cs typeface="Ali-A-Traditional" pitchFamily="2" charset="-78"/>
              </a:rPr>
              <a:t>مواضيع شعراء الطبيعة:</a:t>
            </a:r>
            <a:endParaRPr lang="ar-SA" sz="5400" dirty="0">
              <a:solidFill>
                <a:schemeClr val="accent2"/>
              </a:solidFill>
              <a:cs typeface="Ali-A-Traditional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BEFC-B896-4529-A479-9593ED729B26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ar-IQ" sz="3200" dirty="0" smtClean="0">
                <a:cs typeface="Ali-A-Traditional" pitchFamily="2" charset="-78"/>
              </a:rPr>
              <a:t> وصف الصحراء من خلال المزج بين حب الطبيعة وحب </a:t>
            </a:r>
            <a:r>
              <a:rPr lang="ar-IQ" sz="3200" dirty="0" smtClean="0">
                <a:cs typeface="Ali-A-Traditional" pitchFamily="2" charset="-78"/>
              </a:rPr>
              <a:t>المرأة.</a:t>
            </a:r>
            <a:endParaRPr lang="ar-IQ" sz="3200" dirty="0" smtClean="0">
              <a:cs typeface="Ali-A-Traditional" pitchFamily="2" charset="-78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ar-IQ" sz="3200" dirty="0">
                <a:cs typeface="Ali-A-Traditional" pitchFamily="2" charset="-78"/>
              </a:rPr>
              <a:t> </a:t>
            </a:r>
            <a:r>
              <a:rPr lang="ar-IQ" sz="3200" dirty="0" smtClean="0">
                <a:cs typeface="Ali-A-Traditional" pitchFamily="2" charset="-78"/>
              </a:rPr>
              <a:t>وصف الفرس إن كان فارساً.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IQ" sz="3200" dirty="0">
                <a:cs typeface="Ali-A-Traditional" pitchFamily="2" charset="-78"/>
              </a:rPr>
              <a:t> </a:t>
            </a:r>
            <a:r>
              <a:rPr lang="ar-IQ" sz="3200" dirty="0" smtClean="0">
                <a:cs typeface="Ali-A-Traditional" pitchFamily="2" charset="-78"/>
              </a:rPr>
              <a:t>وصف البيئات الجديدة من أنهار وسفن تحمل الناس في رحلات نهرية ممتعة، والثلوج والجبال.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IQ" sz="3200" dirty="0">
                <a:cs typeface="Ali-A-Traditional" pitchFamily="2" charset="-78"/>
              </a:rPr>
              <a:t> </a:t>
            </a:r>
            <a:r>
              <a:rPr lang="ar-IQ" sz="3200" dirty="0" smtClean="0">
                <a:cs typeface="Ali-A-Traditional" pitchFamily="2" charset="-78"/>
              </a:rPr>
              <a:t>وصف الصيد والحديث عن الحيوانات منها الكلب والفهد والصقر.</a:t>
            </a:r>
            <a:endParaRPr lang="ar-IQ" sz="3200" dirty="0">
              <a:cs typeface="Ali-A-Traditional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>
                <a:solidFill>
                  <a:schemeClr val="accent2"/>
                </a:solidFill>
              </a:rPr>
              <a:t>أهم شعرائها:</a:t>
            </a:r>
            <a:endParaRPr lang="ar-SA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BEFC-B896-4529-A479-9593ED729B26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2400" dirty="0" smtClean="0">
                <a:cs typeface="Ali-A-Traditional" pitchFamily="2" charset="-78"/>
              </a:rPr>
              <a:t> ذو الرمة: واهم صفاته/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IQ" sz="2400" dirty="0">
                <a:cs typeface="Ali-A-Traditional" pitchFamily="2" charset="-78"/>
              </a:rPr>
              <a:t> </a:t>
            </a:r>
            <a:r>
              <a:rPr lang="ar-IQ" sz="2400" dirty="0" smtClean="0">
                <a:cs typeface="Ali-A-Traditional" pitchFamily="2" charset="-78"/>
              </a:rPr>
              <a:t>المدح بالتقوى وهجاء الظلال.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IQ" sz="2400" dirty="0">
                <a:cs typeface="Ali-A-Traditional" pitchFamily="2" charset="-78"/>
              </a:rPr>
              <a:t> </a:t>
            </a:r>
            <a:r>
              <a:rPr lang="ar-IQ" sz="2400" dirty="0" smtClean="0">
                <a:cs typeface="Ali-A-Traditional" pitchFamily="2" charset="-78"/>
              </a:rPr>
              <a:t>ويذكر في رحلاته الصحراوية التيمم والقَصر في الصلاة وتلاوه آى الذكر الحكيم.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IQ" sz="2400" dirty="0">
                <a:cs typeface="Ali-A-Traditional" pitchFamily="2" charset="-78"/>
              </a:rPr>
              <a:t> </a:t>
            </a:r>
            <a:r>
              <a:rPr lang="ar-IQ" sz="2400" dirty="0" smtClean="0">
                <a:cs typeface="Ali-A-Traditional" pitchFamily="2" charset="-78"/>
              </a:rPr>
              <a:t>وكان كثير الاختلاف إلى مجالس الوعاظ والمتكلمين في عصره.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IQ" sz="2400" dirty="0" smtClean="0">
                <a:cs typeface="Ali-A-Traditional" pitchFamily="2" charset="-78"/>
              </a:rPr>
              <a:t>يعد اكبر شاعر تغنى بالصحراء العربية حتى عشقها وعشق أيامها ولياليها ورمالها وكثبانها واشجارها وحيوانها الأليف والوحشي وكل ما يُطوى فيها.</a:t>
            </a:r>
          </a:p>
          <a:p>
            <a:pPr marL="0" indent="0" algn="just">
              <a:buNone/>
            </a:pPr>
            <a:r>
              <a:rPr lang="ar-IQ" sz="2400" dirty="0">
                <a:cs typeface="Ali-A-Traditional" pitchFamily="2" charset="-78"/>
              </a:rPr>
              <a:t> </a:t>
            </a:r>
            <a:r>
              <a:rPr lang="ar-IQ" sz="2400" dirty="0" smtClean="0">
                <a:cs typeface="Ali-A-Traditional" pitchFamily="2" charset="-78"/>
              </a:rPr>
              <a:t>  </a:t>
            </a:r>
          </a:p>
          <a:p>
            <a:pPr marL="0" indent="0" algn="just">
              <a:buNone/>
            </a:pPr>
            <a:r>
              <a:rPr lang="ar-IQ" sz="2400" dirty="0" smtClean="0">
                <a:cs typeface="Ali-A-Traditional" pitchFamily="2" charset="-78"/>
              </a:rPr>
              <a:t>إذ يقول في وصف دموعه التي تسيل دائماً:</a:t>
            </a:r>
          </a:p>
          <a:p>
            <a:pPr marL="0" indent="0" algn="just">
              <a:buNone/>
            </a:pPr>
            <a:r>
              <a:rPr lang="ar-IQ" sz="2400" dirty="0">
                <a:cs typeface="Ali-A-Traditional" pitchFamily="2" charset="-78"/>
              </a:rPr>
              <a:t> </a:t>
            </a:r>
            <a:r>
              <a:rPr lang="ar-IQ" sz="2400" dirty="0" smtClean="0">
                <a:cs typeface="Ali-A-Traditional" pitchFamily="2" charset="-78"/>
              </a:rPr>
              <a:t>   ما بالُ عينك منها الماءُ يَنسكبُ ..... كأنه من كُلى مُفريةٍ سَربُ</a:t>
            </a:r>
            <a:endParaRPr lang="ar-IQ" sz="2400" dirty="0">
              <a:cs typeface="Ali-A-Traditional" pitchFamily="2" charset="-78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>
                <a:solidFill>
                  <a:schemeClr val="accent2"/>
                </a:solidFill>
                <a:cs typeface="Ali-A-Traditional" pitchFamily="2" charset="-78"/>
              </a:rPr>
              <a:t>الرُّجَّاز:</a:t>
            </a:r>
            <a:endParaRPr lang="ar-SA" dirty="0">
              <a:solidFill>
                <a:schemeClr val="accent2"/>
              </a:solidFill>
              <a:cs typeface="Ali-A-Traditional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BEFC-B896-4529-A479-9593ED729B26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ar-IQ" sz="2800" dirty="0" smtClean="0">
                <a:cs typeface="Ali-A-Traditional" pitchFamily="2" charset="-78"/>
              </a:rPr>
              <a:t> الرجز: هو من البحور القديمة في الشعر العربي، وكان يستخدم بكثرة في العصر الجاهلي حيث كان الوزن الشعبي العام الذي يدور على كل لسان.</a:t>
            </a:r>
          </a:p>
          <a:p>
            <a:pPr algn="just">
              <a:lnSpc>
                <a:spcPct val="120000"/>
              </a:lnSpc>
            </a:pPr>
            <a:r>
              <a:rPr lang="ar-IQ" sz="2800" dirty="0" smtClean="0">
                <a:cs typeface="Ali-A-Traditional" pitchFamily="2" charset="-78"/>
              </a:rPr>
              <a:t>أهم مميزاته: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ar-IQ" sz="2800" dirty="0">
                <a:cs typeface="Ali-A-Traditional" pitchFamily="2" charset="-78"/>
              </a:rPr>
              <a:t> </a:t>
            </a:r>
            <a:r>
              <a:rPr lang="ar-IQ" sz="2800" dirty="0" smtClean="0">
                <a:cs typeface="Ali-A-Traditional" pitchFamily="2" charset="-78"/>
              </a:rPr>
              <a:t>كثر فيه المشطور والمنهوك.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ar-IQ" sz="2800" dirty="0">
                <a:cs typeface="Ali-A-Traditional" pitchFamily="2" charset="-78"/>
              </a:rPr>
              <a:t> </a:t>
            </a:r>
            <a:r>
              <a:rPr lang="ar-IQ" sz="2800" dirty="0" smtClean="0">
                <a:cs typeface="Ali-A-Traditional" pitchFamily="2" charset="-78"/>
              </a:rPr>
              <a:t>لا يتجاوز البيتين والثلاثة إلا نادراً.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ar-IQ" sz="2800" dirty="0">
                <a:cs typeface="Ali-A-Traditional" pitchFamily="2" charset="-78"/>
              </a:rPr>
              <a:t> </a:t>
            </a:r>
            <a:r>
              <a:rPr lang="ar-IQ" sz="2800" dirty="0" smtClean="0">
                <a:cs typeface="Ali-A-Traditional" pitchFamily="2" charset="-78"/>
              </a:rPr>
              <a:t>ينظمها اناس كثيرون معرفون ومجهولون.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ar-IQ" sz="2800" dirty="0">
                <a:cs typeface="Ali-A-Traditional" pitchFamily="2" charset="-78"/>
              </a:rPr>
              <a:t> </a:t>
            </a:r>
            <a:r>
              <a:rPr lang="ar-IQ" sz="2800" dirty="0" smtClean="0">
                <a:cs typeface="Ali-A-Traditional" pitchFamily="2" charset="-78"/>
              </a:rPr>
              <a:t>تنظم أبياتها بديهةُ أو ارتجالاً مقترنة بأعمالهم وحركاتهم السريعة والبطيئة.</a:t>
            </a:r>
            <a:endParaRPr lang="ar-IQ" sz="2800" dirty="0">
              <a:cs typeface="Ali-A-Traditional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ar-SA" dirty="0">
              <a:solidFill>
                <a:srgbClr val="FF0000"/>
              </a:solidFill>
              <a:cs typeface="Ali-A-Traditional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BEFC-B896-4529-A479-9593ED729B26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8153400" cy="4724400"/>
          </a:xfrm>
        </p:spPr>
        <p:txBody>
          <a:bodyPr>
            <a:normAutofit/>
          </a:bodyPr>
          <a:lstStyle/>
          <a:p>
            <a:pPr algn="just"/>
            <a:r>
              <a:rPr lang="ar-IQ" sz="2400" dirty="0" smtClean="0">
                <a:cs typeface="Ali-A-Traditional" pitchFamily="2" charset="-78"/>
              </a:rPr>
              <a:t> الأرجوزة: اطول من الرجز وتتناول كل أغراض القصيدة وتجري على نمطها من الحديث عن الاطلال ووصف الرحلة في الصحراء والمديح والهجاء والفخر وباب الصيد بالجوارح.</a:t>
            </a:r>
          </a:p>
          <a:p>
            <a:pPr algn="just"/>
            <a:r>
              <a:rPr lang="ar-IQ" sz="2400" dirty="0">
                <a:cs typeface="Ali-A-Traditional" pitchFamily="2" charset="-78"/>
              </a:rPr>
              <a:t> </a:t>
            </a:r>
            <a:r>
              <a:rPr lang="ar-IQ" sz="2400" dirty="0" smtClean="0">
                <a:cs typeface="Ali-A-Traditional" pitchFamily="2" charset="-78"/>
              </a:rPr>
              <a:t>يعد الرجز صناعة ؟</a:t>
            </a:r>
          </a:p>
          <a:p>
            <a:pPr marL="0" indent="0" algn="just">
              <a:buNone/>
            </a:pPr>
            <a:r>
              <a:rPr lang="ar-IQ" sz="2400" dirty="0">
                <a:cs typeface="Ali-A-Traditional" pitchFamily="2" charset="-78"/>
              </a:rPr>
              <a:t> </a:t>
            </a:r>
            <a:r>
              <a:rPr lang="ar-IQ" sz="2400" dirty="0" smtClean="0">
                <a:cs typeface="Ali-A-Traditional" pitchFamily="2" charset="-78"/>
              </a:rPr>
              <a:t>لأن الرجز تحول عند بعض الشعراء صناعة لغوية، لم يُقصد به التعبير عن الأغراض الوجدانية وحدها بل أصبح يُقصد به التعبير عن غرائب اللغة.</a:t>
            </a:r>
          </a:p>
          <a:p>
            <a:pPr algn="just"/>
            <a:r>
              <a:rPr lang="ar-IQ" sz="2400" dirty="0">
                <a:cs typeface="Ali-A-Traditional" pitchFamily="2" charset="-78"/>
              </a:rPr>
              <a:t> </a:t>
            </a:r>
            <a:r>
              <a:rPr lang="ar-IQ" sz="2400" dirty="0" smtClean="0">
                <a:cs typeface="Ali-A-Traditional" pitchFamily="2" charset="-78"/>
              </a:rPr>
              <a:t>ومن أهم شعرائها (العَجَّاج – رُؤبة)، قال العجاج في أرجوزته التي اصبحت موعظة تامة: </a:t>
            </a:r>
          </a:p>
          <a:p>
            <a:pPr marL="0" indent="0" algn="just">
              <a:buNone/>
            </a:pPr>
            <a:endParaRPr lang="ar-IQ" sz="2400" dirty="0">
              <a:cs typeface="Ali-A-Traditional" pitchFamily="2" charset="-78"/>
            </a:endParaRPr>
          </a:p>
          <a:p>
            <a:pPr marL="0" indent="0" algn="just">
              <a:buNone/>
            </a:pPr>
            <a:r>
              <a:rPr lang="ar-IQ" sz="2400" dirty="0" smtClean="0">
                <a:cs typeface="Ali-A-Traditional" pitchFamily="2" charset="-78"/>
              </a:rPr>
              <a:t>     الحمدُ لله الذي استقلّتِ .... بإذنه السماءُ واطمأنّتِ</a:t>
            </a:r>
            <a:endParaRPr lang="ar-IQ" sz="2400" dirty="0">
              <a:cs typeface="Ali-A-Traditional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269</TotalTime>
  <Words>302</Words>
  <Application>Microsoft Office PowerPoint</Application>
  <PresentationFormat>On-screen Show (4:3)</PresentationFormat>
  <Paragraphs>35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شعراء الطبيعة و الرجاز</vt:lpstr>
      <vt:lpstr>مواضيع شعراء الطبيعة:</vt:lpstr>
      <vt:lpstr>أهم شعرائها:</vt:lpstr>
      <vt:lpstr>الرُّجَّاز: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الشعر أنواعه ومفهومه</dc:title>
  <dc:creator>Lenovo</dc:creator>
  <cp:lastModifiedBy>High Tech</cp:lastModifiedBy>
  <cp:revision>58</cp:revision>
  <dcterms:created xsi:type="dcterms:W3CDTF">2020-04-01T22:02:03Z</dcterms:created>
  <dcterms:modified xsi:type="dcterms:W3CDTF">2021-05-05T10:44:41Z</dcterms:modified>
</cp:coreProperties>
</file>