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7"/>
  </p:notesMasterIdLst>
  <p:sldIdLst>
    <p:sldId id="256" r:id="rId2"/>
    <p:sldId id="260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3A008DC-601E-4030-BB38-6A558CBE1D23}" type="datetimeFigureOut">
              <a:rPr lang="ar-SA" smtClean="0"/>
              <a:pPr/>
              <a:t>24/07/1442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74AA54-25DC-4FAC-A74A-18F5E3FB997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003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AA54-25DC-4FAC-A74A-18F5E3FB9972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48B3A0-54F2-4ABB-A735-778B3069C690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A3663E-034F-4A70-9402-6D7488F1491A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49E7-2CC3-488D-ABD0-A026BD6EF2A8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B32EE-96ED-415F-96FF-0527AA72426D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79463-9626-4658-9D77-76B6061510BB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365-311F-4AC5-9F07-E7A6D1F4DF29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6FCAC-1FEA-4156-B26B-F5E2D1F11310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349DC-9049-4E1E-88B5-E7C90EB867DD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373D8-A544-4C2D-BD43-02E2C722DD1C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089158-63C7-4CD8-8BA8-A3B41B938354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5058DB-6EF2-485A-9227-06CA25D0721A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BF280C-94E8-46BE-90B1-C30517CC5AAA}" type="datetime1">
              <a:rPr lang="ar-SA" smtClean="0"/>
              <a:pPr/>
              <a:t>24/07/1442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i-A-Traditional" pitchFamily="2" charset="-78"/>
              </a:rPr>
              <a:t>شعراء </a:t>
            </a:r>
            <a:r>
              <a:rPr lang="ar-IQ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i-A-Traditional" pitchFamily="2" charset="-78"/>
              </a:rPr>
              <a:t>الغزل الصريح</a:t>
            </a:r>
            <a:endParaRPr lang="ar-SA" b="1" i="1" dirty="0">
              <a:solidFill>
                <a:schemeClr val="tx1">
                  <a:lumMod val="95000"/>
                  <a:lumOff val="5000"/>
                </a:schemeClr>
              </a:solidFill>
              <a:cs typeface="Ali-A-Traditional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 smtClean="0">
                <a:solidFill>
                  <a:schemeClr val="tx1"/>
                </a:solidFill>
              </a:rPr>
              <a:t>المرحلة الثانية</a:t>
            </a:r>
            <a:endParaRPr lang="ar-SA" sz="48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ar-IQ" sz="2400" dirty="0" smtClean="0">
                <a:cs typeface="Ali-A-Traditional" pitchFamily="2" charset="-78"/>
              </a:rPr>
              <a:t> كثرت فيها أموال الفتوح والرقيق الاجنبي.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ar-IQ" sz="2400" dirty="0" smtClean="0">
                <a:cs typeface="Ali-A-Traditional" pitchFamily="2" charset="-78"/>
              </a:rPr>
              <a:t>سد حاجة الشباب المتعطل من اللهو بما كام يقدم لهم من غناء وموسيقى.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ar-IQ" sz="2400" dirty="0" smtClean="0">
                <a:cs typeface="Ali-A-Traditional" pitchFamily="2" charset="-78"/>
              </a:rPr>
              <a:t>الملائمة بين الغناء العربي القديم وما تثقفوه من غناء الفرس والروم وظهور نظرية جديدة توضع على الألحان والأنغام.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تردد الناس على المغنين والمغنيات من بينهم النساك والفقهاء والنساء.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شاعر بين الناس موجة واسعة من المرح، ورقيت الاذواق ودققت الاحاسيس وعاش الشعراء للحب والغزل.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لجوء الشعراء إلى استخدام الأوزان الخفيفة والطويلة وتجزئتها لمساعدة المغنين والمغنيات ليضعوها على آلاتهم الوترية وطبولهم الموسيقية.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اصطناع الألفاظ العذبة السهلة حتة تتلائم مع أذواق المستعمين.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400" dirty="0" smtClean="0">
                <a:solidFill>
                  <a:schemeClr val="accent2"/>
                </a:solidFill>
                <a:cs typeface="Ali-A-Traditional" pitchFamily="2" charset="-78"/>
              </a:rPr>
              <a:t>اسباب ظهور الغزل الصريح:</a:t>
            </a:r>
            <a:endParaRPr lang="ar-SA" sz="4400" dirty="0">
              <a:solidFill>
                <a:schemeClr val="accent2"/>
              </a:solidFill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just"/>
            <a:r>
              <a:rPr lang="ar-IQ" sz="3200" dirty="0" smtClean="0">
                <a:cs typeface="Ali-A-Traditional" pitchFamily="2" charset="-78"/>
              </a:rPr>
              <a:t> الفرق بين الغزل الجاهلي القديم والغزل الجديد: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 </a:t>
            </a:r>
            <a:r>
              <a:rPr lang="ar-IQ" sz="3200" dirty="0" smtClean="0">
                <a:cs typeface="Ali-A-Traditional" pitchFamily="2" charset="-78"/>
              </a:rPr>
              <a:t>الغزل الجاهلي: -استخدم الاوزان الطويلة والأساليب المعقدة الصعبة.</a:t>
            </a:r>
          </a:p>
          <a:p>
            <a:pPr marL="0" indent="0" algn="just">
              <a:buNone/>
            </a:pPr>
            <a:r>
              <a:rPr lang="ar-IQ" sz="3200" dirty="0">
                <a:cs typeface="Ali-A-Traditional" pitchFamily="2" charset="-78"/>
              </a:rPr>
              <a:t> </a:t>
            </a:r>
            <a:r>
              <a:rPr lang="ar-IQ" sz="3200" dirty="0" smtClean="0">
                <a:cs typeface="Ali-A-Traditional" pitchFamily="2" charset="-78"/>
              </a:rPr>
              <a:t>  - بدأت اشعارهم الغزلية بتشبية الديار والبكاء على الاطلال.</a:t>
            </a:r>
          </a:p>
          <a:p>
            <a:pPr marL="0" indent="0" algn="just">
              <a:buNone/>
            </a:pPr>
            <a:r>
              <a:rPr lang="ar-IQ" sz="2000" dirty="0" smtClean="0">
                <a:solidFill>
                  <a:schemeClr val="bg2">
                    <a:lumMod val="50000"/>
                  </a:schemeClr>
                </a:solidFill>
                <a:cs typeface="Ali-A-Traditional" pitchFamily="2" charset="-78"/>
              </a:rPr>
              <a:t>2</a:t>
            </a:r>
            <a:r>
              <a:rPr lang="ar-IQ" sz="3200" dirty="0" smtClean="0">
                <a:cs typeface="Ali-A-Traditional" pitchFamily="2" charset="-78"/>
              </a:rPr>
              <a:t>- الغزل الأموي الجديد: - استخدام الأوزان الخفيفة والأساليب السهلة والعذبة.</a:t>
            </a:r>
          </a:p>
          <a:p>
            <a:pPr marL="0" indent="0" algn="just">
              <a:buNone/>
            </a:pPr>
            <a:r>
              <a:rPr lang="ar-IQ" sz="3200" dirty="0">
                <a:cs typeface="Ali-A-Traditional" pitchFamily="2" charset="-78"/>
              </a:rPr>
              <a:t> </a:t>
            </a:r>
            <a:r>
              <a:rPr lang="ar-IQ" sz="3200" dirty="0" smtClean="0">
                <a:cs typeface="Ali-A-Traditional" pitchFamily="2" charset="-78"/>
              </a:rPr>
              <a:t>  - بدأ اشعارهم بتصوير لأحاسيس الحب ووصف جمال المرأة وتعلق قلوبهم بها.</a:t>
            </a:r>
            <a:endParaRPr lang="ar-IQ" sz="3200" dirty="0">
              <a:cs typeface="Ali-A-Traditional" pitchFamily="2" charset="-78"/>
            </a:endParaRPr>
          </a:p>
          <a:p>
            <a:pPr marL="0" indent="0" algn="just">
              <a:buNone/>
            </a:pPr>
            <a:endParaRPr lang="ar-IQ" sz="3200" dirty="0" smtClean="0">
              <a:cs typeface="Ali-A-Traditional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smtClean="0">
                <a:solidFill>
                  <a:schemeClr val="accent2"/>
                </a:solidFill>
              </a:rPr>
              <a:t>شعراء بني أمية:</a:t>
            </a:r>
            <a:endParaRPr lang="ar-SA" sz="3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447800"/>
            <a:ext cx="7924800" cy="4191000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2400" dirty="0" smtClean="0">
                <a:cs typeface="Ali-A-Traditional" pitchFamily="2" charset="-78"/>
              </a:rPr>
              <a:t> هو الشعر الذي يتغنى </a:t>
            </a:r>
            <a:r>
              <a:rPr lang="ar-IQ" sz="2400" dirty="0" smtClean="0">
                <a:cs typeface="Ali-A-Traditional" pitchFamily="2" charset="-78"/>
              </a:rPr>
              <a:t>فيه الشاعر </a:t>
            </a:r>
            <a:r>
              <a:rPr lang="ar-IQ" sz="2400" dirty="0" smtClean="0">
                <a:cs typeface="Ali-A-Traditional" pitchFamily="2" charset="-78"/>
              </a:rPr>
              <a:t>بمفاتن المرأة ويصرح بحبه وزياراته لمحبوباته، </a:t>
            </a:r>
            <a:r>
              <a:rPr lang="ar-IQ" sz="2400" dirty="0" smtClean="0">
                <a:cs typeface="Ali-A-Traditional" pitchFamily="2" charset="-78"/>
              </a:rPr>
              <a:t>ويطلبون </a:t>
            </a:r>
            <a:r>
              <a:rPr lang="ar-IQ" sz="2400" dirty="0" smtClean="0">
                <a:cs typeface="Ali-A-Traditional" pitchFamily="2" charset="-78"/>
              </a:rPr>
              <a:t>المرأة ويلحون في الطلب، وهم الجمهور الأكثر وعلى رأسهم عمر بن أبي ربيعة والأحوص والعرجي.</a:t>
            </a:r>
          </a:p>
          <a:p>
            <a:pPr algn="just"/>
            <a:r>
              <a:rPr lang="ar-IQ" sz="2400" dirty="0" smtClean="0">
                <a:cs typeface="Ali-A-Traditional" pitchFamily="2" charset="-78"/>
              </a:rPr>
              <a:t>عمر بن أبي ربيعة: من مميزات شعره: 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استخدام الأوزان الخفيفة والمجزوءة.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استخدام لغة سهلة فيها عذوبة وحلاوة.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لا يصطنع اي ثوب من ثياب التكلف.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الحوار القصصي الذي يرسمه على لسان محبوباته.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ar-IQ" sz="2400" dirty="0" smtClean="0">
                <a:cs typeface="Ali-A-Traditional" pitchFamily="2" charset="-78"/>
              </a:rPr>
              <a:t>يغامر مع فتيات نبيلات وهي مغامرات لا تتعدى اللقاء والمتعة بالحديث وهو بذلك صريح لا تنتهي إلى إباحية ولا إلى إثم.</a:t>
            </a:r>
          </a:p>
          <a:p>
            <a:pPr marL="109728" indent="0" algn="just">
              <a:buNone/>
            </a:pPr>
            <a:r>
              <a:rPr lang="ar-IQ" sz="2400" dirty="0">
                <a:cs typeface="Ali-A-Traditional" pitchFamily="2" charset="-78"/>
              </a:rPr>
              <a:t> </a:t>
            </a:r>
            <a:endParaRPr lang="ar-IQ" sz="2400" dirty="0" smtClean="0">
              <a:cs typeface="Ali-A-Traditional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  <a:cs typeface="Ali-A-Traditional" pitchFamily="2" charset="-78"/>
              </a:rPr>
              <a:t>الغزل الصريح:</a:t>
            </a:r>
            <a:endParaRPr lang="ar-SA" dirty="0">
              <a:solidFill>
                <a:srgbClr val="FF0000"/>
              </a:solidFill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 </a:t>
            </a:r>
            <a:r>
              <a:rPr lang="ar-IQ" dirty="0" smtClean="0"/>
              <a:t>يصور عمر بن ابي ربيعة في </a:t>
            </a:r>
            <a:r>
              <a:rPr lang="ar-IQ" dirty="0" smtClean="0"/>
              <a:t>شعره </a:t>
            </a:r>
            <a:r>
              <a:rPr lang="ar-IQ" dirty="0" smtClean="0"/>
              <a:t>ثلاث أخوات قد أعجبن به فيقول:</a:t>
            </a:r>
          </a:p>
          <a:p>
            <a:pPr marL="109728" indent="0">
              <a:buNone/>
            </a:pPr>
            <a:endParaRPr lang="ar-IQ" dirty="0"/>
          </a:p>
          <a:p>
            <a:pPr marL="109728" indent="0">
              <a:buNone/>
            </a:pPr>
            <a:r>
              <a:rPr lang="ar-IQ" dirty="0" smtClean="0"/>
              <a:t>         قالت الكُبرى أتعرفنَ الفتى.... قالت الوُسطى نعم هذا عُمر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       قالت الصُّغرى وقد تَيّمتهَا ....  قد عرفناه وهل يَخفى القمــر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شعر عمر بن أبي ربيعة: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29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447</TotalTime>
  <Words>322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شعراء الغزل الصريح</vt:lpstr>
      <vt:lpstr>اسباب ظهور الغزل الصريح:</vt:lpstr>
      <vt:lpstr>شعراء بني أمية:</vt:lpstr>
      <vt:lpstr>الغزل الصريح:</vt:lpstr>
      <vt:lpstr>شعر عمر بن أبي ربيعة: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الشعر أنواعه ومفهومه</dc:title>
  <dc:creator>Lenovo</dc:creator>
  <cp:lastModifiedBy>High Tech</cp:lastModifiedBy>
  <cp:revision>65</cp:revision>
  <dcterms:created xsi:type="dcterms:W3CDTF">2020-04-01T22:02:03Z</dcterms:created>
  <dcterms:modified xsi:type="dcterms:W3CDTF">2021-03-07T08:45:04Z</dcterms:modified>
</cp:coreProperties>
</file>