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9"/>
  </p:notesMasterIdLst>
  <p:sldIdLst>
    <p:sldId id="256" r:id="rId2"/>
    <p:sldId id="260" r:id="rId3"/>
    <p:sldId id="257" r:id="rId4"/>
    <p:sldId id="261" r:id="rId5"/>
    <p:sldId id="262" r:id="rId6"/>
    <p:sldId id="263" r:id="rId7"/>
    <p:sldId id="264"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86" d="100"/>
          <a:sy n="86" d="100"/>
        </p:scale>
        <p:origin x="-14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3A008DC-601E-4030-BB38-6A558CBE1D23}" type="datetimeFigureOut">
              <a:rPr lang="ar-SA" smtClean="0"/>
              <a:pPr/>
              <a:t>14/09/1442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974AA54-25DC-4FAC-A74A-18F5E3FB9972}" type="slidenum">
              <a:rPr lang="ar-SA" smtClean="0"/>
              <a:pPr/>
              <a:t>‹#›</a:t>
            </a:fld>
            <a:endParaRPr lang="ar-SA"/>
          </a:p>
        </p:txBody>
      </p:sp>
    </p:spTree>
    <p:extLst>
      <p:ext uri="{BB962C8B-B14F-4D97-AF65-F5344CB8AC3E}">
        <p14:creationId xmlns:p14="http://schemas.microsoft.com/office/powerpoint/2010/main" val="37951824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F974AA54-25DC-4FAC-A74A-18F5E3FB9972}"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148B3A0-54F2-4ABB-A735-778B3069C690}" type="datetime1">
              <a:rPr lang="ar-SA" smtClean="0"/>
              <a:pPr/>
              <a:t>14/09/1442</a:t>
            </a:fld>
            <a:endParaRPr lang="ar-SA"/>
          </a:p>
        </p:txBody>
      </p:sp>
      <p:sp>
        <p:nvSpPr>
          <p:cNvPr id="17" name="Footer Placeholder 16"/>
          <p:cNvSpPr>
            <a:spLocks noGrp="1"/>
          </p:cNvSpPr>
          <p:nvPr>
            <p:ph type="ftr" sz="quarter" idx="11"/>
          </p:nvPr>
        </p:nvSpPr>
        <p:spPr/>
        <p:txBody>
          <a:bodyPr/>
          <a:lstStyle/>
          <a:p>
            <a:endParaRPr lang="ar-S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392BEFC-B896-4529-A479-9593ED729B26}" type="slidenum">
              <a:rPr lang="ar-SA" smtClean="0"/>
              <a:pPr/>
              <a:t>‹#›</a:t>
            </a:fld>
            <a:endParaRPr lang="ar-S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A3663E-034F-4A70-9402-6D7488F1491A}" type="datetime1">
              <a:rPr lang="ar-SA" smtClean="0"/>
              <a:pPr/>
              <a:t>14/09/1442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392BEFC-B896-4529-A479-9593ED729B2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7B49E7-2CC3-488D-ABD0-A026BD6EF2A8}" type="datetime1">
              <a:rPr lang="ar-SA" smtClean="0"/>
              <a:pPr/>
              <a:t>14/09/1442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392BEFC-B896-4529-A479-9593ED729B2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24B32EE-96ED-415F-96FF-0527AA72426D}" type="datetime1">
              <a:rPr lang="ar-SA" smtClean="0"/>
              <a:pPr/>
              <a:t>14/09/1442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392BEFC-B896-4529-A479-9593ED729B26}" type="slidenum">
              <a:rPr lang="ar-SA" smtClean="0"/>
              <a:pPr/>
              <a:t>‹#›</a:t>
            </a:fld>
            <a:endParaRPr lang="ar-S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479463-9626-4658-9D77-76B6061510BB}" type="datetime1">
              <a:rPr lang="ar-SA" smtClean="0"/>
              <a:pPr/>
              <a:t>14/09/1442</a:t>
            </a:fld>
            <a:endParaRPr lang="ar-SA"/>
          </a:p>
        </p:txBody>
      </p:sp>
      <p:sp>
        <p:nvSpPr>
          <p:cNvPr id="5" name="Footer Placeholder 4"/>
          <p:cNvSpPr>
            <a:spLocks noGrp="1"/>
          </p:cNvSpPr>
          <p:nvPr>
            <p:ph type="ftr" sz="quarter" idx="11"/>
          </p:nvPr>
        </p:nvSpPr>
        <p:spPr>
          <a:xfrm>
            <a:off x="800100" y="6172200"/>
            <a:ext cx="4000500" cy="457200"/>
          </a:xfrm>
        </p:spPr>
        <p:txBody>
          <a:bodyPr/>
          <a:lstStyle/>
          <a:p>
            <a:endParaRPr lang="ar-S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392BEFC-B896-4529-A479-9593ED729B26}"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506365-311F-4AC5-9F07-E7A6D1F4DF29}" type="datetime1">
              <a:rPr lang="ar-SA" smtClean="0"/>
              <a:pPr/>
              <a:t>14/09/1442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392BEFC-B896-4529-A479-9593ED729B26}" type="slidenum">
              <a:rPr lang="ar-SA" smtClean="0"/>
              <a:pPr/>
              <a:t>‹#›</a:t>
            </a:fld>
            <a:endParaRPr lang="ar-S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056FCAC-1FEA-4156-B26B-F5E2D1F11310}" type="datetime1">
              <a:rPr lang="ar-SA" smtClean="0"/>
              <a:pPr/>
              <a:t>14/09/1442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392BEFC-B896-4529-A479-9593ED729B26}" type="slidenum">
              <a:rPr lang="ar-SA" smtClean="0"/>
              <a:pPr/>
              <a:t>‹#›</a:t>
            </a:fld>
            <a:endParaRPr lang="ar-S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D349DC-9049-4E1E-88B5-E7C90EB867DD}" type="datetime1">
              <a:rPr lang="ar-SA" smtClean="0"/>
              <a:pPr/>
              <a:t>14/09/1442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392BEFC-B896-4529-A479-9593ED729B2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373D8-A544-4C2D-BD43-02E2C722DD1C}" type="datetime1">
              <a:rPr lang="ar-SA" smtClean="0"/>
              <a:pPr/>
              <a:t>14/09/1442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392BEFC-B896-4529-A479-9593ED729B2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089158-63C7-4CD8-8BA8-A3B41B938354}" type="datetime1">
              <a:rPr lang="ar-SA" smtClean="0"/>
              <a:pPr/>
              <a:t>14/09/1442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392BEFC-B896-4529-A479-9593ED729B26}" type="slidenum">
              <a:rPr lang="ar-SA" smtClean="0"/>
              <a:pPr/>
              <a:t>‹#›</a:t>
            </a:fld>
            <a:endParaRPr lang="ar-S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5058DB-6EF2-485A-9227-06CA25D0721A}" type="datetime1">
              <a:rPr lang="ar-SA" smtClean="0"/>
              <a:pPr/>
              <a:t>14/09/1442</a:t>
            </a:fld>
            <a:endParaRPr lang="ar-SA"/>
          </a:p>
        </p:txBody>
      </p:sp>
      <p:sp>
        <p:nvSpPr>
          <p:cNvPr id="6" name="Footer Placeholder 5"/>
          <p:cNvSpPr>
            <a:spLocks noGrp="1"/>
          </p:cNvSpPr>
          <p:nvPr>
            <p:ph type="ftr" sz="quarter" idx="11"/>
          </p:nvPr>
        </p:nvSpPr>
        <p:spPr>
          <a:xfrm>
            <a:off x="914400" y="6172200"/>
            <a:ext cx="3886200" cy="457200"/>
          </a:xfrm>
        </p:spPr>
        <p:txBody>
          <a:bodyPr/>
          <a:lstStyle/>
          <a:p>
            <a:endParaRPr lang="ar-SA"/>
          </a:p>
        </p:txBody>
      </p:sp>
      <p:sp>
        <p:nvSpPr>
          <p:cNvPr id="7" name="Slide Number Placeholder 6"/>
          <p:cNvSpPr>
            <a:spLocks noGrp="1"/>
          </p:cNvSpPr>
          <p:nvPr>
            <p:ph type="sldNum" sz="quarter" idx="12"/>
          </p:nvPr>
        </p:nvSpPr>
        <p:spPr>
          <a:xfrm>
            <a:off x="146304" y="6208776"/>
            <a:ext cx="457200" cy="457200"/>
          </a:xfrm>
        </p:spPr>
        <p:txBody>
          <a:bodyPr/>
          <a:lstStyle/>
          <a:p>
            <a:fld id="{F392BEFC-B896-4529-A479-9593ED729B26}" type="slidenum">
              <a:rPr lang="ar-SA" smtClean="0"/>
              <a:pPr/>
              <a:t>‹#›</a:t>
            </a:fld>
            <a:endParaRPr lang="ar-S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DBF280C-94E8-46BE-90B1-C30517CC5AAA}" type="datetime1">
              <a:rPr lang="ar-SA" smtClean="0"/>
              <a:pPr/>
              <a:t>14/09/1442</a:t>
            </a:fld>
            <a:endParaRPr lang="ar-S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92BEFC-B896-4529-A479-9593ED729B2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IQ" sz="4800" dirty="0" smtClean="0">
                <a:solidFill>
                  <a:schemeClr val="tx1"/>
                </a:solidFill>
              </a:rPr>
              <a:t>المرحلة الثانية</a:t>
            </a:r>
            <a:endParaRPr lang="ar-SA" sz="4800" dirty="0">
              <a:solidFill>
                <a:schemeClr val="tx1"/>
              </a:solidFill>
            </a:endParaRPr>
          </a:p>
        </p:txBody>
      </p:sp>
      <p:sp>
        <p:nvSpPr>
          <p:cNvPr id="2" name="Title 1"/>
          <p:cNvSpPr>
            <a:spLocks noGrp="1"/>
          </p:cNvSpPr>
          <p:nvPr>
            <p:ph type="ctrTitle"/>
          </p:nvPr>
        </p:nvSpPr>
        <p:spPr/>
        <p:txBody>
          <a:bodyPr/>
          <a:lstStyle/>
          <a:p>
            <a:r>
              <a:rPr lang="ar-IQ" b="1" i="1" dirty="0" smtClean="0">
                <a:solidFill>
                  <a:schemeClr val="tx1">
                    <a:lumMod val="95000"/>
                    <a:lumOff val="5000"/>
                  </a:schemeClr>
                </a:solidFill>
                <a:cs typeface="Ali-A-Traditional" pitchFamily="2" charset="-78"/>
              </a:rPr>
              <a:t>شعراء </a:t>
            </a:r>
            <a:r>
              <a:rPr lang="ar-IQ" b="1" i="1" dirty="0" smtClean="0">
                <a:solidFill>
                  <a:schemeClr val="tx1">
                    <a:lumMod val="95000"/>
                    <a:lumOff val="5000"/>
                  </a:schemeClr>
                </a:solidFill>
                <a:cs typeface="Ali-A-Traditional" pitchFamily="2" charset="-78"/>
              </a:rPr>
              <a:t>الغزل العذري وشعراء الزهد</a:t>
            </a:r>
            <a:endParaRPr lang="ar-SA" b="1" i="1" dirty="0">
              <a:solidFill>
                <a:schemeClr val="tx1">
                  <a:lumMod val="95000"/>
                  <a:lumOff val="5000"/>
                </a:schemeClr>
              </a:solidFill>
              <a:cs typeface="Ali-A-Traditional" pitchFamily="2" charset="-78"/>
            </a:endParaRPr>
          </a:p>
        </p:txBody>
      </p:sp>
      <p:sp>
        <p:nvSpPr>
          <p:cNvPr id="4" name="Slide Number Placeholder 3"/>
          <p:cNvSpPr>
            <a:spLocks noGrp="1"/>
          </p:cNvSpPr>
          <p:nvPr>
            <p:ph type="sldNum" sz="quarter" idx="12"/>
          </p:nvPr>
        </p:nvSpPr>
        <p:spPr/>
        <p:txBody>
          <a:bodyPr/>
          <a:lstStyle/>
          <a:p>
            <a:fld id="{F392BEFC-B896-4529-A479-9593ED729B26}" type="slidenum">
              <a:rPr lang="ar-SA" smtClean="0"/>
              <a:pPr/>
              <a:t>1</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5400" dirty="0" smtClean="0">
                <a:solidFill>
                  <a:schemeClr val="accent2"/>
                </a:solidFill>
                <a:cs typeface="Ali-A-Traditional" pitchFamily="2" charset="-78"/>
              </a:rPr>
              <a:t>شعراء الغزل العذري</a:t>
            </a:r>
            <a:r>
              <a:rPr lang="ar-IQ" sz="5400" dirty="0" smtClean="0">
                <a:solidFill>
                  <a:schemeClr val="accent2"/>
                </a:solidFill>
                <a:cs typeface="Ali-A-Traditional" pitchFamily="2" charset="-78"/>
              </a:rPr>
              <a:t>:</a:t>
            </a:r>
            <a:endParaRPr lang="ar-SA" sz="5400" dirty="0">
              <a:solidFill>
                <a:schemeClr val="accent2"/>
              </a:solidFill>
              <a:cs typeface="Ali-A-Traditional" pitchFamily="2" charset="-78"/>
            </a:endParaRPr>
          </a:p>
        </p:txBody>
      </p:sp>
      <p:sp>
        <p:nvSpPr>
          <p:cNvPr id="3" name="Content Placeholder 2"/>
          <p:cNvSpPr>
            <a:spLocks noGrp="1"/>
          </p:cNvSpPr>
          <p:nvPr>
            <p:ph sz="quarter" idx="1"/>
          </p:nvPr>
        </p:nvSpPr>
        <p:spPr/>
        <p:txBody>
          <a:bodyPr>
            <a:normAutofit/>
          </a:bodyPr>
          <a:lstStyle/>
          <a:p>
            <a:pPr marL="514350" indent="-514350" algn="just">
              <a:buFont typeface="+mj-lt"/>
              <a:buAutoNum type="arabicPeriod"/>
            </a:pPr>
            <a:r>
              <a:rPr lang="ar-IQ" sz="3200" dirty="0" smtClean="0">
                <a:cs typeface="Ali-A-Traditional" pitchFamily="2" charset="-78"/>
              </a:rPr>
              <a:t> الغزل العذري: هو غزل نقي طاهر ممعن في النقاء والطهارة، وقد نٌسب إلى بني عُذرة إحدى قبائل قضاعة التي كانت تنزل وادي القُرى شمالى الحجاز بسبب كثرة الشعراء الذين أكثروا من استخدام هذا الشعر ونظمه.</a:t>
            </a:r>
          </a:p>
          <a:p>
            <a:pPr marL="514350" indent="-514350" algn="just">
              <a:buFont typeface="+mj-lt"/>
              <a:buAutoNum type="arabicPeriod"/>
            </a:pPr>
            <a:r>
              <a:rPr lang="ar-IQ" sz="3200" dirty="0">
                <a:cs typeface="Ali-A-Traditional" pitchFamily="2" charset="-78"/>
              </a:rPr>
              <a:t> </a:t>
            </a:r>
            <a:r>
              <a:rPr lang="ar-IQ" sz="3200" dirty="0" smtClean="0">
                <a:cs typeface="Ali-A-Traditional" pitchFamily="2" charset="-78"/>
              </a:rPr>
              <a:t>وتقترن بأشعار هذا الغزل أسماء كثيرة، كما يقترن به قصص فيه بساطة وسذاجة حلوة يصور فيها حياة هؤلاء العشاق العذريين، وقد أحكم الرواة فيه عقدة نفسية وذلك أنهم زعموا أنه كان من تقاليد العرب أن لا يزوجوا فتياتهم ممن يتغزلون بهن، لما يجلبن لهن من فضيحة بين العرب.</a:t>
            </a:r>
            <a:endParaRPr lang="ar-IQ" sz="3200" dirty="0" smtClean="0">
              <a:cs typeface="Ali-A-Traditional" pitchFamily="2" charset="-78"/>
            </a:endParaRPr>
          </a:p>
        </p:txBody>
      </p:sp>
      <p:sp>
        <p:nvSpPr>
          <p:cNvPr id="4" name="Slide Number Placeholder 3"/>
          <p:cNvSpPr>
            <a:spLocks noGrp="1"/>
          </p:cNvSpPr>
          <p:nvPr>
            <p:ph type="sldNum" sz="quarter" idx="12"/>
          </p:nvPr>
        </p:nvSpPr>
        <p:spPr/>
        <p:txBody>
          <a:bodyPr/>
          <a:lstStyle/>
          <a:p>
            <a:fld id="{F392BEFC-B896-4529-A479-9593ED729B26}" type="slidenum">
              <a:rPr lang="ar-SA" smtClean="0"/>
              <a:pPr/>
              <a:t>2</a:t>
            </a:fld>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solidFill>
                  <a:schemeClr val="accent2"/>
                </a:solidFill>
              </a:rPr>
              <a:t>اسباب نمو </a:t>
            </a:r>
            <a:r>
              <a:rPr lang="ar-IQ" dirty="0" smtClean="0">
                <a:solidFill>
                  <a:schemeClr val="accent2"/>
                </a:solidFill>
              </a:rPr>
              <a:t>الغزل العذري</a:t>
            </a:r>
            <a:r>
              <a:rPr lang="ar-IQ" dirty="0" smtClean="0">
                <a:solidFill>
                  <a:schemeClr val="accent2"/>
                </a:solidFill>
              </a:rPr>
              <a:t>:</a:t>
            </a:r>
            <a:endParaRPr lang="ar-SA" dirty="0">
              <a:solidFill>
                <a:schemeClr val="accent2"/>
              </a:solidFill>
            </a:endParaRPr>
          </a:p>
        </p:txBody>
      </p:sp>
      <p:sp>
        <p:nvSpPr>
          <p:cNvPr id="3" name="Content Placeholder 2"/>
          <p:cNvSpPr>
            <a:spLocks noGrp="1"/>
          </p:cNvSpPr>
          <p:nvPr>
            <p:ph sz="quarter" idx="1"/>
          </p:nvPr>
        </p:nvSpPr>
        <p:spPr/>
        <p:txBody>
          <a:bodyPr>
            <a:normAutofit/>
          </a:bodyPr>
          <a:lstStyle/>
          <a:p>
            <a:pPr marL="742950" indent="-742950" algn="just">
              <a:buFont typeface="+mj-lt"/>
              <a:buAutoNum type="arabicPeriod"/>
            </a:pPr>
            <a:r>
              <a:rPr lang="ar-IQ" sz="3200" dirty="0" smtClean="0">
                <a:cs typeface="Ali-A-Traditional" pitchFamily="2" charset="-78"/>
              </a:rPr>
              <a:t> شاع هذا الغزل في بوادي نجد والحجاز وخاصة في بني عامر.</a:t>
            </a:r>
          </a:p>
          <a:p>
            <a:pPr marL="742950" indent="-742950" algn="just">
              <a:buFont typeface="+mj-lt"/>
              <a:buAutoNum type="arabicPeriod"/>
            </a:pPr>
            <a:r>
              <a:rPr lang="ar-IQ" sz="3200" dirty="0">
                <a:cs typeface="Ali-A-Traditional" pitchFamily="2" charset="-78"/>
              </a:rPr>
              <a:t> </a:t>
            </a:r>
            <a:r>
              <a:rPr lang="ar-IQ" sz="3200" dirty="0" smtClean="0">
                <a:cs typeface="Ali-A-Traditional" pitchFamily="2" charset="-78"/>
              </a:rPr>
              <a:t>اصبحت ظاهرة عامة تحتاج الى تفسير يرجع إلى الاسلام الذي طهر النفوس وبرأها من كل إثم.</a:t>
            </a:r>
          </a:p>
          <a:p>
            <a:pPr marL="742950" indent="-742950" algn="just">
              <a:buFont typeface="+mj-lt"/>
              <a:buAutoNum type="arabicPeriod"/>
            </a:pPr>
            <a:r>
              <a:rPr lang="ar-IQ" sz="3200" dirty="0">
                <a:cs typeface="Ali-A-Traditional" pitchFamily="2" charset="-78"/>
              </a:rPr>
              <a:t> </a:t>
            </a:r>
            <a:r>
              <a:rPr lang="ar-IQ" sz="3200" dirty="0" smtClean="0">
                <a:cs typeface="Ali-A-Traditional" pitchFamily="2" charset="-78"/>
              </a:rPr>
              <a:t>اتسم هذا الحب ببدواتها وتدينها بالإسلام الحنيف ومثاليته السامية.</a:t>
            </a:r>
          </a:p>
          <a:p>
            <a:pPr marL="742950" indent="-742950" algn="just">
              <a:buFont typeface="+mj-lt"/>
              <a:buAutoNum type="arabicPeriod"/>
            </a:pPr>
            <a:r>
              <a:rPr lang="ar-IQ" sz="3200" dirty="0">
                <a:cs typeface="Ali-A-Traditional" pitchFamily="2" charset="-78"/>
              </a:rPr>
              <a:t> </a:t>
            </a:r>
            <a:r>
              <a:rPr lang="ar-IQ" sz="3200" dirty="0" smtClean="0">
                <a:cs typeface="Ali-A-Traditional" pitchFamily="2" charset="-78"/>
              </a:rPr>
              <a:t>الغزل فيه لايدفع الى الغرائز ولا يدعو الى الحب الحضري المترف وإنما حب عفيف سامي يستقر في الاحشاء كأنه محنة أو داء لا مفر منه.</a:t>
            </a:r>
            <a:endParaRPr lang="ar-IQ" sz="3200" dirty="0" smtClean="0">
              <a:cs typeface="Ali-A-Traditional" pitchFamily="2" charset="-78"/>
            </a:endParaRPr>
          </a:p>
        </p:txBody>
      </p:sp>
      <p:sp>
        <p:nvSpPr>
          <p:cNvPr id="4" name="Slide Number Placeholder 3"/>
          <p:cNvSpPr>
            <a:spLocks noGrp="1"/>
          </p:cNvSpPr>
          <p:nvPr>
            <p:ph type="sldNum" sz="quarter" idx="12"/>
          </p:nvPr>
        </p:nvSpPr>
        <p:spPr/>
        <p:txBody>
          <a:bodyPr/>
          <a:lstStyle/>
          <a:p>
            <a:fld id="{F392BEFC-B896-4529-A479-9593ED729B26}" type="slidenum">
              <a:rPr lang="ar-SA" smtClean="0"/>
              <a:pPr/>
              <a:t>3</a:t>
            </a:fld>
            <a:endParaRPr lang="ar-SA"/>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solidFill>
                  <a:schemeClr val="accent2"/>
                </a:solidFill>
                <a:cs typeface="Ali-A-Traditional" pitchFamily="2" charset="-78"/>
              </a:rPr>
              <a:t>اهم شعراء </a:t>
            </a:r>
            <a:r>
              <a:rPr lang="ar-IQ" dirty="0" smtClean="0">
                <a:solidFill>
                  <a:schemeClr val="accent2"/>
                </a:solidFill>
                <a:cs typeface="Ali-A-Traditional" pitchFamily="2" charset="-78"/>
              </a:rPr>
              <a:t>الغزل العذري:</a:t>
            </a:r>
            <a:endParaRPr lang="ar-SA" dirty="0">
              <a:solidFill>
                <a:schemeClr val="accent2"/>
              </a:solidFill>
              <a:cs typeface="Ali-A-Traditional" pitchFamily="2" charset="-78"/>
            </a:endParaRPr>
          </a:p>
        </p:txBody>
      </p:sp>
      <p:sp>
        <p:nvSpPr>
          <p:cNvPr id="3" name="Slide Number Placeholder 2"/>
          <p:cNvSpPr>
            <a:spLocks noGrp="1"/>
          </p:cNvSpPr>
          <p:nvPr>
            <p:ph type="sldNum" sz="quarter" idx="12"/>
          </p:nvPr>
        </p:nvSpPr>
        <p:spPr/>
        <p:txBody>
          <a:bodyPr/>
          <a:lstStyle/>
          <a:p>
            <a:fld id="{F392BEFC-B896-4529-A479-9593ED729B26}" type="slidenum">
              <a:rPr lang="ar-SA" smtClean="0"/>
              <a:pPr/>
              <a:t>4</a:t>
            </a:fld>
            <a:endParaRPr lang="ar-SA"/>
          </a:p>
        </p:txBody>
      </p:sp>
      <p:sp>
        <p:nvSpPr>
          <p:cNvPr id="4" name="Content Placeholder 3"/>
          <p:cNvSpPr>
            <a:spLocks noGrp="1"/>
          </p:cNvSpPr>
          <p:nvPr>
            <p:ph sz="quarter" idx="1"/>
          </p:nvPr>
        </p:nvSpPr>
        <p:spPr>
          <a:xfrm>
            <a:off x="914400" y="1447800"/>
            <a:ext cx="7772400" cy="4572000"/>
          </a:xfrm>
        </p:spPr>
        <p:txBody>
          <a:bodyPr>
            <a:normAutofit/>
          </a:bodyPr>
          <a:lstStyle/>
          <a:p>
            <a:pPr marL="742950" indent="-742950" algn="just">
              <a:lnSpc>
                <a:spcPct val="120000"/>
              </a:lnSpc>
              <a:buFont typeface="+mj-lt"/>
              <a:buAutoNum type="arabicPeriod"/>
            </a:pPr>
            <a:r>
              <a:rPr lang="ar-IQ" sz="2800" dirty="0" smtClean="0">
                <a:cs typeface="Ali-A-Traditional" pitchFamily="2" charset="-78"/>
              </a:rPr>
              <a:t>قيس بن ذَرِيح: من قبيلة كنانة تسكن ضواحي المدينة، ولا يعرف عن نشأته شيئاً بل فقط تُساق لنا قصة حبه كأنها كل حياته، وهي قصة محبوكة الأطراف، وجل أشعاره تتحدث عن محبوبته واشتداد المحنة والوجد والهيام فقال فيها:</a:t>
            </a:r>
          </a:p>
          <a:p>
            <a:pPr marL="0" indent="0" algn="just">
              <a:lnSpc>
                <a:spcPct val="120000"/>
              </a:lnSpc>
              <a:buNone/>
            </a:pPr>
            <a:r>
              <a:rPr lang="ar-IQ" sz="2800" dirty="0">
                <a:cs typeface="Ali-A-Traditional" pitchFamily="2" charset="-78"/>
              </a:rPr>
              <a:t> </a:t>
            </a:r>
            <a:r>
              <a:rPr lang="ar-IQ" sz="2800" dirty="0" smtClean="0">
                <a:cs typeface="Ali-A-Traditional" pitchFamily="2" charset="-78"/>
              </a:rPr>
              <a:t>     إلى الله أشكو ما أُلاقى من الهوى ..... ومن حُرقٍ تعتادني وزفيرِ</a:t>
            </a:r>
          </a:p>
          <a:p>
            <a:pPr marL="0" indent="0" algn="just">
              <a:lnSpc>
                <a:spcPct val="120000"/>
              </a:lnSpc>
              <a:buNone/>
            </a:pPr>
            <a:r>
              <a:rPr lang="ar-IQ" sz="2800" dirty="0">
                <a:cs typeface="Ali-A-Traditional" pitchFamily="2" charset="-78"/>
              </a:rPr>
              <a:t> </a:t>
            </a:r>
            <a:r>
              <a:rPr lang="ar-IQ" sz="2800" dirty="0" smtClean="0">
                <a:cs typeface="Ali-A-Traditional" pitchFamily="2" charset="-78"/>
              </a:rPr>
              <a:t>     ومن ألمٍ للحب في باطن الحشَا...... وليلٍ طويل الحزن غير قصيرِ</a:t>
            </a:r>
            <a:endParaRPr lang="ar-IQ" sz="2800" dirty="0" smtClean="0">
              <a:cs typeface="Ali-A-Traditional"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ar-SA" dirty="0">
              <a:solidFill>
                <a:srgbClr val="FF0000"/>
              </a:solidFill>
              <a:cs typeface="Ali-A-Traditional" pitchFamily="2" charset="-78"/>
            </a:endParaRPr>
          </a:p>
        </p:txBody>
      </p:sp>
      <p:sp>
        <p:nvSpPr>
          <p:cNvPr id="3" name="Slide Number Placeholder 2"/>
          <p:cNvSpPr>
            <a:spLocks noGrp="1"/>
          </p:cNvSpPr>
          <p:nvPr>
            <p:ph type="sldNum" sz="quarter" idx="12"/>
          </p:nvPr>
        </p:nvSpPr>
        <p:spPr/>
        <p:txBody>
          <a:bodyPr/>
          <a:lstStyle/>
          <a:p>
            <a:fld id="{F392BEFC-B896-4529-A479-9593ED729B26}" type="slidenum">
              <a:rPr lang="ar-SA" smtClean="0"/>
              <a:pPr/>
              <a:t>5</a:t>
            </a:fld>
            <a:endParaRPr lang="ar-SA"/>
          </a:p>
        </p:txBody>
      </p:sp>
      <p:sp>
        <p:nvSpPr>
          <p:cNvPr id="4" name="Content Placeholder 3"/>
          <p:cNvSpPr>
            <a:spLocks noGrp="1"/>
          </p:cNvSpPr>
          <p:nvPr>
            <p:ph sz="quarter" idx="1"/>
          </p:nvPr>
        </p:nvSpPr>
        <p:spPr>
          <a:xfrm>
            <a:off x="838200" y="1447800"/>
            <a:ext cx="7848600" cy="5181600"/>
          </a:xfrm>
        </p:spPr>
        <p:txBody>
          <a:bodyPr>
            <a:normAutofit/>
          </a:bodyPr>
          <a:lstStyle/>
          <a:p>
            <a:pPr marL="0" indent="0" algn="just">
              <a:buNone/>
            </a:pPr>
            <a:r>
              <a:rPr lang="ar-IQ" sz="2400" dirty="0" smtClean="0">
                <a:cs typeface="Ali-A-Traditional" pitchFamily="2" charset="-78"/>
              </a:rPr>
              <a:t>2- جميل بن مَعمَر: حياة جميل أوضح حياةٍ بين الشعراء العذريينن فقد نشأ في منازل عُذرة بوادي القُرى، وأخذ يذهب ألى المدينة وربما إللى مكة، كان شاعرواضح الشخصية، عُنى الرواة والناس بأشعاره وهي أشعار يمضى في التغني ببثينة معشوقته إحدى نساء قبيلته، تحابا صغيرين والحب بينهما حب نقي برئ.</a:t>
            </a:r>
          </a:p>
          <a:p>
            <a:pPr marL="0" indent="0" algn="just">
              <a:buNone/>
            </a:pPr>
            <a:r>
              <a:rPr lang="ar-IQ" sz="2400" dirty="0">
                <a:cs typeface="Ali-A-Traditional" pitchFamily="2" charset="-78"/>
              </a:rPr>
              <a:t> </a:t>
            </a:r>
            <a:r>
              <a:rPr lang="ar-IQ" sz="2400" dirty="0" smtClean="0">
                <a:cs typeface="Ali-A-Traditional" pitchFamily="2" charset="-78"/>
              </a:rPr>
              <a:t>وهو في هذه الابيات يرتل غزله كأنه صلوات وعباده في الحديث عن معشوقته وبأنها تعيش في قلبه كأنها دينه يقول:</a:t>
            </a:r>
          </a:p>
          <a:p>
            <a:pPr marL="0" indent="0" algn="just">
              <a:buNone/>
            </a:pPr>
            <a:r>
              <a:rPr lang="ar-IQ" sz="2400" dirty="0">
                <a:cs typeface="Ali-A-Traditional" pitchFamily="2" charset="-78"/>
              </a:rPr>
              <a:t> </a:t>
            </a:r>
            <a:r>
              <a:rPr lang="ar-IQ" sz="2400" dirty="0" smtClean="0">
                <a:cs typeface="Ali-A-Traditional" pitchFamily="2" charset="-78"/>
              </a:rPr>
              <a:t>   ألا ليت شعري هل أبيتنَّ ليلةً ......بوادى القُرى إنى إذن لسعيدُ</a:t>
            </a:r>
          </a:p>
          <a:p>
            <a:pPr marL="0" indent="0" algn="just">
              <a:buNone/>
            </a:pPr>
            <a:r>
              <a:rPr lang="ar-IQ" sz="2400" dirty="0">
                <a:cs typeface="Ali-A-Traditional" pitchFamily="2" charset="-78"/>
              </a:rPr>
              <a:t> </a:t>
            </a:r>
            <a:r>
              <a:rPr lang="ar-IQ" sz="2400" dirty="0" smtClean="0">
                <a:cs typeface="Ali-A-Traditional" pitchFamily="2" charset="-78"/>
              </a:rPr>
              <a:t>   وهـل ألفيَن فَرداً بثينـةَ مرة ......  تجـود لنا من ودّهـا ونجـــودُ</a:t>
            </a:r>
            <a:endParaRPr lang="ar-IQ" sz="2400" dirty="0" smtClean="0">
              <a:cs typeface="Ali-A-Traditional"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 شعراء الزهد:</a:t>
            </a:r>
            <a:endParaRPr lang="en-US" dirty="0"/>
          </a:p>
        </p:txBody>
      </p:sp>
      <p:sp>
        <p:nvSpPr>
          <p:cNvPr id="3" name="Slide Number Placeholder 2"/>
          <p:cNvSpPr>
            <a:spLocks noGrp="1"/>
          </p:cNvSpPr>
          <p:nvPr>
            <p:ph type="sldNum" sz="quarter" idx="12"/>
          </p:nvPr>
        </p:nvSpPr>
        <p:spPr/>
        <p:txBody>
          <a:bodyPr/>
          <a:lstStyle/>
          <a:p>
            <a:fld id="{F392BEFC-B896-4529-A479-9593ED729B26}" type="slidenum">
              <a:rPr lang="ar-SA" smtClean="0"/>
              <a:pPr/>
              <a:t>6</a:t>
            </a:fld>
            <a:endParaRPr lang="ar-SA"/>
          </a:p>
        </p:txBody>
      </p:sp>
      <p:sp>
        <p:nvSpPr>
          <p:cNvPr id="4" name="Content Placeholder 3"/>
          <p:cNvSpPr>
            <a:spLocks noGrp="1"/>
          </p:cNvSpPr>
          <p:nvPr>
            <p:ph sz="quarter" idx="1"/>
          </p:nvPr>
        </p:nvSpPr>
        <p:spPr/>
        <p:txBody>
          <a:bodyPr/>
          <a:lstStyle/>
          <a:p>
            <a:r>
              <a:rPr lang="ar-IQ" dirty="0"/>
              <a:t> </a:t>
            </a:r>
            <a:r>
              <a:rPr lang="ar-IQ" dirty="0" smtClean="0"/>
              <a:t> تأثير الإسلام على الشعراء الزاهديين:</a:t>
            </a:r>
          </a:p>
          <a:p>
            <a:pPr marL="514350" indent="-514350">
              <a:buFont typeface="+mj-lt"/>
              <a:buAutoNum type="arabicPeriod"/>
            </a:pPr>
            <a:r>
              <a:rPr lang="ar-IQ" dirty="0"/>
              <a:t> </a:t>
            </a:r>
            <a:r>
              <a:rPr lang="ar-IQ" dirty="0" smtClean="0"/>
              <a:t>اهمية القرآن الكريم في الدعوة إلى الزهد في الحياة الدنيا ومتاعها الزائل، والحث على التقوى والعمل الصالح.</a:t>
            </a:r>
          </a:p>
          <a:p>
            <a:pPr marL="514350" indent="-514350">
              <a:buFont typeface="+mj-lt"/>
              <a:buAutoNum type="arabicPeriod"/>
            </a:pPr>
            <a:r>
              <a:rPr lang="ar-IQ" dirty="0"/>
              <a:t> </a:t>
            </a:r>
            <a:r>
              <a:rPr lang="ar-IQ" dirty="0" smtClean="0"/>
              <a:t>الزهد عند الشعراء زهد معتدل فيه قوة ودعوة إلى العمل والكسب لا الانقطاع عن الدنيا كزهد الرهبانية.</a:t>
            </a:r>
          </a:p>
          <a:p>
            <a:pPr marL="514350" indent="-514350">
              <a:buFont typeface="+mj-lt"/>
              <a:buAutoNum type="arabicPeriod"/>
            </a:pPr>
            <a:r>
              <a:rPr lang="ar-IQ" dirty="0"/>
              <a:t> </a:t>
            </a:r>
            <a:r>
              <a:rPr lang="ar-IQ" dirty="0" smtClean="0"/>
              <a:t>ظهور مجموعة من القراء الاتقياء يعيشون حياتهم للنسك والعبادة .</a:t>
            </a:r>
          </a:p>
          <a:p>
            <a:pPr marL="514350" indent="-514350">
              <a:buFont typeface="+mj-lt"/>
              <a:buAutoNum type="arabicPeriod"/>
            </a:pPr>
            <a:r>
              <a:rPr lang="ar-IQ" dirty="0"/>
              <a:t> </a:t>
            </a:r>
            <a:r>
              <a:rPr lang="ar-IQ" dirty="0" smtClean="0"/>
              <a:t>بروز طائفة كبيرة من الوعاظ تعيش حياتها تعض الناس وتدعوهم إلى أن يجعلوا العبادة والنسك قرة أعينهم.</a:t>
            </a:r>
            <a:endParaRPr lang="en-US" dirty="0"/>
          </a:p>
        </p:txBody>
      </p:sp>
    </p:spTree>
    <p:extLst>
      <p:ext uri="{BB962C8B-B14F-4D97-AF65-F5344CB8AC3E}">
        <p14:creationId xmlns:p14="http://schemas.microsoft.com/office/powerpoint/2010/main" val="173421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أهم شعراء الزهد:</a:t>
            </a:r>
            <a:endParaRPr lang="en-US" dirty="0"/>
          </a:p>
        </p:txBody>
      </p:sp>
      <p:sp>
        <p:nvSpPr>
          <p:cNvPr id="3" name="Slide Number Placeholder 2"/>
          <p:cNvSpPr>
            <a:spLocks noGrp="1"/>
          </p:cNvSpPr>
          <p:nvPr>
            <p:ph type="sldNum" sz="quarter" idx="12"/>
          </p:nvPr>
        </p:nvSpPr>
        <p:spPr/>
        <p:txBody>
          <a:bodyPr/>
          <a:lstStyle/>
          <a:p>
            <a:fld id="{F392BEFC-B896-4529-A479-9593ED729B26}" type="slidenum">
              <a:rPr lang="ar-SA" smtClean="0"/>
              <a:pPr/>
              <a:t>7</a:t>
            </a:fld>
            <a:endParaRPr lang="ar-SA"/>
          </a:p>
        </p:txBody>
      </p:sp>
      <p:sp>
        <p:nvSpPr>
          <p:cNvPr id="4" name="Content Placeholder 3"/>
          <p:cNvSpPr>
            <a:spLocks noGrp="1"/>
          </p:cNvSpPr>
          <p:nvPr>
            <p:ph sz="quarter" idx="1"/>
          </p:nvPr>
        </p:nvSpPr>
        <p:spPr/>
        <p:txBody>
          <a:bodyPr/>
          <a:lstStyle/>
          <a:p>
            <a:r>
              <a:rPr lang="ar-IQ" dirty="0" smtClean="0"/>
              <a:t> أبو الأسود الدؤلي: اسمه ظالم بن عمرو من بني كنانة، ولى قضاء البصرة، وهو أول من وضع النقط في المصاحف لتصوير حركات الاعراب، ويقال إته كان بخيلا شحيحاً وهو مع ذلك كان تقيا صالحاً وله أشعار كثيرة في الزهد:</a:t>
            </a:r>
          </a:p>
          <a:p>
            <a:pPr marL="0" indent="0">
              <a:buNone/>
            </a:pPr>
            <a:r>
              <a:rPr lang="ar-IQ" dirty="0"/>
              <a:t> </a:t>
            </a:r>
            <a:r>
              <a:rPr lang="ar-IQ" dirty="0" smtClean="0"/>
              <a:t>           وإذا طلبتَ من الحوائج حاجةً....  فادْع الإله وأحسنٍ الأعمالا</a:t>
            </a:r>
          </a:p>
          <a:p>
            <a:pPr marL="0" indent="0">
              <a:buNone/>
            </a:pPr>
            <a:r>
              <a:rPr lang="ar-IQ" dirty="0"/>
              <a:t> </a:t>
            </a:r>
            <a:r>
              <a:rPr lang="ar-IQ" dirty="0" smtClean="0"/>
              <a:t>            فليعطينك ما أراد بقُدرةٍ  .....      فهو اللطيف لما أراد فعالا</a:t>
            </a:r>
          </a:p>
        </p:txBody>
      </p:sp>
    </p:spTree>
    <p:extLst>
      <p:ext uri="{BB962C8B-B14F-4D97-AF65-F5344CB8AC3E}">
        <p14:creationId xmlns:p14="http://schemas.microsoft.com/office/powerpoint/2010/main" val="569278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273</TotalTime>
  <Words>512</Words>
  <Application>Microsoft Office PowerPoint</Application>
  <PresentationFormat>On-screen Show (4:3)</PresentationFormat>
  <Paragraphs>36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شعراء الغزل العذري وشعراء الزهد</vt:lpstr>
      <vt:lpstr>شعراء الغزل العذري:</vt:lpstr>
      <vt:lpstr>اسباب نمو الغزل العذري:</vt:lpstr>
      <vt:lpstr>اهم شعراء الغزل العذري:</vt:lpstr>
      <vt:lpstr>PowerPoint Presentation</vt:lpstr>
      <vt:lpstr> شعراء الزهد:</vt:lpstr>
      <vt:lpstr>أهم شعراء الزهد: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الشعر أنواعه ومفهومه</dc:title>
  <dc:creator>Lenovo</dc:creator>
  <cp:lastModifiedBy>High Tech</cp:lastModifiedBy>
  <cp:revision>54</cp:revision>
  <dcterms:created xsi:type="dcterms:W3CDTF">2020-04-01T22:02:03Z</dcterms:created>
  <dcterms:modified xsi:type="dcterms:W3CDTF">2021-04-26T07:29:01Z</dcterms:modified>
</cp:coreProperties>
</file>