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676155-7EBD-4C1F-A801-2D493386FD4F}"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17382-7748-4FC4-AC30-49197339748B}" type="slidenum">
              <a:rPr lang="en-US" smtClean="0"/>
              <a:t>‹#›</a:t>
            </a:fld>
            <a:endParaRPr lang="en-US"/>
          </a:p>
        </p:txBody>
      </p:sp>
    </p:spTree>
    <p:extLst>
      <p:ext uri="{BB962C8B-B14F-4D97-AF65-F5344CB8AC3E}">
        <p14:creationId xmlns:p14="http://schemas.microsoft.com/office/powerpoint/2010/main" val="1450531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76155-7EBD-4C1F-A801-2D493386FD4F}"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17382-7748-4FC4-AC30-49197339748B}" type="slidenum">
              <a:rPr lang="en-US" smtClean="0"/>
              <a:t>‹#›</a:t>
            </a:fld>
            <a:endParaRPr lang="en-US"/>
          </a:p>
        </p:txBody>
      </p:sp>
    </p:spTree>
    <p:extLst>
      <p:ext uri="{BB962C8B-B14F-4D97-AF65-F5344CB8AC3E}">
        <p14:creationId xmlns:p14="http://schemas.microsoft.com/office/powerpoint/2010/main" val="44713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76155-7EBD-4C1F-A801-2D493386FD4F}"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17382-7748-4FC4-AC30-49197339748B}" type="slidenum">
              <a:rPr lang="en-US" smtClean="0"/>
              <a:t>‹#›</a:t>
            </a:fld>
            <a:endParaRPr lang="en-US"/>
          </a:p>
        </p:txBody>
      </p:sp>
    </p:spTree>
    <p:extLst>
      <p:ext uri="{BB962C8B-B14F-4D97-AF65-F5344CB8AC3E}">
        <p14:creationId xmlns:p14="http://schemas.microsoft.com/office/powerpoint/2010/main" val="2089963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76155-7EBD-4C1F-A801-2D493386FD4F}"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17382-7748-4FC4-AC30-49197339748B}" type="slidenum">
              <a:rPr lang="en-US" smtClean="0"/>
              <a:t>‹#›</a:t>
            </a:fld>
            <a:endParaRPr lang="en-US"/>
          </a:p>
        </p:txBody>
      </p:sp>
    </p:spTree>
    <p:extLst>
      <p:ext uri="{BB962C8B-B14F-4D97-AF65-F5344CB8AC3E}">
        <p14:creationId xmlns:p14="http://schemas.microsoft.com/office/powerpoint/2010/main" val="2928615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676155-7EBD-4C1F-A801-2D493386FD4F}" type="datetimeFigureOut">
              <a:rPr lang="en-US" smtClean="0"/>
              <a:t>12/12/2020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D17382-7748-4FC4-AC30-49197339748B}" type="slidenum">
              <a:rPr lang="en-US" smtClean="0"/>
              <a:t>‹#›</a:t>
            </a:fld>
            <a:endParaRPr lang="en-US"/>
          </a:p>
        </p:txBody>
      </p:sp>
    </p:spTree>
    <p:extLst>
      <p:ext uri="{BB962C8B-B14F-4D97-AF65-F5344CB8AC3E}">
        <p14:creationId xmlns:p14="http://schemas.microsoft.com/office/powerpoint/2010/main" val="4270098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676155-7EBD-4C1F-A801-2D493386FD4F}" type="datetimeFigureOut">
              <a:rPr lang="en-US" smtClean="0"/>
              <a:t>12/12/2020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D17382-7748-4FC4-AC30-49197339748B}" type="slidenum">
              <a:rPr lang="en-US" smtClean="0"/>
              <a:t>‹#›</a:t>
            </a:fld>
            <a:endParaRPr lang="en-US"/>
          </a:p>
        </p:txBody>
      </p:sp>
    </p:spTree>
    <p:extLst>
      <p:ext uri="{BB962C8B-B14F-4D97-AF65-F5344CB8AC3E}">
        <p14:creationId xmlns:p14="http://schemas.microsoft.com/office/powerpoint/2010/main" val="374797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676155-7EBD-4C1F-A801-2D493386FD4F}" type="datetimeFigureOut">
              <a:rPr lang="en-US" smtClean="0"/>
              <a:t>12/12/2020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D17382-7748-4FC4-AC30-49197339748B}" type="slidenum">
              <a:rPr lang="en-US" smtClean="0"/>
              <a:t>‹#›</a:t>
            </a:fld>
            <a:endParaRPr lang="en-US"/>
          </a:p>
        </p:txBody>
      </p:sp>
    </p:spTree>
    <p:extLst>
      <p:ext uri="{BB962C8B-B14F-4D97-AF65-F5344CB8AC3E}">
        <p14:creationId xmlns:p14="http://schemas.microsoft.com/office/powerpoint/2010/main" val="177357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676155-7EBD-4C1F-A801-2D493386FD4F}" type="datetimeFigureOut">
              <a:rPr lang="en-US" smtClean="0"/>
              <a:t>12/12/2020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D17382-7748-4FC4-AC30-49197339748B}" type="slidenum">
              <a:rPr lang="en-US" smtClean="0"/>
              <a:t>‹#›</a:t>
            </a:fld>
            <a:endParaRPr lang="en-US"/>
          </a:p>
        </p:txBody>
      </p:sp>
    </p:spTree>
    <p:extLst>
      <p:ext uri="{BB962C8B-B14F-4D97-AF65-F5344CB8AC3E}">
        <p14:creationId xmlns:p14="http://schemas.microsoft.com/office/powerpoint/2010/main" val="3926551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76155-7EBD-4C1F-A801-2D493386FD4F}" type="datetimeFigureOut">
              <a:rPr lang="en-US" smtClean="0"/>
              <a:t>12/12/2020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D17382-7748-4FC4-AC30-49197339748B}" type="slidenum">
              <a:rPr lang="en-US" smtClean="0"/>
              <a:t>‹#›</a:t>
            </a:fld>
            <a:endParaRPr lang="en-US"/>
          </a:p>
        </p:txBody>
      </p:sp>
    </p:spTree>
    <p:extLst>
      <p:ext uri="{BB962C8B-B14F-4D97-AF65-F5344CB8AC3E}">
        <p14:creationId xmlns:p14="http://schemas.microsoft.com/office/powerpoint/2010/main" val="200902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76155-7EBD-4C1F-A801-2D493386FD4F}" type="datetimeFigureOut">
              <a:rPr lang="en-US" smtClean="0"/>
              <a:t>12/12/2020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D17382-7748-4FC4-AC30-49197339748B}" type="slidenum">
              <a:rPr lang="en-US" smtClean="0"/>
              <a:t>‹#›</a:t>
            </a:fld>
            <a:endParaRPr lang="en-US"/>
          </a:p>
        </p:txBody>
      </p:sp>
    </p:spTree>
    <p:extLst>
      <p:ext uri="{BB962C8B-B14F-4D97-AF65-F5344CB8AC3E}">
        <p14:creationId xmlns:p14="http://schemas.microsoft.com/office/powerpoint/2010/main" val="334995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76155-7EBD-4C1F-A801-2D493386FD4F}" type="datetimeFigureOut">
              <a:rPr lang="en-US" smtClean="0"/>
              <a:t>12/12/2020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D17382-7748-4FC4-AC30-49197339748B}" type="slidenum">
              <a:rPr lang="en-US" smtClean="0"/>
              <a:t>‹#›</a:t>
            </a:fld>
            <a:endParaRPr lang="en-US"/>
          </a:p>
        </p:txBody>
      </p:sp>
    </p:spTree>
    <p:extLst>
      <p:ext uri="{BB962C8B-B14F-4D97-AF65-F5344CB8AC3E}">
        <p14:creationId xmlns:p14="http://schemas.microsoft.com/office/powerpoint/2010/main" val="3902146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676155-7EBD-4C1F-A801-2D493386FD4F}" type="datetimeFigureOut">
              <a:rPr lang="en-US" smtClean="0"/>
              <a:t>12/12/2020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17382-7748-4FC4-AC30-49197339748B}" type="slidenum">
              <a:rPr lang="en-US" smtClean="0"/>
              <a:t>‹#›</a:t>
            </a:fld>
            <a:endParaRPr lang="en-US"/>
          </a:p>
        </p:txBody>
      </p:sp>
    </p:spTree>
    <p:extLst>
      <p:ext uri="{BB962C8B-B14F-4D97-AF65-F5344CB8AC3E}">
        <p14:creationId xmlns:p14="http://schemas.microsoft.com/office/powerpoint/2010/main" val="4294512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848600" cy="2057400"/>
          </a:xfrm>
        </p:spPr>
        <p:txBody>
          <a:bodyPr/>
          <a:lstStyle/>
          <a:p>
            <a:pPr rtl="1"/>
            <a:r>
              <a:rPr lang="ar-IQ" dirty="0" smtClean="0">
                <a:solidFill>
                  <a:srgbClr val="FF0000"/>
                </a:solidFill>
                <a:cs typeface="Ali-A-Traditional" pitchFamily="2" charset="-78"/>
              </a:rPr>
              <a:t>شعراء المديح والهجاء</a:t>
            </a:r>
            <a:endParaRPr lang="en-US" dirty="0">
              <a:solidFill>
                <a:srgbClr val="FF0000"/>
              </a:solidFill>
              <a:cs typeface="Ali-A-Traditional" pitchFamily="2" charset="-78"/>
            </a:endParaRPr>
          </a:p>
        </p:txBody>
      </p:sp>
      <p:sp>
        <p:nvSpPr>
          <p:cNvPr id="3" name="Subtitle 2"/>
          <p:cNvSpPr>
            <a:spLocks noGrp="1"/>
          </p:cNvSpPr>
          <p:nvPr>
            <p:ph type="subTitle" idx="1"/>
          </p:nvPr>
        </p:nvSpPr>
        <p:spPr/>
        <p:txBody>
          <a:bodyPr>
            <a:normAutofit/>
          </a:bodyPr>
          <a:lstStyle/>
          <a:p>
            <a:r>
              <a:rPr lang="ar-IQ" sz="4000" dirty="0" smtClean="0">
                <a:cs typeface="Ali-A-Traditional" pitchFamily="2" charset="-78"/>
              </a:rPr>
              <a:t>المرحلة الثانية                                       م. سولين علي أحمد</a:t>
            </a:r>
            <a:endParaRPr lang="en-US" sz="4000" dirty="0">
              <a:cs typeface="Ali-A-Traditional" pitchFamily="2" charset="-78"/>
            </a:endParaRPr>
          </a:p>
        </p:txBody>
      </p:sp>
    </p:spTree>
    <p:extLst>
      <p:ext uri="{BB962C8B-B14F-4D97-AF65-F5344CB8AC3E}">
        <p14:creationId xmlns:p14="http://schemas.microsoft.com/office/powerpoint/2010/main" val="135454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4000" dirty="0" smtClean="0">
                <a:solidFill>
                  <a:schemeClr val="accent1">
                    <a:lumMod val="75000"/>
                  </a:schemeClr>
                </a:solidFill>
              </a:rPr>
              <a:t>شعراء المديح:</a:t>
            </a:r>
            <a:endParaRPr lang="en-US" sz="4000" dirty="0">
              <a:solidFill>
                <a:schemeClr val="accent1">
                  <a:lumMod val="75000"/>
                </a:schemeClr>
              </a:solidFill>
            </a:endParaRPr>
          </a:p>
        </p:txBody>
      </p:sp>
      <p:sp>
        <p:nvSpPr>
          <p:cNvPr id="3" name="Content Placeholder 2"/>
          <p:cNvSpPr>
            <a:spLocks noGrp="1"/>
          </p:cNvSpPr>
          <p:nvPr>
            <p:ph idx="1"/>
          </p:nvPr>
        </p:nvSpPr>
        <p:spPr>
          <a:xfrm>
            <a:off x="457200" y="1600200"/>
            <a:ext cx="8229600" cy="5105400"/>
          </a:xfrm>
        </p:spPr>
        <p:txBody>
          <a:bodyPr>
            <a:noAutofit/>
          </a:bodyPr>
          <a:lstStyle/>
          <a:p>
            <a:pPr algn="just" rtl="1"/>
            <a:r>
              <a:rPr lang="ar-IQ" sz="2800" dirty="0" smtClean="0">
                <a:cs typeface="Ali-A-Traditional" pitchFamily="2" charset="-78"/>
              </a:rPr>
              <a:t> كانت من عادة العرب منذ العصر الجاهلي أن يذكروا في أشعارهم بأشرافهم وذوي النباهة ويتحدثوا عن الخصال النبيلة مثل الكرم والشجاعة والحلم والوفاء وحماية الجار، وكان لا يُعدُّ السيد كاملاً إلا إذا تغنى بنباهته وشجاعته، واستمر الحال في العصر الإسلامي والأموي، فكل سيد وكل ذي مكانة يود لو يحظى بشاعر يشيد به حتى يسير الركبان بذكره.</a:t>
            </a:r>
          </a:p>
          <a:p>
            <a:pPr algn="just" rtl="1"/>
            <a:r>
              <a:rPr lang="ar-IQ" sz="2800" dirty="0">
                <a:cs typeface="Ali-A-Traditional" pitchFamily="2" charset="-78"/>
              </a:rPr>
              <a:t> </a:t>
            </a:r>
            <a:r>
              <a:rPr lang="ar-IQ" sz="2800" dirty="0" smtClean="0">
                <a:cs typeface="Ali-A-Traditional" pitchFamily="2" charset="-78"/>
              </a:rPr>
              <a:t>حتى اصبحت ظاهرة المديح ظاهرة شائعة عند الشعراء، وأصبح الشعراء يشغلون شاغرهم بمدح الولاة والخلفاء والقواد والأجواد.</a:t>
            </a:r>
          </a:p>
          <a:p>
            <a:pPr algn="just" rtl="1"/>
            <a:r>
              <a:rPr lang="ar-IQ" sz="2800" dirty="0" smtClean="0">
                <a:cs typeface="Ali-A-Traditional" pitchFamily="2" charset="-78"/>
              </a:rPr>
              <a:t>ومن أهم الشعراء الذين اشتهروا بغرض المديح في عصر بني أمية هم: (نُصيب- القطامي – كعب بن معدان الأشقري- زياد الأعجم)</a:t>
            </a:r>
          </a:p>
          <a:p>
            <a:pPr algn="just" rtl="1"/>
            <a:endParaRPr lang="ar-IQ" sz="2800" dirty="0" smtClean="0">
              <a:cs typeface="Ali-A-Traditional" pitchFamily="2" charset="-78"/>
            </a:endParaRPr>
          </a:p>
        </p:txBody>
      </p:sp>
    </p:spTree>
    <p:extLst>
      <p:ext uri="{BB962C8B-B14F-4D97-AF65-F5344CB8AC3E}">
        <p14:creationId xmlns:p14="http://schemas.microsoft.com/office/powerpoint/2010/main" val="213626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dirty="0" smtClean="0">
                <a:solidFill>
                  <a:schemeClr val="accent1">
                    <a:lumMod val="75000"/>
                  </a:schemeClr>
                </a:solidFill>
              </a:rPr>
              <a:t>زياد الأعجم:</a:t>
            </a:r>
            <a:endParaRPr lang="en-US" dirty="0">
              <a:solidFill>
                <a:schemeClr val="accent1">
                  <a:lumMod val="75000"/>
                </a:schemeClr>
              </a:solidFill>
            </a:endParaRPr>
          </a:p>
        </p:txBody>
      </p:sp>
      <p:sp>
        <p:nvSpPr>
          <p:cNvPr id="3" name="Content Placeholder 2"/>
          <p:cNvSpPr>
            <a:spLocks noGrp="1"/>
          </p:cNvSpPr>
          <p:nvPr>
            <p:ph idx="1"/>
          </p:nvPr>
        </p:nvSpPr>
        <p:spPr>
          <a:xfrm>
            <a:off x="457200" y="1600200"/>
            <a:ext cx="8229600" cy="4953000"/>
          </a:xfrm>
        </p:spPr>
        <p:txBody>
          <a:bodyPr>
            <a:noAutofit/>
          </a:bodyPr>
          <a:lstStyle/>
          <a:p>
            <a:pPr marL="457200" lvl="6" indent="-457200" algn="just" rtl="1"/>
            <a:r>
              <a:rPr lang="ar-IQ" sz="2400" dirty="0" smtClean="0">
                <a:cs typeface="Ali-A-Traditional" pitchFamily="2" charset="-78"/>
              </a:rPr>
              <a:t> مولى لقبيلة عبد القيس، أصله ومنشأة بأصبهان، وكانت فيه لثغة شديدة، وكان يُحسن فن المديح إحساناً رائعاً</a:t>
            </a:r>
            <a:r>
              <a:rPr lang="ar-IQ" sz="2400" smtClean="0">
                <a:cs typeface="Ali-A-Traditional" pitchFamily="2" charset="-78"/>
              </a:rPr>
              <a:t>، وكان يتقن </a:t>
            </a:r>
            <a:r>
              <a:rPr lang="ar-IQ" sz="2400" dirty="0" smtClean="0">
                <a:cs typeface="Ali-A-Traditional" pitchFamily="2" charset="-78"/>
              </a:rPr>
              <a:t>فن الهجاء كما كان يتقن المديح والرثاء، وقد توفى في حدود المائة الأولى للهجرة.</a:t>
            </a:r>
          </a:p>
          <a:p>
            <a:pPr marL="457200" lvl="6" indent="-457200" algn="just" rtl="1"/>
            <a:r>
              <a:rPr lang="ar-IQ" sz="2400" dirty="0">
                <a:cs typeface="Ali-A-Traditional" pitchFamily="2" charset="-78"/>
              </a:rPr>
              <a:t> </a:t>
            </a:r>
            <a:r>
              <a:rPr lang="ar-IQ" sz="2400" dirty="0" smtClean="0">
                <a:cs typeface="Ali-A-Traditional" pitchFamily="2" charset="-78"/>
              </a:rPr>
              <a:t>وممن مدحهم وظل مدحه متوالى عليه عمر بن عبيد الله بن معمر والي فارس، قال فيه : </a:t>
            </a:r>
          </a:p>
          <a:p>
            <a:pPr marL="0" lvl="6" indent="0" algn="just" rtl="1">
              <a:buNone/>
            </a:pPr>
            <a:r>
              <a:rPr lang="ar-IQ" sz="2400" dirty="0">
                <a:cs typeface="Ali-A-Traditional" pitchFamily="2" charset="-78"/>
              </a:rPr>
              <a:t> </a:t>
            </a:r>
            <a:r>
              <a:rPr lang="ar-IQ" sz="2400" dirty="0" smtClean="0">
                <a:cs typeface="Ali-A-Traditional" pitchFamily="2" charset="-78"/>
              </a:rPr>
              <a:t>        سألناه الجزيلَ فما تأبَّى ...... وأعطى فوق مُنيتَنا وزادا</a:t>
            </a:r>
          </a:p>
          <a:p>
            <a:pPr marL="0" lvl="6" indent="0" algn="just" rtl="1">
              <a:buNone/>
            </a:pPr>
            <a:r>
              <a:rPr lang="ar-IQ" sz="2400" dirty="0">
                <a:cs typeface="Ali-A-Traditional" pitchFamily="2" charset="-78"/>
              </a:rPr>
              <a:t> </a:t>
            </a:r>
            <a:r>
              <a:rPr lang="ar-IQ" sz="2400" dirty="0" smtClean="0">
                <a:cs typeface="Ali-A-Traditional" pitchFamily="2" charset="-78"/>
              </a:rPr>
              <a:t>       وأحسنَ ثم أحسن ثم عُدنا..... فأحسن ثم عُدتُ له فعادا</a:t>
            </a:r>
          </a:p>
          <a:p>
            <a:pPr marL="0" lvl="6" indent="0" algn="just" rtl="1">
              <a:buNone/>
            </a:pPr>
            <a:endParaRPr lang="ar-IQ" sz="2400" dirty="0" smtClean="0">
              <a:cs typeface="Ali-A-Traditional" pitchFamily="2" charset="-78"/>
            </a:endParaRPr>
          </a:p>
        </p:txBody>
      </p:sp>
    </p:spTree>
    <p:extLst>
      <p:ext uri="{BB962C8B-B14F-4D97-AF65-F5344CB8AC3E}">
        <p14:creationId xmlns:p14="http://schemas.microsoft.com/office/powerpoint/2010/main" val="28418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r" rtl="1"/>
            <a:r>
              <a:rPr lang="ar-IQ" sz="2800" dirty="0" smtClean="0">
                <a:solidFill>
                  <a:srgbClr val="00B050"/>
                </a:solidFill>
              </a:rPr>
              <a:t>شعراء الهجاء:</a:t>
            </a:r>
            <a:endParaRPr lang="en-US" sz="2800" dirty="0">
              <a:solidFill>
                <a:srgbClr val="00B050"/>
              </a:solidFill>
            </a:endParaRPr>
          </a:p>
        </p:txBody>
      </p:sp>
      <p:sp>
        <p:nvSpPr>
          <p:cNvPr id="3" name="Content Placeholder 2"/>
          <p:cNvSpPr>
            <a:spLocks noGrp="1"/>
          </p:cNvSpPr>
          <p:nvPr>
            <p:ph idx="1"/>
          </p:nvPr>
        </p:nvSpPr>
        <p:spPr>
          <a:xfrm>
            <a:off x="304800" y="990600"/>
            <a:ext cx="8610600" cy="5410200"/>
          </a:xfrm>
        </p:spPr>
        <p:txBody>
          <a:bodyPr>
            <a:normAutofit/>
          </a:bodyPr>
          <a:lstStyle/>
          <a:p>
            <a:pPr algn="r" rtl="1"/>
            <a:r>
              <a:rPr lang="ar-IQ" sz="2800" dirty="0" smtClean="0">
                <a:cs typeface="Ali-A-Traditional" pitchFamily="2" charset="-78"/>
              </a:rPr>
              <a:t>اسباب ظهور العصبيات القبيلة في العصر الأموي:</a:t>
            </a:r>
          </a:p>
          <a:p>
            <a:pPr marL="514350" indent="-514350" algn="r" rtl="1">
              <a:buFont typeface="+mj-lt"/>
              <a:buAutoNum type="arabicPeriod"/>
            </a:pPr>
            <a:r>
              <a:rPr lang="ar-IQ" sz="2800" dirty="0">
                <a:cs typeface="Ali-A-Traditional" pitchFamily="2" charset="-78"/>
              </a:rPr>
              <a:t> </a:t>
            </a:r>
            <a:r>
              <a:rPr lang="ar-IQ" sz="2800" dirty="0" smtClean="0">
                <a:cs typeface="Ali-A-Traditional" pitchFamily="2" charset="-78"/>
              </a:rPr>
              <a:t>نشوء حروب الرِّدة وأصبح للشعراء يصدرون ألسنتهم كل منهم يدافع عن قبيلته، على الرغم من أن الإسلام دعا إلى نبذ هذه العصبيات حاربها حرباً عنيفاً.</a:t>
            </a:r>
          </a:p>
          <a:p>
            <a:pPr marL="514350" indent="-514350" algn="r" rtl="1">
              <a:buFont typeface="+mj-lt"/>
              <a:buAutoNum type="arabicPeriod"/>
            </a:pPr>
            <a:r>
              <a:rPr lang="ar-IQ" sz="2800" dirty="0" smtClean="0">
                <a:cs typeface="Ali-A-Traditional" pitchFamily="2" charset="-78"/>
              </a:rPr>
              <a:t>موقف معاوية كان سبباً قوياً لاستشعار العصبية القبلية، فقد مضى يحارب بحق عشيرته الأموية في الأخذ بثأر عثمان، وكأنه أحيى الفكرة القديمة التي تجعل حق الثأر للقبيلة والعشيرة.</a:t>
            </a:r>
          </a:p>
          <a:p>
            <a:pPr marL="514350" indent="-514350" algn="r" rtl="1">
              <a:buFont typeface="+mj-lt"/>
              <a:buAutoNum type="arabicPeriod"/>
            </a:pPr>
            <a:r>
              <a:rPr lang="ar-IQ" sz="2800" dirty="0">
                <a:cs typeface="Ali-A-Traditional" pitchFamily="2" charset="-78"/>
              </a:rPr>
              <a:t> </a:t>
            </a:r>
            <a:r>
              <a:rPr lang="ar-IQ" sz="2800" dirty="0" smtClean="0">
                <a:cs typeface="Ali-A-Traditional" pitchFamily="2" charset="-78"/>
              </a:rPr>
              <a:t>انتقلت هذه الظاهرة الى خراسان حيث كان أكثر جيوشها تتألف من جُند البصرة.</a:t>
            </a:r>
          </a:p>
          <a:p>
            <a:pPr marL="514350" indent="-514350" algn="r" rtl="1">
              <a:buFont typeface="+mj-lt"/>
              <a:buAutoNum type="arabicPeriod"/>
            </a:pPr>
            <a:r>
              <a:rPr lang="ar-IQ" sz="2800" dirty="0">
                <a:cs typeface="Ali-A-Traditional" pitchFamily="2" charset="-78"/>
              </a:rPr>
              <a:t> </a:t>
            </a:r>
            <a:r>
              <a:rPr lang="ar-IQ" sz="2800" dirty="0" smtClean="0">
                <a:cs typeface="Ali-A-Traditional" pitchFamily="2" charset="-78"/>
              </a:rPr>
              <a:t>الاسباب الشخصية كان لها تأثير في اندلاع نيران الهجاء والفتنة، اذ ينتصر أحد الشعراء لزميل في تهاجيه مع زميل آخر.</a:t>
            </a:r>
            <a:endParaRPr lang="ar-IQ" sz="2800" dirty="0" smtClean="0">
              <a:cs typeface="Ali-A-Traditional" pitchFamily="2" charset="-78"/>
            </a:endParaRPr>
          </a:p>
        </p:txBody>
      </p:sp>
    </p:spTree>
    <p:extLst>
      <p:ext uri="{BB962C8B-B14F-4D97-AF65-F5344CB8AC3E}">
        <p14:creationId xmlns:p14="http://schemas.microsoft.com/office/powerpoint/2010/main" val="130682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cs typeface="Ali-A-Traditional" pitchFamily="2" charset="-78"/>
              </a:rPr>
              <a:t>ابن مفرِّغ:</a:t>
            </a:r>
            <a:endParaRPr lang="en-US" dirty="0">
              <a:cs typeface="Ali-A-Traditional" pitchFamily="2" charset="-78"/>
            </a:endParaRPr>
          </a:p>
        </p:txBody>
      </p:sp>
      <p:sp>
        <p:nvSpPr>
          <p:cNvPr id="3" name="Content Placeholder 2"/>
          <p:cNvSpPr>
            <a:spLocks noGrp="1"/>
          </p:cNvSpPr>
          <p:nvPr>
            <p:ph idx="1"/>
          </p:nvPr>
        </p:nvSpPr>
        <p:spPr/>
        <p:txBody>
          <a:bodyPr>
            <a:normAutofit/>
          </a:bodyPr>
          <a:lstStyle/>
          <a:p>
            <a:pPr algn="just" rtl="1"/>
            <a:r>
              <a:rPr lang="ar-IQ" sz="2800" dirty="0" smtClean="0">
                <a:cs typeface="Ali-A-Traditional" pitchFamily="2" charset="-78"/>
              </a:rPr>
              <a:t>هو يزيد بن مفرغ نشأ في البصرة، وكان يتقن الفارسية تيقظت موهبته الشعرية عنده مبكرة، توجه بشعره إلى المديح والهجاء اللذان كانا شائعين على ألسنة الشعراء في عصره، غير أن الهجاء غلب عليه.</a:t>
            </a:r>
          </a:p>
          <a:p>
            <a:pPr algn="just" rtl="1"/>
            <a:r>
              <a:rPr lang="ar-IQ" sz="2800" dirty="0">
                <a:cs typeface="Ali-A-Traditional" pitchFamily="2" charset="-78"/>
              </a:rPr>
              <a:t> </a:t>
            </a:r>
            <a:r>
              <a:rPr lang="ar-IQ" sz="2800" dirty="0" smtClean="0">
                <a:cs typeface="Ali-A-Traditional" pitchFamily="2" charset="-78"/>
              </a:rPr>
              <a:t>هجى عباد بن زياد والي سجستان، وكان عباد طويل اللحية عريضها، فركب ذات يوم وابن مُفرغ يسير معه في موكبه فهبّت ريح فنفشت لحيته، فقال ابن مفرغ:</a:t>
            </a:r>
          </a:p>
          <a:p>
            <a:pPr marL="0" indent="0" algn="just" rtl="1">
              <a:buNone/>
            </a:pPr>
            <a:r>
              <a:rPr lang="ar-IQ" sz="2800" dirty="0">
                <a:cs typeface="Ali-A-Traditional" pitchFamily="2" charset="-78"/>
              </a:rPr>
              <a:t> </a:t>
            </a:r>
            <a:r>
              <a:rPr lang="ar-IQ" sz="2800" dirty="0" smtClean="0">
                <a:cs typeface="Ali-A-Traditional" pitchFamily="2" charset="-78"/>
              </a:rPr>
              <a:t>       ألا ليت اللّحى كانت حشيشاً... فنعلفها دوابّ المسلمينا</a:t>
            </a:r>
            <a:endParaRPr lang="en-US" sz="2800" dirty="0">
              <a:cs typeface="Ali-A-Traditional" pitchFamily="2" charset="-78"/>
            </a:endParaRPr>
          </a:p>
        </p:txBody>
      </p:sp>
    </p:spTree>
    <p:extLst>
      <p:ext uri="{BB962C8B-B14F-4D97-AF65-F5344CB8AC3E}">
        <p14:creationId xmlns:p14="http://schemas.microsoft.com/office/powerpoint/2010/main" val="179876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TotalTime>
  <Words>392</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شعراء المديح والهجاء</vt:lpstr>
      <vt:lpstr>شعراء المديح:</vt:lpstr>
      <vt:lpstr>زياد الأعجم:</vt:lpstr>
      <vt:lpstr>شعراء الهجاء:</vt:lpstr>
      <vt:lpstr>ابن مفرِّغ: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 عن الأدب الإسلامي</dc:title>
  <dc:creator>High Tech</dc:creator>
  <cp:lastModifiedBy>High Tech</cp:lastModifiedBy>
  <cp:revision>78</cp:revision>
  <dcterms:created xsi:type="dcterms:W3CDTF">2020-10-10T17:39:38Z</dcterms:created>
  <dcterms:modified xsi:type="dcterms:W3CDTF">2020-12-12T22:41:18Z</dcterms:modified>
</cp:coreProperties>
</file>