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1"/>
  </p:notesMasterIdLst>
  <p:sldIdLst>
    <p:sldId id="256" r:id="rId2"/>
    <p:sldId id="257" r:id="rId3"/>
    <p:sldId id="329" r:id="rId4"/>
    <p:sldId id="259" r:id="rId5"/>
    <p:sldId id="258" r:id="rId6"/>
    <p:sldId id="260" r:id="rId7"/>
    <p:sldId id="261" r:id="rId8"/>
    <p:sldId id="330" r:id="rId9"/>
    <p:sldId id="262" r:id="rId10"/>
    <p:sldId id="331" r:id="rId11"/>
    <p:sldId id="333" r:id="rId12"/>
    <p:sldId id="332" r:id="rId13"/>
    <p:sldId id="334" r:id="rId14"/>
    <p:sldId id="335" r:id="rId15"/>
    <p:sldId id="336" r:id="rId16"/>
    <p:sldId id="337" r:id="rId17"/>
    <p:sldId id="286" r:id="rId18"/>
    <p:sldId id="263" r:id="rId19"/>
    <p:sldId id="264" r:id="rId20"/>
    <p:sldId id="265" r:id="rId21"/>
    <p:sldId id="266" r:id="rId22"/>
    <p:sldId id="267" r:id="rId23"/>
    <p:sldId id="289" r:id="rId24"/>
    <p:sldId id="268" r:id="rId25"/>
    <p:sldId id="269" r:id="rId26"/>
    <p:sldId id="270" r:id="rId27"/>
    <p:sldId id="272" r:id="rId28"/>
    <p:sldId id="274" r:id="rId29"/>
    <p:sldId id="273" r:id="rId30"/>
    <p:sldId id="288" r:id="rId31"/>
    <p:sldId id="290" r:id="rId32"/>
    <p:sldId id="291" r:id="rId33"/>
    <p:sldId id="292" r:id="rId34"/>
    <p:sldId id="293" r:id="rId35"/>
    <p:sldId id="275" r:id="rId36"/>
    <p:sldId id="287" r:id="rId37"/>
    <p:sldId id="276" r:id="rId38"/>
    <p:sldId id="277" r:id="rId39"/>
    <p:sldId id="278" r:id="rId40"/>
    <p:sldId id="279" r:id="rId41"/>
    <p:sldId id="280" r:id="rId42"/>
    <p:sldId id="281" r:id="rId43"/>
    <p:sldId id="282" r:id="rId44"/>
    <p:sldId id="283" r:id="rId45"/>
    <p:sldId id="284" r:id="rId46"/>
    <p:sldId id="285" r:id="rId47"/>
    <p:sldId id="294" r:id="rId48"/>
    <p:sldId id="295" r:id="rId49"/>
    <p:sldId id="296" r:id="rId50"/>
    <p:sldId id="297" r:id="rId51"/>
    <p:sldId id="298" r:id="rId52"/>
    <p:sldId id="300" r:id="rId53"/>
    <p:sldId id="301" r:id="rId54"/>
    <p:sldId id="302" r:id="rId55"/>
    <p:sldId id="324" r:id="rId56"/>
    <p:sldId id="303" r:id="rId57"/>
    <p:sldId id="304" r:id="rId58"/>
    <p:sldId id="325" r:id="rId59"/>
    <p:sldId id="305" r:id="rId60"/>
    <p:sldId id="326" r:id="rId61"/>
    <p:sldId id="306" r:id="rId62"/>
    <p:sldId id="307" r:id="rId63"/>
    <p:sldId id="308" r:id="rId64"/>
    <p:sldId id="309" r:id="rId65"/>
    <p:sldId id="310" r:id="rId66"/>
    <p:sldId id="312" r:id="rId67"/>
    <p:sldId id="313" r:id="rId68"/>
    <p:sldId id="314" r:id="rId69"/>
    <p:sldId id="328" r:id="rId70"/>
    <p:sldId id="315" r:id="rId71"/>
    <p:sldId id="327" r:id="rId72"/>
    <p:sldId id="316" r:id="rId73"/>
    <p:sldId id="317" r:id="rId74"/>
    <p:sldId id="318" r:id="rId75"/>
    <p:sldId id="319" r:id="rId76"/>
    <p:sldId id="320" r:id="rId77"/>
    <p:sldId id="322" r:id="rId78"/>
    <p:sldId id="321" r:id="rId79"/>
    <p:sldId id="323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53BBE-44F6-403D-A7D1-77A9EA222AA2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0978A-E961-4EAB-A467-15A6DD3A40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05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0978A-E961-4EAB-A467-15A6DD3A40F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5407F-3510-4B37-B1B4-D4E9A9BF2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Lipid Chemistry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147" name="Picture 3" descr="C:\Documents and Settings\Sallu\Desktop\fattyacids.jpg"/>
          <p:cNvPicPr>
            <a:picLocks noChangeAspect="1" noChangeArrowheads="1"/>
          </p:cNvPicPr>
          <p:nvPr/>
        </p:nvPicPr>
        <p:blipFill>
          <a:blip r:embed="rId2" cstate="print"/>
          <a:srcRect b="13793"/>
          <a:stretch>
            <a:fillRect/>
          </a:stretch>
        </p:blipFill>
        <p:spPr bwMode="auto">
          <a:xfrm>
            <a:off x="3779520" y="838200"/>
            <a:ext cx="5364480" cy="4495800"/>
          </a:xfrm>
          <a:prstGeom prst="rect">
            <a:avLst/>
          </a:prstGeom>
          <a:noFill/>
        </p:spPr>
      </p:pic>
      <p:pic>
        <p:nvPicPr>
          <p:cNvPr id="6148" name="Picture 4" descr="C:\Documents and Settings\Sallu\Desktop\cholestero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3581400" cy="2091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4953000"/>
            <a:ext cx="80391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phosphatidate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fatty acids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esterified to hydroxyls on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C1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C2</a:t>
            </a: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C3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hydroxyl is esterified to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2800" b="1" i="0" u="none" strike="noStrike" kern="1200" cap="none" spc="0" normalizeH="0" baseline="-2500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35696" y="1196752"/>
          <a:ext cx="4679950" cy="344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Picture" r:id="rId3" imgW="2171880" imgH="1600200" progId="Word.Picture.8">
                  <p:embed/>
                </p:oleObj>
              </mc:Choice>
              <mc:Fallback>
                <p:oleObj name="Picture" r:id="rId3" imgW="2171880" imgH="160020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196752"/>
                        <a:ext cx="4679950" cy="3446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81000" y="4019550"/>
            <a:ext cx="8534400" cy="2438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most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glycerophospholipids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phosphoglycerides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2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turn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esterified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 group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 e.g.,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choline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ethanolamine, glycerol, or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inositol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2 fatty acids tend to be non-identical. They may differ in length and/or the presence/absence of double bonds.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058988" y="438150"/>
          <a:ext cx="5027612" cy="335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Picture" r:id="rId3" imgW="2400480" imgH="1600200" progId="Word.Picture.8">
                  <p:embed/>
                </p:oleObj>
              </mc:Choice>
              <mc:Fallback>
                <p:oleObj name="Picture" r:id="rId3" imgW="2400480" imgH="160020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438150"/>
                        <a:ext cx="5027612" cy="335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295900" y="4972050"/>
            <a:ext cx="2590800" cy="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162050" y="5429250"/>
            <a:ext cx="7543800" cy="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00100" y="0"/>
            <a:ext cx="9048750" cy="765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1027"/>
          <p:cNvSpPr txBox="1">
            <a:spLocks noChangeArrowheads="1"/>
          </p:cNvSpPr>
          <p:nvPr/>
        </p:nvSpPr>
        <p:spPr>
          <a:xfrm>
            <a:off x="941090" y="4109492"/>
            <a:ext cx="7467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Phosphatidylcholine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with choline as polar head group, is another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glycerophospholipid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a common membrane lipid. </a:t>
            </a:r>
          </a:p>
        </p:txBody>
      </p:sp>
      <p:sp>
        <p:nvSpPr>
          <p:cNvPr id="11" name="Rectangle 1032"/>
          <p:cNvSpPr>
            <a:spLocks noChangeArrowheads="1"/>
          </p:cNvSpPr>
          <p:nvPr/>
        </p:nvSpPr>
        <p:spPr bwMode="auto">
          <a:xfrm>
            <a:off x="3131840" y="155679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MY"/>
          </a:p>
        </p:txBody>
      </p:sp>
      <p:sp>
        <p:nvSpPr>
          <p:cNvPr id="12" name="Rectangle 1035"/>
          <p:cNvSpPr>
            <a:spLocks noChangeArrowheads="1"/>
          </p:cNvSpPr>
          <p:nvPr/>
        </p:nvSpPr>
        <p:spPr bwMode="auto">
          <a:xfrm>
            <a:off x="3131840" y="155679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MY"/>
          </a:p>
        </p:txBody>
      </p:sp>
      <p:sp>
        <p:nvSpPr>
          <p:cNvPr id="13" name="Rectangle 1037"/>
          <p:cNvSpPr>
            <a:spLocks noChangeArrowheads="1"/>
          </p:cNvSpPr>
          <p:nvPr/>
        </p:nvSpPr>
        <p:spPr bwMode="auto">
          <a:xfrm>
            <a:off x="2931815" y="184254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MY"/>
          </a:p>
        </p:txBody>
      </p:sp>
      <p:graphicFrame>
        <p:nvGraphicFramePr>
          <p:cNvPr id="14" name="Object 1036"/>
          <p:cNvGraphicFramePr>
            <a:graphicFrameLocks noChangeAspect="1"/>
          </p:cNvGraphicFramePr>
          <p:nvPr/>
        </p:nvGraphicFramePr>
        <p:xfrm>
          <a:off x="1244303" y="604292"/>
          <a:ext cx="6554787" cy="321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3" imgW="3029712" imgH="1485900" progId="Word.Picture.8">
                  <p:embed/>
                </p:oleObj>
              </mc:Choice>
              <mc:Fallback>
                <p:oleObj r:id="rId3" imgW="3029712" imgH="1485900" progId="Word.Picture.8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303" y="604292"/>
                        <a:ext cx="6554787" cy="321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1038"/>
          <p:cNvSpPr>
            <a:spLocks noChangeShapeType="1"/>
          </p:cNvSpPr>
          <p:nvPr/>
        </p:nvSpPr>
        <p:spPr bwMode="auto">
          <a:xfrm>
            <a:off x="5055890" y="4566692"/>
            <a:ext cx="990600" cy="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1026"/>
          <p:cNvSpPr txBox="1">
            <a:spLocks noChangeArrowheads="1"/>
          </p:cNvSpPr>
          <p:nvPr/>
        </p:nvSpPr>
        <p:spPr>
          <a:xfrm>
            <a:off x="533400" y="46482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Phosphatidylinositol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with inositol as polar head group, is one glycerophospholipid. 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addition to being a membrane lipid, phosphatidylinositol has roles in cell signaling.</a:t>
            </a:r>
          </a:p>
        </p:txBody>
      </p:sp>
      <p:sp>
        <p:nvSpPr>
          <p:cNvPr id="8" name="Rectangle 1027"/>
          <p:cNvSpPr>
            <a:spLocks noChangeArrowheads="1"/>
          </p:cNvSpPr>
          <p:nvPr/>
        </p:nvSpPr>
        <p:spPr bwMode="auto">
          <a:xfrm>
            <a:off x="3257550" y="2400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MY"/>
          </a:p>
        </p:txBody>
      </p:sp>
      <p:sp>
        <p:nvSpPr>
          <p:cNvPr id="9" name="Rectangle 1028"/>
          <p:cNvSpPr>
            <a:spLocks noChangeArrowheads="1"/>
          </p:cNvSpPr>
          <p:nvPr/>
        </p:nvSpPr>
        <p:spPr bwMode="auto">
          <a:xfrm>
            <a:off x="3257550" y="2400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MY"/>
          </a:p>
        </p:txBody>
      </p:sp>
      <p:graphicFrame>
        <p:nvGraphicFramePr>
          <p:cNvPr id="10" name="Object 1029"/>
          <p:cNvGraphicFramePr>
            <a:graphicFrameLocks noChangeAspect="1"/>
          </p:cNvGraphicFramePr>
          <p:nvPr/>
        </p:nvGraphicFramePr>
        <p:xfrm>
          <a:off x="1824038" y="152400"/>
          <a:ext cx="5567362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r:id="rId3" imgW="2628900" imgH="2057400" progId="Word.Picture.8">
                  <p:embed/>
                </p:oleObj>
              </mc:Choice>
              <mc:Fallback>
                <p:oleObj r:id="rId3" imgW="2628900" imgH="2057400" progId="Word.Picture.8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152400"/>
                        <a:ext cx="5567362" cy="435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1031"/>
          <p:cNvSpPr>
            <a:spLocks noChangeShapeType="1"/>
          </p:cNvSpPr>
          <p:nvPr/>
        </p:nvSpPr>
        <p:spPr bwMode="auto">
          <a:xfrm>
            <a:off x="4572000" y="5105400"/>
            <a:ext cx="1143000" cy="0"/>
          </a:xfrm>
          <a:prstGeom prst="line">
            <a:avLst/>
          </a:prstGeom>
          <a:noFill/>
          <a:ln w="381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Glycolipid</a:t>
            </a:r>
            <a:r>
              <a:rPr lang="en-US" dirty="0" smtClean="0"/>
              <a:t> </a:t>
            </a:r>
            <a:endParaRPr lang="ru-RU" dirty="0" smtClean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533400" y="1574800"/>
          <a:ext cx="8001000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Точечный рисунок" r:id="rId3" imgW="4885714" imgH="3038095" progId="PBrush">
                  <p:embed/>
                </p:oleObj>
              </mc:Choice>
              <mc:Fallback>
                <p:oleObj name="Точечный рисунок" r:id="rId3" imgW="4885714" imgH="3038095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74800"/>
                        <a:ext cx="8001000" cy="497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7550" y="3962400"/>
            <a:ext cx="5638800" cy="2743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Sphingosine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may be reversibly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phosphorylated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produce the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molecule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sphingosine-1-phosphate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 derivatives of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sphingosine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commonly found as constituents of biological membranes.</a:t>
            </a:r>
          </a:p>
        </p:txBody>
      </p:sp>
      <p:graphicFrame>
        <p:nvGraphicFramePr>
          <p:cNvPr id="8" name="Content Placeholder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118225" y="228848"/>
          <a:ext cx="3025775" cy="363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Picture" r:id="rId3" imgW="1428840" imgH="1714680" progId="Word.Picture.8">
                  <p:embed/>
                </p:oleObj>
              </mc:Choice>
              <mc:Fallback>
                <p:oleObj name="Picture" r:id="rId3" imgW="1428840" imgH="1714680" progId="Word.Picture.8">
                  <p:embed/>
                  <p:pic>
                    <p:nvPicPr>
                      <p:cNvPr id="0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225" y="228848"/>
                        <a:ext cx="3025775" cy="363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33400" y="292100"/>
            <a:ext cx="5619750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Aft>
                <a:spcPct val="300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Sphingolipids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derivatives of the lipid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sphingosine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which has a long hydrocarbon tail, and a polar domain that includes an amino group.  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0" y="2233613"/>
          <a:ext cx="3081338" cy="462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Picture" r:id="rId5" imgW="1486471" imgH="2225902" progId="Word.Picture.8">
                  <p:embed/>
                </p:oleObj>
              </mc:Choice>
              <mc:Fallback>
                <p:oleObj name="Picture" r:id="rId5" imgW="1486471" imgH="2225902" progId="Word.Picture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33613"/>
                        <a:ext cx="3081338" cy="462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4800" y="5105400"/>
            <a:ext cx="8534400" cy="7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Aft>
                <a:spcPct val="1000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Sphingomyelin, with a phosphocholine head group, is similar in size and shape to the glycerophospholipid phosphatidyl choline. 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314700" y="231457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MY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04800" y="1433513"/>
            <a:ext cx="3429000" cy="269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spcAft>
                <a:spcPct val="40000"/>
              </a:spcAft>
            </a:pP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Sphingomyelin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has       a </a:t>
            </a:r>
            <a:r>
              <a:rPr lang="en-US" sz="24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phosphocholine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phosphethanolamine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head group. </a:t>
            </a:r>
          </a:p>
          <a:p>
            <a:pPr>
              <a:lnSpc>
                <a:spcPct val="95000"/>
              </a:lnSpc>
              <a:spcAft>
                <a:spcPct val="40000"/>
              </a:spcAf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Sphingomyelins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common constituent of plasma membranes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0" y="208374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6"/>
          <p:cNvGraphicFramePr>
            <a:graphicFrameLocks noChangeAspect="1"/>
          </p:cNvGraphicFramePr>
          <p:nvPr/>
        </p:nvGraphicFramePr>
        <p:xfrm>
          <a:off x="3841750" y="247650"/>
          <a:ext cx="5302250" cy="470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Picture" r:id="rId3" imgW="2516717" imgH="2227852" progId="Word.Picture.8">
                  <p:embed/>
                </p:oleObj>
              </mc:Choice>
              <mc:Fallback>
                <p:oleObj name="Picture" r:id="rId3" imgW="2516717" imgH="2227852" progId="Word.Picture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0" y="247650"/>
                        <a:ext cx="5302250" cy="470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of Lipids(Contd.)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3) Precursor and derived lipids:</a:t>
            </a:r>
            <a:r>
              <a:rPr lang="en-US" sz="2800" dirty="0" smtClean="0"/>
              <a:t> These include-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fatty acids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glycerol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steroids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other alcohols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fatty aldehyde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ketone bodies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hydrocarbons, lipid-soluble vitamins, and hormones.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Fatty Acids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Fatty acids are aliphatic carboxylic acids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Have the general formula R-(CH2)n-COOH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They occur mainly as esters in natural fats and oils but do occur in the unesterified form as </a:t>
            </a:r>
            <a:r>
              <a:rPr lang="en-US" b="1" dirty="0" smtClean="0"/>
              <a:t>free fatty acids,</a:t>
            </a:r>
            <a:r>
              <a:rPr lang="en-US" dirty="0" smtClean="0"/>
              <a:t> a transport form found in the plasma.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Fatty acids that occur in natural fats are usually straight-chain derivatives containing an even number of carbon atoms.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The chain may be </a:t>
            </a:r>
            <a:r>
              <a:rPr lang="en-US" b="1" dirty="0" smtClean="0"/>
              <a:t>saturated</a:t>
            </a:r>
            <a:r>
              <a:rPr lang="en-US" dirty="0" smtClean="0"/>
              <a:t> (containing no double bonds) or </a:t>
            </a:r>
            <a:r>
              <a:rPr lang="en-US" b="1" dirty="0" smtClean="0"/>
              <a:t>unsaturated</a:t>
            </a:r>
            <a:r>
              <a:rPr lang="en-US" dirty="0" smtClean="0"/>
              <a:t> (containing one or more double bonds).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06679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Classification of Fatty Acids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351591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Fatty acids can be classified in many ways-</a:t>
            </a:r>
          </a:p>
          <a:p>
            <a:pPr algn="l"/>
            <a:r>
              <a:rPr lang="en-US" b="1" dirty="0" smtClean="0"/>
              <a:t>1) According to nature of the hydrophobic chain-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Saturated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Unsaturated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Branched chain fatty acids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Substituted Fatty acids</a:t>
            </a:r>
          </a:p>
          <a:p>
            <a:pPr marL="53975" indent="-53975" algn="l"/>
            <a:r>
              <a:rPr lang="en-US" dirty="0" smtClean="0"/>
              <a:t>Saturated fatty acids do not contain double bonds, while unsaturated fatty acids contain double bonds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8382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Lipids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3515911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lipids are a heterogeneous group of compounds, including fats, oils, steroids, waxes, and related compounds, that are related more by their physical than by their chemical properties.</a:t>
            </a:r>
          </a:p>
          <a:p>
            <a:pPr algn="l"/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have the common property of being </a:t>
            </a:r>
          </a:p>
          <a:p>
            <a:pPr algn="l"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(1) relatively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insoluble in water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(2)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soluble in nonpolar solvents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such as ether and chloroform.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99059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Saturated Fatty Acids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772400" cy="541020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Saturated fatty acids may be envisaged as based on acetic acid (CH</a:t>
            </a:r>
            <a:r>
              <a:rPr lang="en-US" baseline="-25000" dirty="0" smtClean="0"/>
              <a:t>3 </a:t>
            </a:r>
            <a:r>
              <a:rPr lang="en-US" dirty="0" smtClean="0"/>
              <a:t>—COOH) as the first member of the series in which —CH</a:t>
            </a:r>
            <a:r>
              <a:rPr lang="en-US" baseline="-25000" dirty="0" smtClean="0"/>
              <a:t>2 </a:t>
            </a:r>
            <a:r>
              <a:rPr lang="en-US" dirty="0" smtClean="0"/>
              <a:t>— is progressively added between the terminal CH</a:t>
            </a:r>
            <a:r>
              <a:rPr lang="en-US" baseline="-25000" dirty="0" smtClean="0"/>
              <a:t>3 </a:t>
            </a:r>
            <a:r>
              <a:rPr lang="en-US" dirty="0" smtClean="0"/>
              <a:t>— and —COOH groups.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Fatty acids in biological systems usually contain an even number of carbon atoms, typically between 14 and 24. The 16- and 18-carbon fatty acids are most common.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The hydrocarbon chain is almost invariably unbranched in animal fatty acids. A few branched-chain fatty acids have also been isolated from both plant and animal sources. </a:t>
            </a:r>
          </a:p>
          <a:p>
            <a:pPr algn="l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99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Saturated Fatty Acids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143001"/>
          <a:ext cx="8305800" cy="574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514600"/>
                <a:gridCol w="2038350"/>
                <a:gridCol w="2076450"/>
              </a:tblGrid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 atoms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Systemic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Formula</a:t>
                      </a:r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Acetic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Ethanoic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CH3COOH</a:t>
                      </a:r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Butyric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Butanoic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Caproic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Hexanoic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Caprylic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Octanoic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Capric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Decanoic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Dodecanoic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Myristic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Tetradecanoic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Palmitic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Hexadecanoic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en-US" dirty="0"/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Stearic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Octadecanoic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Arachidic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Eicosanoic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en-US" dirty="0"/>
                    </a:p>
                  </a:txBody>
                  <a:tcPr/>
                </a:tc>
              </a:tr>
              <a:tr h="362857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Behenic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Docosanoic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83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Unsaturated fatty Acids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/>
          </a:bodyPr>
          <a:lstStyle/>
          <a:p>
            <a:endParaRPr lang="en-US" baseline="30000" dirty="0" smtClean="0"/>
          </a:p>
          <a:p>
            <a:pPr algn="l"/>
            <a:r>
              <a:rPr lang="en-US" sz="3200" baseline="30000" dirty="0" smtClean="0"/>
              <a:t>Unsaturated fatty acids may further be divided as follows-</a:t>
            </a:r>
          </a:p>
          <a:p>
            <a:pPr algn="l"/>
            <a:r>
              <a:rPr lang="en-US" sz="3200" b="1" baseline="30000" dirty="0" smtClean="0"/>
              <a:t>(1)</a:t>
            </a:r>
            <a:r>
              <a:rPr lang="en-US" sz="3200" baseline="30000" dirty="0" smtClean="0"/>
              <a:t> </a:t>
            </a:r>
            <a:r>
              <a:rPr lang="en-US" sz="3200" b="1" baseline="30000" dirty="0" smtClean="0"/>
              <a:t>Monounsaturated</a:t>
            </a:r>
            <a:r>
              <a:rPr lang="en-US" sz="3200" baseline="30000" dirty="0" smtClean="0"/>
              <a:t> (</a:t>
            </a:r>
            <a:r>
              <a:rPr lang="en-US" sz="3200" baseline="30000" dirty="0" err="1" smtClean="0"/>
              <a:t>monoethenoid</a:t>
            </a:r>
            <a:r>
              <a:rPr lang="en-US" sz="3200" baseline="30000" dirty="0" smtClean="0"/>
              <a:t>, </a:t>
            </a:r>
            <a:r>
              <a:rPr lang="en-US" sz="3200" baseline="30000" dirty="0" err="1" smtClean="0"/>
              <a:t>monoenoic</a:t>
            </a:r>
            <a:r>
              <a:rPr lang="en-US" sz="3200" baseline="30000" dirty="0" smtClean="0"/>
              <a:t>) acids, containing one double bond. </a:t>
            </a:r>
          </a:p>
          <a:p>
            <a:pPr algn="l"/>
            <a:r>
              <a:rPr lang="en-US" sz="3200" b="1" baseline="30000" dirty="0" smtClean="0"/>
              <a:t>(2)</a:t>
            </a:r>
            <a:r>
              <a:rPr lang="en-US" sz="3200" baseline="30000" dirty="0" smtClean="0"/>
              <a:t> </a:t>
            </a:r>
            <a:r>
              <a:rPr lang="en-US" sz="3200" b="1" baseline="30000" dirty="0" smtClean="0"/>
              <a:t>Polyunsaturated</a:t>
            </a:r>
            <a:r>
              <a:rPr lang="en-US" sz="3200" baseline="30000" dirty="0" smtClean="0"/>
              <a:t> (</a:t>
            </a:r>
            <a:r>
              <a:rPr lang="en-US" sz="3200" baseline="30000" dirty="0" err="1" smtClean="0"/>
              <a:t>polyethenoid</a:t>
            </a:r>
            <a:r>
              <a:rPr lang="en-US" sz="3200" baseline="30000" dirty="0" smtClean="0"/>
              <a:t>, </a:t>
            </a:r>
            <a:r>
              <a:rPr lang="en-US" sz="3200" baseline="30000" dirty="0" err="1" smtClean="0"/>
              <a:t>polyenoic</a:t>
            </a:r>
            <a:r>
              <a:rPr lang="en-US" sz="3200" baseline="30000" dirty="0" smtClean="0"/>
              <a:t>) acids, containing two or more double bonds. </a:t>
            </a:r>
          </a:p>
          <a:p>
            <a:pPr algn="l"/>
            <a:r>
              <a:rPr lang="en-US" sz="3200" baseline="30000" dirty="0" smtClean="0"/>
              <a:t>The configuration of the double bonds in most unsaturated fatty acids is </a:t>
            </a:r>
            <a:r>
              <a:rPr lang="en-US" sz="3200" baseline="30000" dirty="0" err="1" smtClean="0"/>
              <a:t>cis</a:t>
            </a:r>
            <a:r>
              <a:rPr lang="en-US" sz="3200" baseline="30000" dirty="0" smtClean="0"/>
              <a:t>. </a:t>
            </a:r>
          </a:p>
          <a:p>
            <a:pPr algn="l"/>
            <a:r>
              <a:rPr lang="en-US" sz="3200" baseline="30000" dirty="0" smtClean="0"/>
              <a:t>The double bonds in polyunsaturated fatty acids are separated by at least one methylene group.</a:t>
            </a:r>
          </a:p>
          <a:p>
            <a:pPr algn="l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allu\Desktop\fatty acids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912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Nomenclature of Fatty acids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3668311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400" dirty="0" smtClean="0"/>
              <a:t>The systematic name for a fatty acid is derived from the name of its parent hydrocarbon by the substitution of </a:t>
            </a:r>
            <a:r>
              <a:rPr lang="en-US" sz="2400" i="1" dirty="0" err="1" smtClean="0"/>
              <a:t>oic</a:t>
            </a:r>
            <a:endParaRPr lang="en-US" sz="2400" dirty="0" smtClean="0"/>
          </a:p>
          <a:p>
            <a:pPr algn="l"/>
            <a:r>
              <a:rPr lang="en-US" sz="2400" dirty="0" smtClean="0"/>
              <a:t>for the final </a:t>
            </a:r>
            <a:r>
              <a:rPr lang="en-US" sz="2400" i="1" dirty="0" smtClean="0"/>
              <a:t>e. </a:t>
            </a:r>
          </a:p>
          <a:p>
            <a:pPr algn="l">
              <a:buFont typeface="Wingdings" pitchFamily="2" charset="2"/>
              <a:buChar char="q"/>
            </a:pPr>
            <a:r>
              <a:rPr lang="en-US" sz="2400" dirty="0" smtClean="0"/>
              <a:t>For example, the C18 saturated fatty acid is called </a:t>
            </a:r>
            <a:r>
              <a:rPr lang="en-US" sz="2400" i="1" dirty="0" err="1" smtClean="0"/>
              <a:t>octadecanoic</a:t>
            </a:r>
            <a:r>
              <a:rPr lang="en-US" sz="2400" i="1" dirty="0" smtClean="0"/>
              <a:t> acid </a:t>
            </a:r>
            <a:r>
              <a:rPr lang="en-US" sz="2400" dirty="0" smtClean="0"/>
              <a:t>because the parent hydrocarbon is </a:t>
            </a:r>
            <a:r>
              <a:rPr lang="en-US" sz="2400" dirty="0" err="1" smtClean="0"/>
              <a:t>octadecane</a:t>
            </a:r>
            <a:r>
              <a:rPr lang="en-US" sz="2400" dirty="0" smtClean="0"/>
              <a:t>. </a:t>
            </a:r>
          </a:p>
          <a:p>
            <a:pPr algn="l">
              <a:buFont typeface="Wingdings" pitchFamily="2" charset="2"/>
              <a:buChar char="q"/>
            </a:pPr>
            <a:r>
              <a:rPr lang="en-US" sz="2400" dirty="0" smtClean="0"/>
              <a:t>A C18 fatty acid with one double bond is called </a:t>
            </a:r>
            <a:r>
              <a:rPr lang="en-US" sz="2400" dirty="0" err="1" smtClean="0"/>
              <a:t>octadec</a:t>
            </a:r>
            <a:r>
              <a:rPr lang="en-US" sz="2400" i="1" dirty="0" err="1" smtClean="0"/>
              <a:t>enoic</a:t>
            </a:r>
            <a:r>
              <a:rPr lang="en-US" sz="2400" i="1" dirty="0" smtClean="0"/>
              <a:t> </a:t>
            </a:r>
            <a:r>
              <a:rPr lang="en-US" sz="2400" dirty="0" smtClean="0"/>
              <a:t>acid; with two double bonds, </a:t>
            </a:r>
            <a:r>
              <a:rPr lang="en-US" sz="2400" dirty="0" err="1" smtClean="0"/>
              <a:t>octadeca</a:t>
            </a:r>
            <a:r>
              <a:rPr lang="en-US" sz="2400" i="1" dirty="0" err="1" smtClean="0"/>
              <a:t>dienoic</a:t>
            </a:r>
            <a:r>
              <a:rPr lang="en-US" sz="2400" dirty="0" smtClean="0"/>
              <a:t> acid; and with three double bonds, </a:t>
            </a:r>
            <a:r>
              <a:rPr lang="en-US" sz="2400" dirty="0" err="1" smtClean="0"/>
              <a:t>octadeca</a:t>
            </a:r>
            <a:r>
              <a:rPr lang="en-US" sz="2400" i="1" dirty="0" err="1" smtClean="0"/>
              <a:t>trienoic</a:t>
            </a:r>
            <a:r>
              <a:rPr lang="en-US" sz="2400" i="1" dirty="0" smtClean="0"/>
              <a:t> </a:t>
            </a:r>
            <a:r>
              <a:rPr lang="en-US" sz="2400" dirty="0" smtClean="0"/>
              <a:t>acid. </a:t>
            </a:r>
          </a:p>
          <a:p>
            <a:pPr algn="l">
              <a:buFont typeface="Wingdings" pitchFamily="2" charset="2"/>
              <a:buChar char="q"/>
            </a:pPr>
            <a:r>
              <a:rPr lang="en-US" sz="2400" dirty="0" smtClean="0"/>
              <a:t>The notation 18:0 denotes a C18 fatty acid with no double bonds, whereas 18:2 signifies that there are two double bonds.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Nomenclature of Fatty acids(Contd.)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Carbon atoms are numbered from the carboxyl carbon (carbon No. 1). The carbon atoms adjacent to the carboxyl carbon (Nos. 2, 3, and 4) are also known as the </a:t>
            </a:r>
            <a:r>
              <a:rPr lang="el-GR" dirty="0" smtClean="0"/>
              <a:t>α</a:t>
            </a:r>
            <a:r>
              <a:rPr lang="en-US" dirty="0" smtClean="0"/>
              <a:t> ,</a:t>
            </a:r>
            <a:r>
              <a:rPr lang="el-GR" dirty="0" smtClean="0"/>
              <a:t>β</a:t>
            </a:r>
            <a:r>
              <a:rPr lang="en-US" dirty="0" smtClean="0"/>
              <a:t> , and carbons, respectively, and the terminal methyl carbon is known as the</a:t>
            </a:r>
            <a:r>
              <a:rPr lang="el-GR" sz="3200" dirty="0" smtClean="0">
                <a:latin typeface="Times New Roman"/>
                <a:cs typeface="Times New Roman"/>
              </a:rPr>
              <a:t>ω</a:t>
            </a:r>
            <a:r>
              <a:rPr lang="en-US" dirty="0" smtClean="0"/>
              <a:t> or n-carbon. The position of a double bond is represented by the symbol ∆followed by a superscript number.</a:t>
            </a:r>
          </a:p>
          <a:p>
            <a:pPr algn="l"/>
            <a:r>
              <a:rPr lang="en-US" dirty="0" err="1" smtClean="0"/>
              <a:t>eg</a:t>
            </a:r>
            <a:r>
              <a:rPr lang="en-US" dirty="0" smtClean="0"/>
              <a:t>, ∆ 9 indicates a double bond between carbons 9 and 10 of the fatty acid;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1026" name="Picture 2" descr="gammal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675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2743200"/>
            <a:ext cx="200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Nomenclature of Fatty acids(Contd.)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3592111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smtClean="0"/>
              <a:t>Alternatively, the position of a double bond can be denoted by counting from the distal end, with the </a:t>
            </a:r>
            <a:r>
              <a:rPr lang="en-US" dirty="0" smtClean="0">
                <a:latin typeface="Times New Roman"/>
                <a:cs typeface="Times New Roman"/>
              </a:rPr>
              <a:t>ω</a:t>
            </a:r>
            <a:r>
              <a:rPr lang="en-US" dirty="0" smtClean="0"/>
              <a:t>-carbon atom (the methyl carbon) as number 1.</a:t>
            </a:r>
          </a:p>
          <a:p>
            <a:pPr algn="l"/>
            <a:r>
              <a:rPr lang="en-US" dirty="0" smtClean="0"/>
              <a:t>  </a:t>
            </a:r>
            <a:r>
              <a:rPr lang="en-US" dirty="0" smtClean="0">
                <a:latin typeface="Times New Roman"/>
                <a:cs typeface="Times New Roman"/>
              </a:rPr>
              <a:t>ω</a:t>
            </a:r>
            <a:r>
              <a:rPr lang="en-US" dirty="0" smtClean="0"/>
              <a:t>9 indicates a double bond on the ninth carbon counting from the </a:t>
            </a:r>
            <a:r>
              <a:rPr lang="en-US" dirty="0" smtClean="0">
                <a:latin typeface="Times New Roman"/>
                <a:cs typeface="Times New Roman"/>
              </a:rPr>
              <a:t>ω</a:t>
            </a:r>
            <a:r>
              <a:rPr lang="en-US" dirty="0" smtClean="0"/>
              <a:t>-carbon.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In animals, additional double bonds are introduced only between the existing double bond (</a:t>
            </a:r>
            <a:r>
              <a:rPr lang="en-US" dirty="0" err="1" smtClean="0"/>
              <a:t>eg</a:t>
            </a:r>
            <a:r>
              <a:rPr lang="en-US" dirty="0" smtClean="0"/>
              <a:t>, 9, 6, or 3) and the carboxyl carbon, leading to three series of fatty acids known as the </a:t>
            </a:r>
            <a:r>
              <a:rPr lang="en-US" dirty="0" smtClean="0">
                <a:latin typeface="Times New Roman"/>
                <a:cs typeface="Times New Roman"/>
              </a:rPr>
              <a:t>ω</a:t>
            </a:r>
            <a:r>
              <a:rPr lang="en-US" dirty="0" smtClean="0"/>
              <a:t>9, </a:t>
            </a:r>
            <a:r>
              <a:rPr lang="en-US" dirty="0" smtClean="0">
                <a:latin typeface="Times New Roman"/>
                <a:cs typeface="Times New Roman"/>
              </a:rPr>
              <a:t>ω</a:t>
            </a:r>
            <a:r>
              <a:rPr lang="en-US" dirty="0" smtClean="0"/>
              <a:t>6, and </a:t>
            </a:r>
            <a:r>
              <a:rPr lang="en-US" dirty="0" smtClean="0">
                <a:latin typeface="Times New Roman"/>
                <a:cs typeface="Times New Roman"/>
              </a:rPr>
              <a:t>ω</a:t>
            </a:r>
            <a:r>
              <a:rPr lang="en-US" dirty="0" smtClean="0"/>
              <a:t>3 families, respectively. </a:t>
            </a:r>
          </a:p>
          <a:p>
            <a:pPr algn="l"/>
            <a:endParaRPr lang="en-US" dirty="0" smtClean="0"/>
          </a:p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5800"/>
            <a:ext cx="3505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648200"/>
            <a:ext cx="3657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7772400" cy="609599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Unsaturated Fatty Acids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90598"/>
          <a:ext cx="9144000" cy="5919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53046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C atoms, number and location of double bonds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Systemic Name</a:t>
                      </a:r>
                      <a:endParaRPr lang="en-US" dirty="0"/>
                    </a:p>
                  </a:txBody>
                  <a:tcPr/>
                </a:tc>
              </a:tr>
              <a:tr h="406529">
                <a:tc>
                  <a:txBody>
                    <a:bodyPr/>
                    <a:lstStyle/>
                    <a:p>
                      <a:r>
                        <a:rPr lang="en-US" dirty="0" smtClean="0"/>
                        <a:t>[A]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Monoenoic acids (one double bond)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529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16:1;9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Palmitoleic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-9-Hexadecenoic</a:t>
                      </a:r>
                      <a:endParaRPr lang="en-US" dirty="0"/>
                    </a:p>
                  </a:txBody>
                  <a:tcPr/>
                </a:tc>
              </a:tr>
              <a:tr h="406529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18:1;9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-9-Octadecenoic </a:t>
                      </a:r>
                      <a:endParaRPr lang="en-US" dirty="0"/>
                    </a:p>
                  </a:txBody>
                  <a:tcPr/>
                </a:tc>
              </a:tr>
              <a:tr h="406529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18:1;9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Elaidic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Octadecanoic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</a:tr>
              <a:tr h="406529">
                <a:tc>
                  <a:txBody>
                    <a:bodyPr/>
                    <a:lstStyle/>
                    <a:p>
                      <a:r>
                        <a:rPr lang="en-US" dirty="0" smtClean="0"/>
                        <a:t>[B]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Dienoic acids (two double bonds)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529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18:2;9,12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Linoleic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all-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-9,12-Octadecadienoic 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7772400" cy="8382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Unsaturated Fatty Acids(Contd.)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066800"/>
          <a:ext cx="9144000" cy="5553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53046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C atoms, number and location of double bonds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Systemic Name</a:t>
                      </a:r>
                      <a:endParaRPr lang="en-US" dirty="0"/>
                    </a:p>
                  </a:txBody>
                  <a:tcPr/>
                </a:tc>
              </a:tr>
              <a:tr h="406529">
                <a:tc>
                  <a:txBody>
                    <a:bodyPr/>
                    <a:lstStyle/>
                    <a:p>
                      <a:r>
                        <a:rPr lang="en-US" dirty="0" smtClean="0"/>
                        <a:t>[c]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Trienoic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acids (three double bonds)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529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18:3;6,9,12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Y- Linolenic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all-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-6,9,12-Octadecatrienoic </a:t>
                      </a:r>
                      <a:endParaRPr lang="en-US" dirty="0"/>
                    </a:p>
                  </a:txBody>
                  <a:tcPr/>
                </a:tc>
              </a:tr>
              <a:tr h="406529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18:3;9,12,15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-Linolenic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all-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-9,12,15Octadecatrienoic </a:t>
                      </a:r>
                      <a:endParaRPr lang="en-US" dirty="0"/>
                    </a:p>
                  </a:txBody>
                  <a:tcPr/>
                </a:tc>
              </a:tr>
              <a:tr h="40652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[D]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Tetraenoic acid(Four</a:t>
                      </a:r>
                      <a:r>
                        <a:rPr lang="en-US" b="1" baseline="0" dirty="0" smtClean="0"/>
                        <a:t> double bonds)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65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20:4;5,8,11,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Arachidonic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all-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-5,8,11,14-Eicosatetraenoic 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77724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Unsaturated Fatty Acids(Contd.)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95401"/>
          <a:ext cx="9144000" cy="5784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0884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S.No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C atoms, number and location of double bonds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Systemic Name</a:t>
                      </a:r>
                      <a:endParaRPr lang="en-US" dirty="0"/>
                    </a:p>
                  </a:txBody>
                  <a:tcPr/>
                </a:tc>
              </a:tr>
              <a:tr h="1063438">
                <a:tc>
                  <a:txBody>
                    <a:bodyPr/>
                    <a:lstStyle/>
                    <a:p>
                      <a:r>
                        <a:rPr lang="en-US" dirty="0" smtClean="0"/>
                        <a:t>[E]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Pentaenoic acids (Five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double bonds)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3438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20:5;5,8,11,14,17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Timnodonic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all-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-5,8,11,14,17-Eicosapenta</a:t>
                      </a:r>
                    </a:p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enoic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dirty="0"/>
                    </a:p>
                  </a:txBody>
                  <a:tcPr/>
                </a:tc>
              </a:tr>
              <a:tr h="81802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[F]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Hexaenoic acid(Four</a:t>
                      </a:r>
                      <a:r>
                        <a:rPr lang="en-US" b="1" baseline="0" dirty="0" smtClean="0"/>
                        <a:t> double bonds)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088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22:6;4,7,10,13,16,19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Cervonic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all-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-4,7,10,13,16,19-Docosahexaenoic 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1027" descr="lipid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837395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Omega 3 and Omega 6 fatty acids</a:t>
            </a:r>
            <a:endParaRPr lang="en-US" dirty="0"/>
          </a:p>
        </p:txBody>
      </p:sp>
      <p:pic>
        <p:nvPicPr>
          <p:cNvPr id="2050" name="Picture 2" descr="C:\Documents and Settings\Sallu\Desktop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09" t="8451" r="2727"/>
          <a:stretch>
            <a:fillRect/>
          </a:stretch>
        </p:blipFill>
        <p:spPr bwMode="auto">
          <a:xfrm>
            <a:off x="381000" y="1524000"/>
            <a:ext cx="8077200" cy="49530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Cis and Trans-Isomers in unsaturated fatty acids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Depending upon the orientation of the radicals around the axis of the double bond-</a:t>
            </a:r>
          </a:p>
          <a:p>
            <a:r>
              <a:rPr lang="en-US" dirty="0" smtClean="0"/>
              <a:t>Cis- If the radicals are on the same side of the double bond</a:t>
            </a:r>
          </a:p>
          <a:p>
            <a:r>
              <a:rPr lang="en-US" dirty="0" smtClean="0"/>
              <a:t>Trans- If the radicals are on the opposite side</a:t>
            </a:r>
          </a:p>
          <a:p>
            <a:r>
              <a:rPr lang="en-US" dirty="0" smtClean="0"/>
              <a:t>Oleic acid and Elaidic acid have the same formula but Oleic acid is </a:t>
            </a:r>
            <a:r>
              <a:rPr lang="en-US" dirty="0" err="1" smtClean="0"/>
              <a:t>cis</a:t>
            </a:r>
            <a:r>
              <a:rPr lang="en-US" dirty="0" smtClean="0"/>
              <a:t> while Elaidic acid is Trans Fatty acid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Cis and Trans-Isomers in unsaturated fatty acids</a:t>
            </a:r>
            <a:endParaRPr lang="en-US" dirty="0"/>
          </a:p>
        </p:txBody>
      </p:sp>
      <p:pic>
        <p:nvPicPr>
          <p:cNvPr id="4" name="Content Placeholder 3" descr="C:\Documents and Settings\Sallu\Desktop\300px-Isomers_of_oleic_aci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43250" y="2710656"/>
            <a:ext cx="2857500" cy="2305050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152400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hydrocarbon chains in saturated fatty acids are, fairly straight and can pack closely together, making these fats solid at room temperature. </a:t>
            </a:r>
          </a:p>
          <a:p>
            <a:endParaRPr lang="en-US" dirty="0" smtClean="0"/>
          </a:p>
          <a:p>
            <a:r>
              <a:rPr lang="en-US" dirty="0" smtClean="0"/>
              <a:t>Oils, mostly from plant sources, have some double bonds between some of the carbons in the hydrocarbon tail, causing bends or </a:t>
            </a:r>
            <a:r>
              <a:rPr lang="en-US" b="1" dirty="0" smtClean="0"/>
              <a:t>“kinks” </a:t>
            </a:r>
            <a:r>
              <a:rPr lang="en-US" dirty="0" smtClean="0"/>
              <a:t>in the shape of the molecules. </a:t>
            </a:r>
          </a:p>
          <a:p>
            <a:r>
              <a:rPr lang="en-US" dirty="0" smtClean="0"/>
              <a:t>Increase in the number of </a:t>
            </a:r>
            <a:r>
              <a:rPr lang="en-US" i="1" dirty="0" err="1" smtClean="0"/>
              <a:t>cis</a:t>
            </a:r>
            <a:r>
              <a:rPr lang="en-US" dirty="0" smtClean="0"/>
              <a:t> double bonds in a fatty acid leads to a variety of possible spatial configurations of the molecule—</a:t>
            </a:r>
            <a:r>
              <a:rPr lang="en-US" dirty="0" err="1" smtClean="0"/>
              <a:t>eg</a:t>
            </a:r>
            <a:r>
              <a:rPr lang="en-US" dirty="0" smtClean="0"/>
              <a:t>, Arachidonic acid, with four </a:t>
            </a:r>
            <a:r>
              <a:rPr lang="en-US" i="1" dirty="0" err="1" smtClean="0"/>
              <a:t>cis</a:t>
            </a:r>
            <a:r>
              <a:rPr lang="en-US" i="1" dirty="0" smtClean="0"/>
              <a:t> </a:t>
            </a:r>
            <a:r>
              <a:rPr lang="en-US" dirty="0" smtClean="0"/>
              <a:t>double bonds, has "kinks" or a U shape. </a:t>
            </a:r>
          </a:p>
          <a:p>
            <a:endParaRPr lang="en-US" dirty="0" smtClean="0"/>
          </a:p>
        </p:txBody>
      </p:sp>
      <p:pic>
        <p:nvPicPr>
          <p:cNvPr id="5123" name="Picture 3" descr="C:\Documents and Settings\Sallu\Desktop\FattyAcids3D.png"/>
          <p:cNvPicPr>
            <a:picLocks noChangeAspect="1" noChangeArrowheads="1"/>
          </p:cNvPicPr>
          <p:nvPr/>
        </p:nvPicPr>
        <p:blipFill>
          <a:blip r:embed="rId3" cstate="print"/>
          <a:srcRect b="29434"/>
          <a:stretch>
            <a:fillRect/>
          </a:stretch>
        </p:blipFill>
        <p:spPr bwMode="auto">
          <a:xfrm>
            <a:off x="5181600" y="3962400"/>
            <a:ext cx="2959100" cy="237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Significance of unsaturated fatty acids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Because of the kinks in the hydrocarbon tails, unsaturated fats can’t pack as closely together, making them liquid at room temperature.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 membrane lipids, which must be fluid at all environmental temperatures, are more unsaturated than storage lipids.</a:t>
            </a:r>
          </a:p>
          <a:p>
            <a:r>
              <a:rPr lang="en-US" sz="3200" dirty="0" smtClean="0"/>
              <a:t> Lipids in tissues that are subject to cooling, </a:t>
            </a:r>
            <a:r>
              <a:rPr lang="en-US" sz="3200" dirty="0" err="1" smtClean="0"/>
              <a:t>eg</a:t>
            </a:r>
            <a:r>
              <a:rPr lang="en-US" sz="3200" dirty="0" smtClean="0"/>
              <a:t>, in hibernators or in the extremities of animals, are more unsaturated. </a:t>
            </a:r>
          </a:p>
          <a:p>
            <a:r>
              <a:rPr lang="en-US" sz="3200" dirty="0" smtClean="0"/>
              <a:t>At higher temperatures, some bonds rotate, causing chain shortening, which explains why biomembranes become thinner with increases in temperature.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 carbon chains of saturated fatty acids form a zigzag pattern when extended, as at low temperatures.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 Fatty acids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Trans</a:t>
            </a:r>
            <a:r>
              <a:rPr lang="en-US" dirty="0" smtClean="0"/>
              <a:t> fatty acids are present in certain foods, arising as a by-product of the saturation of fatty acids during hydrogenation, or "hardening," of natural oils in the manufacture of margarine.</a:t>
            </a:r>
          </a:p>
          <a:p>
            <a:r>
              <a:rPr lang="en-US" dirty="0" smtClean="0"/>
              <a:t> An additional small contribution comes from the ingestion of ruminant fat that contains </a:t>
            </a:r>
            <a:r>
              <a:rPr lang="en-US" i="1" dirty="0" smtClean="0"/>
              <a:t>trans</a:t>
            </a:r>
            <a:r>
              <a:rPr lang="en-US" dirty="0" smtClean="0"/>
              <a:t> fatty acids arising from the action of microorganisms in the rumen.</a:t>
            </a:r>
          </a:p>
          <a:p>
            <a:r>
              <a:rPr lang="en-US" dirty="0" smtClean="0"/>
              <a:t>Naturally-occurring unsaturated vegetable oils have almost all </a:t>
            </a:r>
            <a:r>
              <a:rPr lang="en-US" dirty="0" err="1" smtClean="0"/>
              <a:t>cis</a:t>
            </a:r>
            <a:r>
              <a:rPr lang="en-US" dirty="0" smtClean="0"/>
              <a:t> bonds, but using oil for frying causes some of the </a:t>
            </a:r>
            <a:r>
              <a:rPr lang="en-US" dirty="0" err="1" smtClean="0"/>
              <a:t>cis</a:t>
            </a:r>
            <a:r>
              <a:rPr lang="en-US" dirty="0" smtClean="0"/>
              <a:t> bonds to convert to trans bonds. 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772400" cy="518160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 Phytanic acid present in butter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Sebum also contains branched chain fatty acids</a:t>
            </a:r>
          </a:p>
          <a:p>
            <a:pPr algn="l">
              <a:buFont typeface="Wingdings" pitchFamily="2" charset="2"/>
              <a:buChar char="q"/>
            </a:pPr>
            <a:endParaRPr lang="en-US" dirty="0" smtClean="0"/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There  may be even or odd chain fatty acids.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Even chain fatty acids are predominantly present.</a:t>
            </a:r>
          </a:p>
          <a:p>
            <a:pPr algn="l"/>
            <a:r>
              <a:rPr lang="en-US" sz="3200" b="1" dirty="0" smtClean="0"/>
              <a:t>d) Cyclic fatty acids-</a:t>
            </a:r>
          </a:p>
          <a:p>
            <a:pPr algn="l">
              <a:buFont typeface="Wingdings" pitchFamily="2" charset="2"/>
              <a:buChar char="q"/>
            </a:pPr>
            <a:r>
              <a:rPr lang="en-US" sz="3200" b="1" dirty="0" smtClean="0"/>
              <a:t> </a:t>
            </a:r>
            <a:r>
              <a:rPr lang="en-US" sz="2400" dirty="0" err="1" smtClean="0"/>
              <a:t>Chaulmoogric</a:t>
            </a:r>
            <a:r>
              <a:rPr lang="en-US" sz="2400" dirty="0" smtClean="0"/>
              <a:t> acid and </a:t>
            </a:r>
            <a:r>
              <a:rPr lang="en-US" sz="2400" dirty="0" err="1" smtClean="0"/>
              <a:t>Hydnocarpic</a:t>
            </a:r>
            <a:r>
              <a:rPr lang="en-US" sz="2400" dirty="0" smtClean="0"/>
              <a:t> acid</a:t>
            </a:r>
          </a:p>
          <a:p>
            <a:pPr algn="l"/>
            <a:r>
              <a:rPr lang="en-US" sz="3200" b="1" dirty="0" smtClean="0"/>
              <a:t>e) Substituted fatty acids</a:t>
            </a:r>
          </a:p>
          <a:p>
            <a:pPr algn="l">
              <a:buFont typeface="Wingdings" pitchFamily="2" charset="2"/>
              <a:buChar char="q"/>
            </a:pPr>
            <a:r>
              <a:rPr lang="en-US" sz="3200" b="1" dirty="0" smtClean="0"/>
              <a:t> </a:t>
            </a:r>
            <a:r>
              <a:rPr lang="en-US" sz="2600" dirty="0" smtClean="0"/>
              <a:t>Cerebronic acid- OH fatty acid</a:t>
            </a:r>
            <a:endParaRPr lang="en-US" sz="2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048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c)Branched Chain Fatty acids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2)Classification  of fatty acids based on length of hydrophobic chain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733800"/>
          </a:xfrm>
        </p:spPr>
        <p:txBody>
          <a:bodyPr/>
          <a:lstStyle/>
          <a:p>
            <a:r>
              <a:rPr lang="en-US" dirty="0" smtClean="0"/>
              <a:t>Short chain-with 2-6 carbon atoms</a:t>
            </a:r>
          </a:p>
          <a:p>
            <a:r>
              <a:rPr lang="en-US" dirty="0" smtClean="0"/>
              <a:t>Medium chain- with 8-14 carbon atoms</a:t>
            </a:r>
          </a:p>
          <a:p>
            <a:r>
              <a:rPr lang="en-US" dirty="0" smtClean="0"/>
              <a:t>Long chain- with 16-18 carbon atoms</a:t>
            </a:r>
          </a:p>
          <a:p>
            <a:r>
              <a:rPr lang="en-US" dirty="0" smtClean="0"/>
              <a:t>Very long chain fatty acids- with 20 or more carbon atoms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Biological Importance of fatty acids-  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389691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1-Fatty acids are the </a:t>
            </a:r>
            <a:r>
              <a:rPr lang="en-US" b="1" dirty="0" smtClean="0"/>
              <a:t>building blocks of dietary fats.</a:t>
            </a:r>
            <a:r>
              <a:rPr lang="en-US" dirty="0" smtClean="0"/>
              <a:t> The human body stores such fats in the form of </a:t>
            </a:r>
            <a:r>
              <a:rPr lang="en-US" b="1" dirty="0" smtClean="0"/>
              <a:t>triglycerides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2)- Fatty acids are also </a:t>
            </a:r>
            <a:r>
              <a:rPr lang="en-US" b="1" dirty="0" smtClean="0"/>
              <a:t>required for the formation of  membrane lipids such as phospholipids and glycolipids. </a:t>
            </a:r>
          </a:p>
          <a:p>
            <a:pPr algn="l"/>
            <a:r>
              <a:rPr lang="en-US" dirty="0" smtClean="0"/>
              <a:t>3) -They are required for the </a:t>
            </a:r>
            <a:r>
              <a:rPr lang="en-US" b="1" dirty="0" err="1" smtClean="0"/>
              <a:t>esterificaton</a:t>
            </a:r>
            <a:r>
              <a:rPr lang="en-US" b="1" dirty="0" smtClean="0"/>
              <a:t> of cholesterol </a:t>
            </a:r>
            <a:r>
              <a:rPr lang="en-US" dirty="0" smtClean="0"/>
              <a:t>to form cholesteryl esters.</a:t>
            </a:r>
          </a:p>
          <a:p>
            <a:pPr algn="l"/>
            <a:r>
              <a:rPr lang="en-US" dirty="0" smtClean="0"/>
              <a:t>4) They </a:t>
            </a:r>
            <a:r>
              <a:rPr lang="en-US" b="1" dirty="0" smtClean="0"/>
              <a:t>act as fuel molecules </a:t>
            </a:r>
            <a:r>
              <a:rPr lang="en-US" dirty="0" smtClean="0"/>
              <a:t>and are oxidized to produce energy.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Essential fatty acids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7772400" cy="518160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Polyunsaturated fatty acids such as </a:t>
            </a:r>
            <a:r>
              <a:rPr lang="en-US" b="1" dirty="0" err="1" smtClean="0"/>
              <a:t>Linoleic</a:t>
            </a:r>
            <a:r>
              <a:rPr lang="en-US" b="1" dirty="0" smtClean="0"/>
              <a:t> ess</a:t>
            </a:r>
            <a:r>
              <a:rPr lang="en-US" dirty="0" smtClean="0"/>
              <a:t>ential for normal life functions. They are therefore characterized as essential fatty acids. 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Arachidonic acid</a:t>
            </a:r>
            <a:r>
              <a:rPr lang="en-US" dirty="0" smtClean="0"/>
              <a:t> is considered as semi essential fatty acid since it can be synthesized from Linoleic acid 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Essential polyunsaturated fatty acids can be classified as belonging to one of two "families", the omega-6 family or the omega-3 family.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Fatty acids belonging to these two families differ not only in their chemistry, but also in their natural occurrence and biological functions.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371601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Significance of essential fatty acids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3592111"/>
          </a:xfrm>
        </p:spPr>
        <p:txBody>
          <a:bodyPr>
            <a:normAutofit fontScale="70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Components of cell membranes, structural elements of gonads and mitochondrial membrane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Required for brain growth and development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Precursors of Eicosanoids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Play important role in vision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They have a cardio protective role- Lower serum cholesterol and increase HDL levels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Prevent fatty liver formation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1"/>
                </a:solidFill>
              </a:rPr>
              <a:t>Deficiencies of essential polyunsaturated fatty acids may cause a wide variety of symptoms, including retarded growth in children, reduced fertility and pathologic changes in the skin.</a:t>
            </a:r>
          </a:p>
          <a:p>
            <a:pPr algn="l">
              <a:buFont typeface="Wingdings" pitchFamily="2" charset="2"/>
              <a:buChar char="q"/>
            </a:pPr>
            <a:endParaRPr lang="en-US" b="1" dirty="0" smtClean="0"/>
          </a:p>
          <a:p>
            <a:pPr algn="l">
              <a:buFont typeface="Wingdings" pitchFamily="2" charset="2"/>
              <a:buChar char="q"/>
            </a:pPr>
            <a:endParaRPr lang="en-US" b="1" baseline="30000" dirty="0" smtClean="0"/>
          </a:p>
          <a:p>
            <a:pPr algn="l">
              <a:buFont typeface="Wingdings" pitchFamily="2" charset="2"/>
              <a:buChar char="q"/>
            </a:pPr>
            <a:endParaRPr lang="en-US" b="1" dirty="0" smtClean="0"/>
          </a:p>
          <a:p>
            <a:pPr algn="l">
              <a:buFont typeface="Wingdings" pitchFamily="2" charset="2"/>
              <a:buChar char="q"/>
            </a:pPr>
            <a:endParaRPr lang="en-US" b="1" dirty="0" smtClean="0"/>
          </a:p>
          <a:p>
            <a:pPr algn="l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7619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Functions of lipids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876800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Font typeface="Wingdings" pitchFamily="2" charset="2"/>
              <a:buChar char="q"/>
            </a:pPr>
            <a:r>
              <a:rPr lang="en-US" b="1" dirty="0" smtClean="0"/>
              <a:t>Storage </a:t>
            </a:r>
            <a:r>
              <a:rPr lang="en-US" dirty="0" smtClean="0"/>
              <a:t>form of energy</a:t>
            </a:r>
          </a:p>
          <a:p>
            <a:pPr marL="514350" indent="-514350" algn="l">
              <a:buFont typeface="Wingdings" pitchFamily="2" charset="2"/>
              <a:buChar char="q"/>
            </a:pPr>
            <a:r>
              <a:rPr lang="en-US" dirty="0" smtClean="0"/>
              <a:t>Important dietary components because of their </a:t>
            </a:r>
            <a:r>
              <a:rPr lang="en-US" b="1" dirty="0" smtClean="0"/>
              <a:t>high energy value </a:t>
            </a:r>
            <a:r>
              <a:rPr lang="en-US" dirty="0" smtClean="0"/>
              <a:t>and also because of the fat-soluble vitamins and the essential fatty acids contained in the fat of natural foods. </a:t>
            </a:r>
          </a:p>
          <a:p>
            <a:pPr marL="514350" indent="-514350" algn="l">
              <a:buFont typeface="Wingdings" pitchFamily="2" charset="2"/>
              <a:buChar char="q"/>
            </a:pPr>
            <a:r>
              <a:rPr lang="en-US" dirty="0" smtClean="0"/>
              <a:t>Structural components of biomembranes</a:t>
            </a:r>
          </a:p>
          <a:p>
            <a:pPr marL="514350" indent="-514350" algn="l">
              <a:buFont typeface="Wingdings" pitchFamily="2" charset="2"/>
              <a:buChar char="q"/>
            </a:pPr>
            <a:r>
              <a:rPr lang="en-US" dirty="0" smtClean="0"/>
              <a:t>Serve as </a:t>
            </a:r>
            <a:r>
              <a:rPr lang="en-US" b="1" dirty="0" smtClean="0"/>
              <a:t>thermal insulators </a:t>
            </a:r>
            <a:r>
              <a:rPr lang="en-US" dirty="0" smtClean="0"/>
              <a:t>in the subcutaneous tissues and around certain organs</a:t>
            </a:r>
          </a:p>
          <a:p>
            <a:pPr marL="514350" indent="-514350" algn="l">
              <a:buFont typeface="Wingdings" pitchFamily="2" charset="2"/>
              <a:buChar char="q"/>
            </a:pPr>
            <a:r>
              <a:rPr lang="en-US" dirty="0" smtClean="0"/>
              <a:t>Nonpolar lipids act as electrical insulators</a:t>
            </a:r>
            <a:r>
              <a:rPr lang="en-US" b="1" dirty="0" smtClean="0"/>
              <a:t>,</a:t>
            </a:r>
            <a:r>
              <a:rPr lang="en-US" dirty="0" smtClean="0"/>
              <a:t> allowing rapid propagation of depolarization waves along </a:t>
            </a:r>
            <a:r>
              <a:rPr lang="en-US" b="1" dirty="0" smtClean="0"/>
              <a:t>myelinated nerves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Glycerol-Structure and significance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Also called ‘Glycerin’.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Trihydric alcohol as it contains three hydroxyl groups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Can be obtained from diet, from lipolysis of fats in adipose tissue and from glycolysis.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 Can be utilized for the synthesis of triacylglycerols, phospholipids, glucose or can be oxidized to provide energy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 Used as a solvent in the preparation of drugs and cosmetics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Nitroglycerine is used as a vasodilator</a:t>
            </a:r>
          </a:p>
          <a:p>
            <a:pPr algn="l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Glycerol- Structure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6858000" cy="3439711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To number the carbon atoms of glycerol unambiguously, the -</a:t>
            </a:r>
            <a:r>
              <a:rPr lang="en-US" i="1" dirty="0" err="1" smtClean="0"/>
              <a:t>sn</a:t>
            </a:r>
            <a:r>
              <a:rPr lang="en-US" dirty="0" smtClean="0"/>
              <a:t> (stereochemical numbering) system is used.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Carbons 1 and 3 of glycerol are not identical when viewed in three dimensions.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Enzymes readily distinguish between them and are nearly always specific for one or the other carbon; </a:t>
            </a:r>
            <a:r>
              <a:rPr lang="en-US" dirty="0" err="1" smtClean="0"/>
              <a:t>eg</a:t>
            </a:r>
            <a:r>
              <a:rPr lang="en-US" dirty="0" smtClean="0"/>
              <a:t>, glycerol is always phosphorylated on </a:t>
            </a:r>
            <a:r>
              <a:rPr lang="en-US" i="1" dirty="0" smtClean="0"/>
              <a:t>sn-</a:t>
            </a:r>
            <a:r>
              <a:rPr lang="en-US" dirty="0" smtClean="0"/>
              <a:t>3 by glycerol kinase to give glycerol 3-phosphate and not glycerol 1-phosphate.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1026" name="Picture 2" descr="C:\Documents and Settings\Sallu\Desktop\Sn-Glycer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066800"/>
            <a:ext cx="19050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99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Cholesterol-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1219200"/>
            <a:ext cx="4876800" cy="5181600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Most important sterol in human body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Molecular formula-C</a:t>
            </a:r>
            <a:r>
              <a:rPr lang="en-US" sz="2400" baseline="-25000" dirty="0" smtClean="0">
                <a:solidFill>
                  <a:schemeClr val="tx1"/>
                </a:solidFill>
              </a:rPr>
              <a:t>27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</a:rPr>
              <a:t>45</a:t>
            </a:r>
            <a:r>
              <a:rPr lang="en-US" dirty="0" smtClean="0">
                <a:solidFill>
                  <a:schemeClr val="tx1"/>
                </a:solidFill>
              </a:rPr>
              <a:t> OH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Possesses a cyclo pentano perhydrophenatherene ring nucleus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Has an -OH group at C3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A double bond between C5 and C6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 Two- CH3 groups at C10 and C13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An eight carbon side chain attached to C17</a:t>
            </a:r>
          </a:p>
          <a:p>
            <a:pPr algn="l">
              <a:buFont typeface="Wingdings" pitchFamily="2" charset="2"/>
              <a:buChar char="q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6/29/2012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Biochemistry for medics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>
                <a:solidFill>
                  <a:schemeClr val="tx1"/>
                </a:solidFill>
              </a:rPr>
              <a:pPr/>
              <a:t>42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Sallu\Desktop\cholester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429000" cy="2460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Forms of Cholesterol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772400" cy="5562600"/>
          </a:xfrm>
        </p:spPr>
        <p:txBody>
          <a:bodyPr>
            <a:normAutofit fontScale="40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Cholesterol occurs both as free form or in ester form</a:t>
            </a:r>
          </a:p>
          <a:p>
            <a:pPr algn="l"/>
            <a:endParaRPr lang="en-US" sz="4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4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cholesteryl ester,</a:t>
            </a: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hydroxyl group on position 3 is esterified with a long-chain fatty acid. </a:t>
            </a:r>
          </a:p>
          <a:p>
            <a:pPr algn="l"/>
            <a:endParaRPr lang="en-US" sz="4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Cholesterol esters are formed by the transfer of acyl group by </a:t>
            </a:r>
            <a:r>
              <a:rPr lang="en-US" sz="4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Acyl transferases-(LCAT and ACAT)</a:t>
            </a:r>
          </a:p>
          <a:p>
            <a:pPr algn="l"/>
            <a:endParaRPr lang="en-US" sz="4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plasma, both forms are transported in lipoproteins </a:t>
            </a:r>
          </a:p>
          <a:p>
            <a:pPr algn="l"/>
            <a:endParaRPr lang="en-US" sz="4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Plasma </a:t>
            </a:r>
            <a:r>
              <a:rPr lang="en-US" sz="4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low-density lipoprotein (LDL) is the vehicle of uptake of cholesterol and cholesteryl ester into many tissues. </a:t>
            </a:r>
          </a:p>
          <a:p>
            <a:pPr algn="l"/>
            <a:endParaRPr lang="en-US" sz="4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Free cholesterol is removed from tissues by plasma high-density lipoprotein (HDL) and transported to the liver, where it is eliminated from the body either unchanged or after conversion to bile acids in the process known as </a:t>
            </a:r>
            <a:r>
              <a:rPr lang="en-US" sz="4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reverse cholesterol transport</a:t>
            </a:r>
          </a:p>
          <a:p>
            <a:pPr algn="l"/>
            <a:endParaRPr lang="en-US" sz="4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sum total of free and ester cholesterol in serum is called serum total cholesterol</a:t>
            </a:r>
          </a:p>
          <a:p>
            <a:pPr algn="l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z="2000" smtClean="0">
                <a:latin typeface="Times New Roman" pitchFamily="18" charset="0"/>
                <a:cs typeface="Times New Roman" pitchFamily="18" charset="0"/>
              </a:rPr>
              <a:pPr/>
              <a:t>43</a:t>
            </a:fld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Significance of Cholesterol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038600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Cholesterol is widely distributed in all cells of the body but particularly in </a:t>
            </a:r>
            <a:r>
              <a:rPr lang="en-US" b="1" dirty="0" smtClean="0"/>
              <a:t>nervous tissue.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It is a </a:t>
            </a:r>
            <a:r>
              <a:rPr lang="en-US" b="1" dirty="0" smtClean="0"/>
              <a:t>major constituent of the plasma membrane and of plasma lipoproteins</a:t>
            </a:r>
            <a:r>
              <a:rPr lang="en-US" dirty="0" smtClean="0"/>
              <a:t>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It is synthesized in many tissues from acetyl-CoA and is the </a:t>
            </a:r>
            <a:r>
              <a:rPr lang="en-US" b="1" dirty="0" smtClean="0"/>
              <a:t>precursor of all other steroids in the body, including corticosteroids, sex hormones, bile acids, and vitamin D.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Cholesterol is a major constituent of </a:t>
            </a:r>
            <a:r>
              <a:rPr lang="en-US" b="1" dirty="0" smtClean="0"/>
              <a:t>gallstones.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Its chief role in pathologic processes is as a factor in the genesis of </a:t>
            </a:r>
            <a:r>
              <a:rPr lang="en-US" b="1" dirty="0" smtClean="0"/>
              <a:t>atherosclerosis</a:t>
            </a:r>
            <a:r>
              <a:rPr lang="en-US" dirty="0" smtClean="0"/>
              <a:t> of vital arteries, causing cerebrovascular, coronary, and peripheral vascular disease.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Normal serum level and Variations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Normal level of serum total cholesterol ranges between </a:t>
            </a:r>
            <a:r>
              <a:rPr lang="en-US" b="1" dirty="0" smtClean="0"/>
              <a:t>150-220 mg/dL 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Physiological variations-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Low at the time of birth, increases with advancing age.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The level is increased during pregnancy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Pathological Variations-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a) Low cholesterol (Hypocholesterolemia)-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Thyrotoxicosis, anemia, hemolytic jaundice, wasting diseases and malabsorption syndrome.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Pathological variations of serum Total Cholesterol (Contd.)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/>
              <a:t>B) Hypercholesterolemia-</a:t>
            </a:r>
            <a:endParaRPr lang="en-US" dirty="0" smtClean="0"/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dirty="0" smtClean="0"/>
              <a:t>Nephrotic syndrome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Diabetes Mellitus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Obstructive Jaundice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Myxoedema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Xanthomatous biliary cirrhosis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Hypopituitarism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Familial Hypercholesterolemia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Idiopathic</a:t>
            </a:r>
          </a:p>
          <a:p>
            <a:pPr algn="l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83819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Other sterols of biological Importance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7924800" cy="48006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7- dehydrocholesterol- also called as Provitamin D3 (Precursor of vitamin D)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Ergo sterol-plant sterol (First isolated from Ergot- Fungus of Rye)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Stigmasterol and Sitosterol- Plant sterols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Coprosterol (Coprostanol)- Reduced products of cholesterol- found in feces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Other steroids- Bile acids, </a:t>
            </a:r>
            <a:r>
              <a:rPr lang="en-US" dirty="0" err="1" smtClean="0"/>
              <a:t>adrenocortical</a:t>
            </a:r>
            <a:r>
              <a:rPr lang="en-US" dirty="0" smtClean="0"/>
              <a:t> hormones, gonadal hormones, D vitamins and Cardiac glycosides.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algn="l"/>
            <a:r>
              <a:rPr lang="en-US" dirty="0" smtClean="0"/>
              <a:t> Simple Lipids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6019800" cy="4267200"/>
          </a:xfrm>
        </p:spPr>
        <p:txBody>
          <a:bodyPr>
            <a:normAutofit fontScale="70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3100" b="1" dirty="0" smtClean="0"/>
              <a:t>Neutral fats or Triacyl Glycerides-</a:t>
            </a:r>
          </a:p>
          <a:p>
            <a:pPr algn="l">
              <a:buFont typeface="Wingdings" pitchFamily="2" charset="2"/>
              <a:buChar char="q"/>
            </a:pPr>
            <a:r>
              <a:rPr lang="en-US" sz="3100" dirty="0" smtClean="0"/>
              <a:t>The triacylglycerols are esters of the </a:t>
            </a:r>
            <a:r>
              <a:rPr lang="en-US" sz="3100" dirty="0" err="1" smtClean="0"/>
              <a:t>trihydric</a:t>
            </a:r>
            <a:r>
              <a:rPr lang="en-US" sz="3100" dirty="0" smtClean="0"/>
              <a:t> alcohol, glycerol and fatty acids.</a:t>
            </a:r>
          </a:p>
          <a:p>
            <a:pPr algn="l">
              <a:buFont typeface="Wingdings" pitchFamily="2" charset="2"/>
              <a:buChar char="q"/>
            </a:pPr>
            <a:r>
              <a:rPr lang="en-US" sz="3100" dirty="0" smtClean="0"/>
              <a:t>Mono- and Diacylglycerol, wherein one or two fatty acids are esterified with glycerol, are also found in the tissues.</a:t>
            </a:r>
          </a:p>
          <a:p>
            <a:pPr algn="l">
              <a:buFont typeface="Wingdings" pitchFamily="2" charset="2"/>
              <a:buChar char="q"/>
            </a:pPr>
            <a:r>
              <a:rPr lang="en-US" sz="3100" dirty="0" smtClean="0"/>
              <a:t> Naturally occurring fats and oils are mixtures of triglycerides.</a:t>
            </a:r>
          </a:p>
          <a:p>
            <a:pPr algn="l">
              <a:buFont typeface="Wingdings" pitchFamily="2" charset="2"/>
              <a:buChar char="q"/>
            </a:pPr>
            <a:r>
              <a:rPr lang="en-US" sz="3100" dirty="0" smtClean="0"/>
              <a:t>If all the OH groups are esterified to same fatty acids- It is </a:t>
            </a:r>
            <a:r>
              <a:rPr lang="en-US" sz="3100" b="1" dirty="0" smtClean="0"/>
              <a:t>Simple Triglyceride</a:t>
            </a:r>
          </a:p>
          <a:p>
            <a:pPr algn="l">
              <a:buFont typeface="Wingdings" pitchFamily="2" charset="2"/>
              <a:buChar char="q"/>
            </a:pPr>
            <a:r>
              <a:rPr lang="en-US" sz="3100" dirty="0" smtClean="0"/>
              <a:t>If different fatty acids are esterified- it is known as </a:t>
            </a:r>
            <a:r>
              <a:rPr lang="en-US" sz="3100" b="1" dirty="0" smtClean="0"/>
              <a:t>Mixed triglyceride.</a:t>
            </a:r>
          </a:p>
          <a:p>
            <a:pPr algn="l">
              <a:buFont typeface="Wingdings" pitchFamily="2" charset="2"/>
              <a:buChar char="q"/>
            </a:pPr>
            <a:r>
              <a:rPr lang="en-US" sz="3100" b="1" dirty="0" smtClean="0"/>
              <a:t>Polyunsaturated fatty acid is esterified at 2</a:t>
            </a:r>
            <a:r>
              <a:rPr lang="en-US" sz="3100" b="1" baseline="30000" dirty="0" smtClean="0"/>
              <a:t>nd</a:t>
            </a:r>
            <a:r>
              <a:rPr lang="en-US" sz="3100" b="1" dirty="0" smtClean="0"/>
              <a:t> position.</a:t>
            </a:r>
          </a:p>
          <a:p>
            <a:pPr algn="l">
              <a:buFont typeface="Wingdings" pitchFamily="2" charset="2"/>
              <a:buChar char="q"/>
            </a:pP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48</a:t>
            </a:fld>
            <a:endParaRPr lang="en-US" dirty="0"/>
          </a:p>
        </p:txBody>
      </p:sp>
      <p:pic>
        <p:nvPicPr>
          <p:cNvPr id="1026" name="Picture 2" descr="C:\Documents and Settings\Sallu\Desktop\pict6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28600"/>
            <a:ext cx="2333625" cy="2209800"/>
          </a:xfrm>
          <a:prstGeom prst="rect">
            <a:avLst/>
          </a:prstGeom>
          <a:noFill/>
        </p:spPr>
      </p:pic>
      <p:pic>
        <p:nvPicPr>
          <p:cNvPr id="1027" name="Picture 3" descr="C:\Documents and Settings\Sallu\Desktop\triglycerid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590800"/>
            <a:ext cx="2667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Properties of triglycerides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533400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err="1" smtClean="0"/>
              <a:t>Colourless</a:t>
            </a:r>
            <a:r>
              <a:rPr lang="en-US" dirty="0" smtClean="0"/>
              <a:t>, </a:t>
            </a:r>
            <a:r>
              <a:rPr lang="en-US" dirty="0" err="1" smtClean="0"/>
              <a:t>odourless</a:t>
            </a:r>
            <a:r>
              <a:rPr lang="en-US" dirty="0" smtClean="0"/>
              <a:t> and tasteless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Insoluble in water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Specific gravity is less than 1.0, consequently all fats float in water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Oils are liquids at 20</a:t>
            </a:r>
            <a:r>
              <a:rPr lang="en-US" sz="2800" baseline="30000" dirty="0" smtClean="0"/>
              <a:t>0</a:t>
            </a:r>
            <a:r>
              <a:rPr lang="en-US" dirty="0" smtClean="0"/>
              <a:t>C, they contain higher proportion of Unsaturated fatty acids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Fats are solid at room  temperature and contain saturated long chain fatty acids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Triglycerides are the storage form of energy in adipose tissue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Triglycerides in the body are hydrolyzed by </a:t>
            </a:r>
            <a:r>
              <a:rPr lang="en-US" b="1" dirty="0" smtClean="0"/>
              <a:t>Lipases</a:t>
            </a:r>
          </a:p>
          <a:p>
            <a:pPr algn="l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6019800" cy="9144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Functions of lipids(Contd.)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3515911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Wingdings" pitchFamily="2" charset="2"/>
              <a:buChar char="q"/>
            </a:pPr>
            <a:r>
              <a:rPr lang="en-US" dirty="0" smtClean="0"/>
              <a:t>Provide </a:t>
            </a:r>
            <a:r>
              <a:rPr lang="en-US" b="1" dirty="0" smtClean="0"/>
              <a:t>shape and contour </a:t>
            </a:r>
            <a:r>
              <a:rPr lang="en-US" dirty="0" smtClean="0"/>
              <a:t>to the body</a:t>
            </a:r>
          </a:p>
          <a:p>
            <a:pPr marL="514350" indent="-514350" algn="l">
              <a:buFont typeface="Wingdings" pitchFamily="2" charset="2"/>
              <a:buChar char="q"/>
            </a:pPr>
            <a:r>
              <a:rPr lang="en-US" dirty="0" smtClean="0"/>
              <a:t>Act as </a:t>
            </a:r>
            <a:r>
              <a:rPr lang="en-US" b="1" dirty="0" smtClean="0"/>
              <a:t>metabolic regulators</a:t>
            </a:r>
          </a:p>
          <a:p>
            <a:pPr marL="514350" indent="-514350" algn="l">
              <a:buFont typeface="Wingdings" pitchFamily="2" charset="2"/>
              <a:buChar char="q"/>
            </a:pPr>
            <a:r>
              <a:rPr lang="en-US" dirty="0" smtClean="0"/>
              <a:t>Combinations of lipid and protein (lipoproteins) are important cellular constituents, occurring both in the cell </a:t>
            </a:r>
            <a:r>
              <a:rPr lang="en-US" b="1" dirty="0" smtClean="0"/>
              <a:t>membrane</a:t>
            </a:r>
            <a:r>
              <a:rPr lang="en-US" dirty="0" smtClean="0"/>
              <a:t> and in the mitochondria, and serving also as the means of </a:t>
            </a:r>
            <a:r>
              <a:rPr lang="en-US" b="1" dirty="0" smtClean="0"/>
              <a:t>transporting lipids</a:t>
            </a:r>
            <a:r>
              <a:rPr lang="en-US" dirty="0" smtClean="0"/>
              <a:t> in the blood. </a:t>
            </a:r>
          </a:p>
          <a:p>
            <a:pPr marL="514350" indent="-514350" algn="l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77724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Lipases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1"/>
            <a:ext cx="7772400" cy="41910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 Lipases are enzymes which catalyze hydrolysis of triglycerides yielding fatty acids and glycerol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 Lipases are present in following places-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Lingual Lipase-In saliva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Gastric lipase- in gastric juice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Pancreatic lipase –in pancreatic juice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Intestinal lipase- in intestinal epithelial cells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Hormone sensitive lipase – in adipose tissue</a:t>
            </a:r>
          </a:p>
          <a:p>
            <a:pPr algn="l"/>
            <a:endParaRPr lang="en-US" dirty="0" smtClean="0"/>
          </a:p>
          <a:p>
            <a:pPr algn="l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Properties of triglycerides(</a:t>
            </a:r>
            <a:r>
              <a:rPr lang="en-US" sz="3600" dirty="0" err="1" smtClean="0"/>
              <a:t>Cotd</a:t>
            </a:r>
            <a:r>
              <a:rPr lang="en-US" sz="3600" dirty="0" smtClean="0"/>
              <a:t>.)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40386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000" b="1" dirty="0" smtClean="0"/>
              <a:t>Saponification-</a:t>
            </a:r>
            <a:r>
              <a:rPr lang="en-US" sz="2000" dirty="0" smtClean="0"/>
              <a:t>When the triglycerides are hydrolyzed by alkali the process is known as Saponification.</a:t>
            </a:r>
          </a:p>
          <a:p>
            <a:pPr algn="l"/>
            <a:endParaRPr lang="en-US" sz="2000" dirty="0" smtClean="0"/>
          </a:p>
          <a:p>
            <a:pPr algn="l">
              <a:buFont typeface="Wingdings" pitchFamily="2" charset="2"/>
              <a:buChar char="q"/>
            </a:pPr>
            <a:r>
              <a:rPr lang="en-US" sz="2000" b="1" dirty="0" smtClean="0"/>
              <a:t>Rancidity-</a:t>
            </a:r>
            <a:r>
              <a:rPr lang="en-US" sz="2000" dirty="0" smtClean="0"/>
              <a:t>Fats and oils have a tendency to become rancid.</a:t>
            </a:r>
          </a:p>
          <a:p>
            <a:pPr algn="l">
              <a:buFont typeface="Wingdings" pitchFamily="2" charset="2"/>
              <a:buChar char="q"/>
            </a:pPr>
            <a:r>
              <a:rPr lang="en-US" sz="2000" dirty="0" smtClean="0"/>
              <a:t>Rancidity refers to the appearance of unpleasant taste and smell of fats.</a:t>
            </a:r>
          </a:p>
          <a:p>
            <a:pPr algn="l">
              <a:buFont typeface="Wingdings" pitchFamily="2" charset="2"/>
              <a:buChar char="q"/>
            </a:pPr>
            <a:r>
              <a:rPr lang="en-US" sz="2000" b="1" dirty="0" smtClean="0"/>
              <a:t>Hydrolytic rancidity </a:t>
            </a:r>
            <a:r>
              <a:rPr lang="en-US" sz="2000" dirty="0" smtClean="0"/>
              <a:t>is due to partial hydrolysis of triglycerides due to traces of lipases present in the given fat</a:t>
            </a:r>
          </a:p>
          <a:p>
            <a:pPr algn="l">
              <a:buFont typeface="Wingdings" pitchFamily="2" charset="2"/>
              <a:buChar char="q"/>
            </a:pPr>
            <a:r>
              <a:rPr lang="en-US" sz="2000" b="1" dirty="0" smtClean="0"/>
              <a:t>Oxidative rancidity </a:t>
            </a:r>
            <a:r>
              <a:rPr lang="en-US" sz="2000" dirty="0" smtClean="0"/>
              <a:t>is due to partial oxidation of unsaturated fatty acids with the resultant formation of epoxides and peroxides by free radicals.</a:t>
            </a:r>
          </a:p>
          <a:p>
            <a:pPr algn="l">
              <a:buFont typeface="Wingdings" pitchFamily="2" charset="2"/>
              <a:buChar char="q"/>
            </a:pPr>
            <a:r>
              <a:rPr lang="en-US" sz="2000" dirty="0" smtClean="0"/>
              <a:t>Preserving the fats with antioxidants can prevent rancidity</a:t>
            </a:r>
          </a:p>
          <a:p>
            <a:pPr algn="l">
              <a:buFont typeface="Wingdings" pitchFamily="2" charset="2"/>
              <a:buChar char="q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</a:t>
            </a:r>
            <a:r>
              <a:rPr lang="en-US" sz="4000" dirty="0" smtClean="0"/>
              <a:t>Identification of fats and oils</a:t>
            </a:r>
            <a:endParaRPr lang="en-US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52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90599"/>
          <a:ext cx="9144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83105">
                <a:tc>
                  <a:txBody>
                    <a:bodyPr/>
                    <a:lstStyle/>
                    <a:p>
                      <a:r>
                        <a:rPr lang="en-US" dirty="0" smtClean="0"/>
                        <a:t>Lipid 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</a:tr>
              <a:tr h="1338962">
                <a:tc>
                  <a:txBody>
                    <a:bodyPr/>
                    <a:lstStyle/>
                    <a:p>
                      <a:r>
                        <a:rPr lang="en-US" dirty="0" smtClean="0"/>
                        <a:t>Saponification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mg</a:t>
                      </a:r>
                      <a:r>
                        <a:rPr lang="en-US" baseline="0" dirty="0" smtClean="0"/>
                        <a:t> of KOH required to saponify the free and combined fatty acids in 1G. of a given fat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Indicates molecular weight and is inversely proportional to it.</a:t>
                      </a:r>
                      <a:endParaRPr lang="en-US" dirty="0"/>
                    </a:p>
                  </a:txBody>
                  <a:tcPr/>
                </a:tc>
              </a:tr>
              <a:tr h="1029971">
                <a:tc>
                  <a:txBody>
                    <a:bodyPr/>
                    <a:lstStyle/>
                    <a:p>
                      <a:r>
                        <a:rPr lang="en-US" dirty="0" smtClean="0"/>
                        <a:t>Iodine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grams of iodine absorbed by 100 gm of fat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a measure of degree of unsaturation of a fat</a:t>
                      </a:r>
                      <a:endParaRPr lang="en-US" dirty="0"/>
                    </a:p>
                  </a:txBody>
                  <a:tcPr/>
                </a:tc>
              </a:tr>
              <a:tr h="1338962">
                <a:tc>
                  <a:txBody>
                    <a:bodyPr/>
                    <a:lstStyle/>
                    <a:p>
                      <a:r>
                        <a:rPr lang="en-US" dirty="0" smtClean="0"/>
                        <a:t>Acid</a:t>
                      </a:r>
                      <a:r>
                        <a:rPr lang="en-US" baseline="0" dirty="0" smtClean="0"/>
                        <a:t>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mg</a:t>
                      </a:r>
                      <a:r>
                        <a:rPr lang="en-US" baseline="0" dirty="0" smtClean="0"/>
                        <a:t> of KOH required to neutralize the fatty acids in a gram of a fat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Indicates the degree of rancidity of a fat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Identification of fats and oils(Contd.)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53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85034"/>
          <a:ext cx="9144000" cy="5872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95386">
                <a:tc>
                  <a:txBody>
                    <a:bodyPr/>
                    <a:lstStyle/>
                    <a:p>
                      <a:r>
                        <a:rPr lang="en-US" dirty="0" smtClean="0"/>
                        <a:t>Lipid 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Details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Significance</a:t>
                      </a:r>
                      <a:endParaRPr lang="en-US" dirty="0"/>
                    </a:p>
                  </a:txBody>
                  <a:tcPr/>
                </a:tc>
              </a:tr>
              <a:tr h="1581545">
                <a:tc>
                  <a:txBody>
                    <a:bodyPr/>
                    <a:lstStyle/>
                    <a:p>
                      <a:r>
                        <a:rPr lang="en-US" smtClean="0"/>
                        <a:t>Polenske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ml of 0.1 normal KOH required to neutralize the insoluble fatty acids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from 5 gram of fat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Indicates</a:t>
                      </a:r>
                      <a:r>
                        <a:rPr lang="en-US" baseline="0" dirty="0" smtClean="0"/>
                        <a:t> the presence of non volatile fatty acids in a given fat</a:t>
                      </a:r>
                      <a:endParaRPr lang="en-US" dirty="0"/>
                    </a:p>
                  </a:txBody>
                  <a:tcPr/>
                </a:tc>
              </a:tr>
              <a:tr h="1581545">
                <a:tc>
                  <a:txBody>
                    <a:bodyPr/>
                    <a:lstStyle/>
                    <a:p>
                      <a:r>
                        <a:rPr lang="en-US" dirty="0" smtClean="0"/>
                        <a:t>Reichert-</a:t>
                      </a:r>
                      <a:r>
                        <a:rPr lang="en-US" dirty="0" err="1" smtClean="0"/>
                        <a:t>Meissl</a:t>
                      </a:r>
                      <a:r>
                        <a:rPr lang="en-US" baseline="0" dirty="0" smtClean="0"/>
                        <a:t>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</a:t>
                      </a:r>
                      <a:r>
                        <a:rPr lang="en-US" baseline="0" dirty="0" smtClean="0"/>
                        <a:t> ml of 0.1 N alkali required to neutralize the soluble fatty acids distilled from 5 G of fat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Measures the amount of volatile soluble fatty acids.</a:t>
                      </a:r>
                      <a:endParaRPr lang="en-US" dirty="0"/>
                    </a:p>
                  </a:txBody>
                  <a:tcPr/>
                </a:tc>
              </a:tr>
              <a:tr h="2314489">
                <a:tc>
                  <a:txBody>
                    <a:bodyPr/>
                    <a:lstStyle/>
                    <a:p>
                      <a:r>
                        <a:rPr lang="en-US" dirty="0" smtClean="0"/>
                        <a:t>Acetyl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mg of KOH required to neutralize the acetic acid obtained by saponification of 1G.of fat after it has been acetylated.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Measures the number of –OH groups present in a fatty acid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14400"/>
          </a:xfrm>
        </p:spPr>
        <p:txBody>
          <a:bodyPr/>
          <a:lstStyle/>
          <a:p>
            <a:pPr algn="l"/>
            <a:r>
              <a:rPr lang="en-US" dirty="0" smtClean="0"/>
              <a:t>Compound Lipids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257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/>
              <a:t>a)Phospholipids-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Contain in addition to fatty acids and glycerol/or other alcohol, a phosphoric acid residue, nitrogen containing base and other substituents.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Phospholipids may be regarded as derivatives of </a:t>
            </a:r>
            <a:r>
              <a:rPr lang="en-US" b="1" dirty="0" smtClean="0"/>
              <a:t>phosphatidic acid</a:t>
            </a:r>
            <a:r>
              <a:rPr lang="en-US" dirty="0" smtClean="0"/>
              <a:t> , in which the phosphate is esterified with the —OH of a suitable alcohol.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They are amphipathic molecules containing a polar head and a hydrophobic portion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7576"/>
          <a:stretch>
            <a:fillRect/>
          </a:stretch>
        </p:blipFill>
        <p:spPr>
          <a:xfrm>
            <a:off x="762000" y="1600200"/>
            <a:ext cx="6858000" cy="4648200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09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Classification of phospholipids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6482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 smtClean="0"/>
              <a:t>Based on nature of alcohol-</a:t>
            </a:r>
          </a:p>
          <a:p>
            <a:pPr marL="514350" indent="-514350" algn="l"/>
            <a:r>
              <a:rPr lang="en-US" sz="1800" b="1" dirty="0" smtClean="0"/>
              <a:t>1)Glycerophospholipids- Glycerol is the alcohol group.</a:t>
            </a:r>
          </a:p>
          <a:p>
            <a:pPr marL="514350" indent="-514350" algn="l"/>
            <a:r>
              <a:rPr lang="en-US" sz="1800" b="1" dirty="0" smtClean="0"/>
              <a:t>Examples-</a:t>
            </a:r>
          </a:p>
          <a:p>
            <a:pPr marL="514350" indent="-514350" algn="l">
              <a:buFont typeface="Courier New" pitchFamily="49" charset="0"/>
              <a:buChar char="o"/>
            </a:pPr>
            <a:r>
              <a:rPr lang="en-US" sz="1800" dirty="0" smtClean="0"/>
              <a:t>Phosphatidyl choline</a:t>
            </a:r>
          </a:p>
          <a:p>
            <a:pPr marL="514350" indent="-514350" algn="l">
              <a:buFont typeface="Courier New" pitchFamily="49" charset="0"/>
              <a:buChar char="o"/>
            </a:pPr>
            <a:r>
              <a:rPr lang="en-US" sz="1800" dirty="0" smtClean="0"/>
              <a:t>Phosphatidyl ethanolamine</a:t>
            </a:r>
          </a:p>
          <a:p>
            <a:pPr marL="514350" indent="-514350" algn="l">
              <a:buFont typeface="Courier New" pitchFamily="49" charset="0"/>
              <a:buChar char="o"/>
            </a:pPr>
            <a:r>
              <a:rPr lang="en-US" sz="1800" dirty="0" smtClean="0"/>
              <a:t>Phosphatidyl  serine</a:t>
            </a:r>
          </a:p>
          <a:p>
            <a:pPr marL="514350" indent="-514350" algn="l">
              <a:buFont typeface="Courier New" pitchFamily="49" charset="0"/>
              <a:buChar char="o"/>
            </a:pPr>
            <a:r>
              <a:rPr lang="en-US" sz="1800" dirty="0" smtClean="0"/>
              <a:t>Phosphatidyl </a:t>
            </a:r>
            <a:r>
              <a:rPr lang="en-US" sz="1800" dirty="0" err="1" smtClean="0"/>
              <a:t>inositol</a:t>
            </a:r>
            <a:endParaRPr lang="en-US" sz="1800" dirty="0" smtClean="0"/>
          </a:p>
          <a:p>
            <a:pPr marL="514350" indent="-514350" algn="l">
              <a:buFont typeface="Courier New" pitchFamily="49" charset="0"/>
              <a:buChar char="o"/>
            </a:pPr>
            <a:r>
              <a:rPr lang="en-US" sz="1800" dirty="0" smtClean="0"/>
              <a:t>Phosphatidic acid</a:t>
            </a:r>
          </a:p>
          <a:p>
            <a:pPr marL="514350" indent="-514350" algn="l">
              <a:buFont typeface="Courier New" pitchFamily="49" charset="0"/>
              <a:buChar char="o"/>
            </a:pPr>
            <a:r>
              <a:rPr lang="en-US" sz="1800" dirty="0" smtClean="0"/>
              <a:t>Cardiolipin</a:t>
            </a:r>
          </a:p>
          <a:p>
            <a:pPr marL="514350" indent="-514350" algn="l">
              <a:buFont typeface="Courier New" pitchFamily="49" charset="0"/>
              <a:buChar char="o"/>
            </a:pPr>
            <a:r>
              <a:rPr lang="en-US" sz="1800" dirty="0" smtClean="0"/>
              <a:t>Plasmalogen</a:t>
            </a:r>
          </a:p>
          <a:p>
            <a:pPr marL="514350" indent="-514350" algn="l">
              <a:buFont typeface="Courier New" pitchFamily="49" charset="0"/>
              <a:buChar char="o"/>
            </a:pPr>
            <a:r>
              <a:rPr lang="en-US" sz="1800" dirty="0" smtClean="0"/>
              <a:t>Platelet activating factor</a:t>
            </a:r>
          </a:p>
          <a:p>
            <a:pPr marL="514350" indent="-514350" algn="l">
              <a:buFont typeface="Courier New" pitchFamily="49" charset="0"/>
              <a:buChar char="o"/>
            </a:pPr>
            <a:r>
              <a:rPr lang="en-US" sz="1800" dirty="0" smtClean="0"/>
              <a:t>Phosphatidyl Glycerol</a:t>
            </a:r>
          </a:p>
          <a:p>
            <a:pPr marL="514350" indent="-514350" algn="l"/>
            <a:r>
              <a:rPr lang="en-US" sz="1800" b="1" dirty="0" smtClean="0"/>
              <a:t>2)Sphingophospholipids- Sphingol is the alcohol group</a:t>
            </a:r>
          </a:p>
          <a:p>
            <a:pPr marL="514350" indent="-514350" algn="l"/>
            <a:r>
              <a:rPr lang="en-US" sz="1800" dirty="0" smtClean="0"/>
              <a:t>Example- Sphingomyelin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399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1)Glycerophospholipids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105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smtClean="0"/>
              <a:t>1) Phosphatidylcholines (</a:t>
            </a:r>
            <a:r>
              <a:rPr lang="en-US" b="1" dirty="0" err="1" smtClean="0"/>
              <a:t>Lecithins</a:t>
            </a:r>
            <a:r>
              <a:rPr lang="en-US" b="1" dirty="0" smtClean="0"/>
              <a:t> )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Phosphoacylglycerols containing choline are the most abundant phospholipids of the cell membrane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 Are present a large proportion of the body's store of choline. Choline is important in nervous transmission, as acetylcholine, and as a store of labile methyl groups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Dipalmitoyl lecithin</a:t>
            </a:r>
            <a:r>
              <a:rPr lang="en-US" dirty="0" smtClean="0"/>
              <a:t> is a very effective surface-active agent and a major constituent of the </a:t>
            </a:r>
            <a:r>
              <a:rPr lang="en-US" b="1" dirty="0" smtClean="0"/>
              <a:t>surfactant</a:t>
            </a:r>
            <a:r>
              <a:rPr lang="en-US" dirty="0" smtClean="0"/>
              <a:t> preventing adherence, due to surface tension, of the inner surfaces of the lungs. Its absence from the lungs of premature infants causes </a:t>
            </a:r>
            <a:r>
              <a:rPr lang="en-US" b="1" dirty="0" smtClean="0"/>
              <a:t>respiratory distress syndrome.</a:t>
            </a:r>
            <a:r>
              <a:rPr lang="en-US" dirty="0" smtClean="0"/>
              <a:t> </a:t>
            </a:r>
          </a:p>
          <a:p>
            <a:pPr algn="l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of Phosphatidyl choline</a:t>
            </a:r>
            <a:endParaRPr lang="en-US" dirty="0"/>
          </a:p>
        </p:txBody>
      </p:sp>
      <p:pic>
        <p:nvPicPr>
          <p:cNvPr id="2050" name="Picture 2" descr="C:\Documents and Settings\Sallu\Desktop\phospholipi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391400" cy="4800600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Glycerophospholipids(Contd.)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2578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2) </a:t>
            </a:r>
            <a:r>
              <a:rPr lang="en-US" b="1" dirty="0" smtClean="0"/>
              <a:t>Phosphatidyl ethanolamine (</a:t>
            </a:r>
            <a:r>
              <a:rPr lang="en-US" b="1" dirty="0" err="1" smtClean="0"/>
              <a:t>cephalin</a:t>
            </a:r>
            <a:r>
              <a:rPr lang="en-US" b="1" dirty="0" smtClean="0"/>
              <a:t>)-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dirty="0" smtClean="0"/>
              <a:t>Structurally similar to Lecithin with the exception that the base Ethanolamine replaces choline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Brain and nervous tissue are rich in Cephalin </a:t>
            </a:r>
          </a:p>
          <a:p>
            <a:pPr algn="l"/>
            <a:r>
              <a:rPr lang="en-US" b="1" dirty="0" smtClean="0"/>
              <a:t>3) Phosphatidyl Serine-</a:t>
            </a:r>
            <a:r>
              <a:rPr lang="en-US" dirty="0" smtClean="0"/>
              <a:t>(found in most tissues) differ from </a:t>
            </a:r>
            <a:r>
              <a:rPr lang="en-US" dirty="0" err="1" smtClean="0"/>
              <a:t>phosphatidylcholine</a:t>
            </a:r>
            <a:r>
              <a:rPr lang="en-US" dirty="0" smtClean="0"/>
              <a:t> only in that serine replaces choline </a:t>
            </a:r>
            <a:endParaRPr lang="en-US" b="1" dirty="0" smtClean="0"/>
          </a:p>
          <a:p>
            <a:pPr algn="l"/>
            <a:r>
              <a:rPr lang="en-US" b="1" dirty="0" smtClean="0"/>
              <a:t>4) </a:t>
            </a:r>
            <a:r>
              <a:rPr lang="en-US" b="1" dirty="0" err="1" smtClean="0"/>
              <a:t>Phosphatidylinositol</a:t>
            </a:r>
            <a:r>
              <a:rPr lang="en-US" b="1" dirty="0" smtClean="0"/>
              <a:t> -</a:t>
            </a:r>
            <a:r>
              <a:rPr lang="en-US" dirty="0" smtClean="0"/>
              <a:t>The </a:t>
            </a:r>
            <a:r>
              <a:rPr lang="en-US" dirty="0" err="1" smtClean="0"/>
              <a:t>inositol</a:t>
            </a:r>
            <a:r>
              <a:rPr lang="en-US" dirty="0" smtClean="0"/>
              <a:t> is present in </a:t>
            </a:r>
            <a:r>
              <a:rPr lang="en-US" b="1" dirty="0" err="1" smtClean="0"/>
              <a:t>phosphatidylinositol</a:t>
            </a:r>
            <a:r>
              <a:rPr lang="en-US" dirty="0" smtClean="0"/>
              <a:t> as the stereoisomer, </a:t>
            </a:r>
            <a:r>
              <a:rPr lang="en-US" dirty="0" err="1" smtClean="0"/>
              <a:t>myoinositol.</a:t>
            </a:r>
            <a:r>
              <a:rPr lang="en-US" b="1" dirty="0" err="1" smtClean="0"/>
              <a:t>Phosphatidylinositol</a:t>
            </a:r>
            <a:r>
              <a:rPr lang="en-US" b="1" dirty="0" smtClean="0"/>
              <a:t> 4,5-bisphosphate</a:t>
            </a:r>
            <a:r>
              <a:rPr lang="en-US" dirty="0" smtClean="0"/>
              <a:t> is an important constituent of cell membrane phospholipids; upon stimulation by a suitable hormone agonist, it is cleaved into </a:t>
            </a:r>
            <a:r>
              <a:rPr lang="en-US" b="1" dirty="0" err="1" smtClean="0"/>
              <a:t>diacylglycerol</a:t>
            </a:r>
            <a:r>
              <a:rPr lang="en-US" dirty="0" smtClean="0"/>
              <a:t> and </a:t>
            </a:r>
            <a:r>
              <a:rPr lang="en-US" b="1" dirty="0" err="1" smtClean="0"/>
              <a:t>inositol</a:t>
            </a:r>
            <a:r>
              <a:rPr lang="en-US" b="1" dirty="0" smtClean="0"/>
              <a:t> </a:t>
            </a:r>
            <a:r>
              <a:rPr lang="en-US" b="1" dirty="0" err="1" smtClean="0"/>
              <a:t>trisphosphate</a:t>
            </a:r>
            <a:r>
              <a:rPr lang="en-US" b="1" dirty="0" smtClean="0"/>
              <a:t>,</a:t>
            </a:r>
            <a:r>
              <a:rPr lang="en-US" dirty="0" smtClean="0"/>
              <a:t> both of which act as internal signals or second messengers.</a:t>
            </a:r>
          </a:p>
          <a:p>
            <a:pPr algn="l"/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838199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Clinical significance of lipids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191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Following diseases are associated with abnormal chemistry or metabolism of lipids-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Obesity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Atherosclerosis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Diabetes Mellitus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Hyperlipoproteinemia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Fatty liver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Lipid storage diseases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Glycerophospholipid- structures</a:t>
            </a:r>
            <a:endParaRPr lang="en-US" dirty="0"/>
          </a:p>
        </p:txBody>
      </p:sp>
      <p:pic>
        <p:nvPicPr>
          <p:cNvPr id="3075" name="Picture 3" descr="C:\Documents and Settings\Sallu\Desktop\Figure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7391400" cy="5029199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Glycerophospholipids(Contd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14400"/>
            <a:ext cx="7772400" cy="59436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5) Cardiolipin – </a:t>
            </a:r>
          </a:p>
          <a:p>
            <a:pPr algn="l">
              <a:buFont typeface="Wingdings" pitchFamily="2" charset="2"/>
              <a:buChar char="q"/>
            </a:pPr>
            <a:r>
              <a:rPr lang="en-US" sz="2400" dirty="0" smtClean="0"/>
              <a:t>Abundantly found in mitochondrial membrane. </a:t>
            </a:r>
          </a:p>
          <a:p>
            <a:pPr algn="l">
              <a:buFont typeface="Wingdings" pitchFamily="2" charset="2"/>
              <a:buChar char="q"/>
            </a:pPr>
            <a:r>
              <a:rPr lang="en-US" sz="2400" dirty="0" smtClean="0"/>
              <a:t>This is the only phospholipid with antigenic properties.</a:t>
            </a:r>
          </a:p>
          <a:p>
            <a:pPr algn="l"/>
            <a:r>
              <a:rPr lang="en-US" sz="2400" b="1" dirty="0" smtClean="0"/>
              <a:t>6) </a:t>
            </a:r>
            <a:r>
              <a:rPr lang="en-US" sz="2400" b="1" dirty="0" err="1" smtClean="0"/>
              <a:t>Plasmalogens</a:t>
            </a:r>
            <a:r>
              <a:rPr lang="en-US" sz="2400" b="1" dirty="0" smtClean="0"/>
              <a:t> </a:t>
            </a:r>
            <a:r>
              <a:rPr lang="en-US" sz="2400" dirty="0" smtClean="0"/>
              <a:t>–</a:t>
            </a:r>
          </a:p>
          <a:p>
            <a:pPr algn="l">
              <a:buFont typeface="Wingdings" pitchFamily="2" charset="2"/>
              <a:buChar char="q"/>
            </a:pPr>
            <a:r>
              <a:rPr lang="en-US" sz="2400" dirty="0" smtClean="0"/>
              <a:t>constitute as much as 10% of the phospholipids of brain and muscle. </a:t>
            </a:r>
          </a:p>
          <a:p>
            <a:pPr algn="l">
              <a:buFont typeface="Wingdings" pitchFamily="2" charset="2"/>
              <a:buChar char="q"/>
            </a:pPr>
            <a:r>
              <a:rPr lang="en-US" sz="2400" dirty="0" smtClean="0"/>
              <a:t>Structurally, the </a:t>
            </a:r>
            <a:r>
              <a:rPr lang="en-US" sz="2400" dirty="0" err="1" smtClean="0"/>
              <a:t>plasmalogens</a:t>
            </a:r>
            <a:r>
              <a:rPr lang="en-US" sz="2400" dirty="0" smtClean="0"/>
              <a:t> resemble </a:t>
            </a:r>
            <a:r>
              <a:rPr lang="en-US" sz="2400" dirty="0" err="1" smtClean="0"/>
              <a:t>phosphatidylethanolamine</a:t>
            </a:r>
            <a:r>
              <a:rPr lang="en-US" sz="2400" dirty="0" smtClean="0"/>
              <a:t> but possess an ether link on the </a:t>
            </a:r>
            <a:r>
              <a:rPr lang="en-US" sz="2400" i="1" dirty="0" smtClean="0"/>
              <a:t>sn</a:t>
            </a:r>
            <a:r>
              <a:rPr lang="en-US" sz="2400" dirty="0" smtClean="0"/>
              <a:t>-1 carbon instead of the ester link found in </a:t>
            </a:r>
            <a:r>
              <a:rPr lang="en-US" sz="2400" dirty="0" err="1" smtClean="0"/>
              <a:t>acylglycerols</a:t>
            </a:r>
            <a:r>
              <a:rPr lang="en-US" sz="2400" dirty="0" smtClean="0"/>
              <a:t>. </a:t>
            </a:r>
          </a:p>
          <a:p>
            <a:pPr algn="l">
              <a:buFont typeface="Wingdings" pitchFamily="2" charset="2"/>
              <a:buChar char="q"/>
            </a:pPr>
            <a:r>
              <a:rPr lang="en-US" sz="2400" dirty="0" smtClean="0"/>
              <a:t>Typically, the alkyl radical is an unsaturated alcohol .</a:t>
            </a:r>
          </a:p>
          <a:p>
            <a:pPr algn="l">
              <a:buFont typeface="Wingdings" pitchFamily="2" charset="2"/>
              <a:buChar char="q"/>
            </a:pPr>
            <a:r>
              <a:rPr lang="en-US" sz="2400" dirty="0" smtClean="0"/>
              <a:t>In some instances, choline, serine, or </a:t>
            </a:r>
            <a:r>
              <a:rPr lang="en-US" sz="2400" dirty="0" err="1" smtClean="0"/>
              <a:t>inositol</a:t>
            </a:r>
            <a:r>
              <a:rPr lang="en-US" sz="2400" dirty="0" smtClean="0"/>
              <a:t> may be substituted for ethanolamine.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Glycerophospholipids(Contd.)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800600"/>
          </a:xfrm>
        </p:spPr>
        <p:txBody>
          <a:bodyPr>
            <a:noAutofit/>
          </a:bodyPr>
          <a:lstStyle/>
          <a:p>
            <a:pPr algn="l"/>
            <a:r>
              <a:rPr lang="en-US" sz="1800" b="1" dirty="0" smtClean="0"/>
              <a:t>7) Platelet activating factor (PAF)-</a:t>
            </a:r>
          </a:p>
          <a:p>
            <a:pPr algn="l"/>
            <a:endParaRPr lang="en-US" sz="1800" b="1" dirty="0" smtClean="0"/>
          </a:p>
          <a:p>
            <a:pPr algn="l">
              <a:buFont typeface="Wingdings" pitchFamily="2" charset="2"/>
              <a:buChar char="q"/>
            </a:pPr>
            <a:r>
              <a:rPr lang="en-US" sz="1800" dirty="0" smtClean="0"/>
              <a:t>Ether glycerophospholipid</a:t>
            </a:r>
          </a:p>
          <a:p>
            <a:pPr algn="l">
              <a:buFont typeface="Wingdings" pitchFamily="2" charset="2"/>
              <a:buChar char="q"/>
            </a:pPr>
            <a:r>
              <a:rPr lang="en-US" sz="1800" dirty="0" smtClean="0"/>
              <a:t>Contains an unsaturated alkyl group in an ether link to carbon -1</a:t>
            </a:r>
          </a:p>
          <a:p>
            <a:pPr algn="l">
              <a:buFont typeface="Wingdings" pitchFamily="2" charset="2"/>
              <a:buChar char="q"/>
            </a:pPr>
            <a:r>
              <a:rPr lang="en-US" sz="1800" dirty="0" smtClean="0"/>
              <a:t>An acetyl residue at carbon 2 of the glycerol backbone.</a:t>
            </a:r>
          </a:p>
          <a:p>
            <a:pPr algn="l">
              <a:buFont typeface="Wingdings" pitchFamily="2" charset="2"/>
              <a:buChar char="q"/>
            </a:pPr>
            <a:r>
              <a:rPr lang="en-US" sz="1800" dirty="0" smtClean="0"/>
              <a:t>Synthesized and released by various cell types</a:t>
            </a:r>
          </a:p>
          <a:p>
            <a:pPr algn="l">
              <a:buFont typeface="Wingdings" pitchFamily="2" charset="2"/>
              <a:buChar char="q"/>
            </a:pPr>
            <a:r>
              <a:rPr lang="en-US" sz="1800" dirty="0" smtClean="0"/>
              <a:t>PAF activates inflammatory cells and mediates hypersensitivity, acute inflammatory and anaphylactic reactions</a:t>
            </a:r>
          </a:p>
          <a:p>
            <a:pPr algn="l">
              <a:buFont typeface="Wingdings" pitchFamily="2" charset="2"/>
              <a:buChar char="q"/>
            </a:pPr>
            <a:r>
              <a:rPr lang="en-US" sz="1800" dirty="0" smtClean="0"/>
              <a:t>Causes platelets to aggregate and degranulate and neutrophils  and alveolar macrophages to generate superoxide radicals</a:t>
            </a:r>
          </a:p>
          <a:p>
            <a:pPr algn="l"/>
            <a:endParaRPr lang="en-US" sz="1800" b="1" dirty="0" smtClean="0"/>
          </a:p>
          <a:p>
            <a:pPr algn="l"/>
            <a:r>
              <a:rPr lang="en-US" sz="1800" b="1" dirty="0" smtClean="0"/>
              <a:t>8) Phosphatidyl Glycerol-</a:t>
            </a:r>
          </a:p>
          <a:p>
            <a:pPr algn="l">
              <a:buFont typeface="Wingdings" pitchFamily="2" charset="2"/>
              <a:buChar char="q"/>
            </a:pPr>
            <a:r>
              <a:rPr lang="en-US" sz="1800" dirty="0" smtClean="0"/>
              <a:t>Formed by esterification of phosphatidic acid with glycerol</a:t>
            </a:r>
          </a:p>
          <a:p>
            <a:pPr algn="l">
              <a:buFont typeface="Wingdings" pitchFamily="2" charset="2"/>
              <a:buChar char="q"/>
            </a:pPr>
            <a:r>
              <a:rPr lang="en-US" sz="1800" dirty="0" err="1" smtClean="0"/>
              <a:t>Diphosphatidyl</a:t>
            </a:r>
            <a:r>
              <a:rPr lang="en-US" sz="1800" dirty="0" smtClean="0"/>
              <a:t> glycerol, </a:t>
            </a:r>
            <a:r>
              <a:rPr lang="en-US" sz="1800" dirty="0" err="1" smtClean="0"/>
              <a:t>cardiolipin</a:t>
            </a:r>
            <a:r>
              <a:rPr lang="en-US" sz="1800" dirty="0" smtClean="0"/>
              <a:t>  is found in the mitochondrial membrane</a:t>
            </a:r>
          </a:p>
          <a:p>
            <a:pPr algn="l"/>
            <a:endParaRPr lang="en-US" sz="1800" b="1" dirty="0" smtClean="0"/>
          </a:p>
          <a:p>
            <a:pPr algn="l">
              <a:buFont typeface="Wingdings" pitchFamily="2" charset="2"/>
              <a:buChar char="q"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1"/>
            <a:ext cx="7772400" cy="838200"/>
          </a:xfrm>
        </p:spPr>
        <p:txBody>
          <a:bodyPr/>
          <a:lstStyle/>
          <a:p>
            <a:pPr algn="l"/>
            <a:r>
              <a:rPr lang="en-US" dirty="0" smtClean="0"/>
              <a:t>2)Sphingophospholipids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5029200" cy="4876800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Sphingomyelin-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Backbone is sphingosine (amino alcohol)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A long chain fatty acid is attached to amino group of sphingosine to form Ceramide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The alcohol group  at carbon-1of sphingosine is esterified to phosphoryl choline, producing sphingomyelin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Sphingomyelin is an important component of myelin of nerve fibers</a:t>
            </a:r>
          </a:p>
          <a:p>
            <a:pPr algn="l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63</a:t>
            </a:fld>
            <a:endParaRPr lang="en-US" dirty="0"/>
          </a:p>
        </p:txBody>
      </p:sp>
      <p:pic>
        <p:nvPicPr>
          <p:cNvPr id="4098" name="Picture 2" descr="C:\Documents and Settings\Sallu\Desktop\PSP8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00201"/>
            <a:ext cx="32766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Functions of Phospholipids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3439711"/>
          </a:xfrm>
        </p:spPr>
        <p:txBody>
          <a:bodyPr>
            <a:normAutofit fontScale="25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7400" dirty="0" smtClean="0"/>
              <a:t>Components of cell membrane, mitochondrial membrane and lipoproteins</a:t>
            </a:r>
          </a:p>
          <a:p>
            <a:pPr algn="l">
              <a:buFont typeface="Wingdings" pitchFamily="2" charset="2"/>
              <a:buChar char="q"/>
            </a:pPr>
            <a:r>
              <a:rPr lang="en-US" sz="7400" dirty="0" smtClean="0"/>
              <a:t>Participate in lipid absorption and transportation from intestine</a:t>
            </a:r>
          </a:p>
          <a:p>
            <a:pPr algn="l">
              <a:buFont typeface="Wingdings" pitchFamily="2" charset="2"/>
              <a:buChar char="q"/>
            </a:pPr>
            <a:r>
              <a:rPr lang="en-US" sz="7400" dirty="0" smtClean="0"/>
              <a:t>Play important role in blood coagulation</a:t>
            </a:r>
          </a:p>
          <a:p>
            <a:pPr algn="l">
              <a:buFont typeface="Wingdings" pitchFamily="2" charset="2"/>
              <a:buChar char="q"/>
            </a:pPr>
            <a:r>
              <a:rPr lang="en-US" sz="7400" dirty="0" smtClean="0"/>
              <a:t> Required for enzyme action- especially in mitochondrial electron transport chain</a:t>
            </a:r>
          </a:p>
          <a:p>
            <a:pPr algn="l">
              <a:buFont typeface="Wingdings" pitchFamily="2" charset="2"/>
              <a:buChar char="q"/>
            </a:pPr>
            <a:r>
              <a:rPr lang="en-US" sz="7400" dirty="0" smtClean="0"/>
              <a:t>Choline acts as a lipotropic agent</a:t>
            </a:r>
          </a:p>
          <a:p>
            <a:pPr algn="l">
              <a:buFont typeface="Wingdings" pitchFamily="2" charset="2"/>
              <a:buChar char="q"/>
            </a:pPr>
            <a:r>
              <a:rPr lang="en-US" sz="7400" dirty="0" smtClean="0"/>
              <a:t>Membrane phospholipids acts as source of Arachidonic acid</a:t>
            </a:r>
          </a:p>
          <a:p>
            <a:pPr algn="l">
              <a:buFont typeface="Wingdings" pitchFamily="2" charset="2"/>
              <a:buChar char="q"/>
            </a:pPr>
            <a:r>
              <a:rPr lang="en-US" sz="7400" dirty="0" smtClean="0"/>
              <a:t>Act as reservoir of second messenger- Phosphatidyl Inositol</a:t>
            </a:r>
          </a:p>
          <a:p>
            <a:pPr algn="l">
              <a:buFont typeface="Wingdings" pitchFamily="2" charset="2"/>
              <a:buChar char="q"/>
            </a:pPr>
            <a:r>
              <a:rPr lang="en-US" sz="7400" dirty="0" smtClean="0"/>
              <a:t>Act as cofactor for the activity of Lipoprotein lipase</a:t>
            </a:r>
          </a:p>
          <a:p>
            <a:pPr algn="l">
              <a:buFont typeface="Wingdings" pitchFamily="2" charset="2"/>
              <a:buChar char="q"/>
            </a:pPr>
            <a:r>
              <a:rPr lang="en-US" sz="7400" dirty="0" smtClean="0"/>
              <a:t>Phospholipids of myelin sheath provide insulation around the nerve </a:t>
            </a:r>
            <a:r>
              <a:rPr lang="en-US" sz="7400" dirty="0" err="1" smtClean="0"/>
              <a:t>fobers</a:t>
            </a:r>
            <a:endParaRPr lang="en-US" sz="7400" dirty="0" smtClean="0"/>
          </a:p>
          <a:p>
            <a:pPr algn="l">
              <a:buFont typeface="Wingdings" pitchFamily="2" charset="2"/>
              <a:buChar char="q"/>
            </a:pPr>
            <a:r>
              <a:rPr lang="en-US" sz="7400" dirty="0" smtClean="0"/>
              <a:t>Dipalmitoyl lecithin acts as a surfactant</a:t>
            </a:r>
          </a:p>
          <a:p>
            <a:pPr algn="l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64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7772400" cy="8382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Lecithin Sphingomyelin ratio(L/S 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3439711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L/S Ratio in amniotic fluid is used for the evaluation of fetal lung maturity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Prior to 34 weeks gestation, lecithin and sphingomyelin concentrations are equal but afterwards there is marked increase in Lecithin concentration.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A L/S ratio of&gt; 2 or &gt; 5 indicates adequate fetal lung maturity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Delivery of a </a:t>
            </a:r>
            <a:r>
              <a:rPr lang="en-US" dirty="0" err="1" smtClean="0"/>
              <a:t>premature,low</a:t>
            </a:r>
            <a:r>
              <a:rPr lang="en-US" dirty="0" smtClean="0"/>
              <a:t> birth weight baby with low L/S ratio (1 or&lt;1) predisposes the child to respiratory distress syndrome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65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685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2) Glycolipids(Glycosphingolipids)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3363511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Glycolipids  </a:t>
            </a:r>
            <a:r>
              <a:rPr lang="en-US" dirty="0" smtClean="0"/>
              <a:t>differ from sphingomyelins in that  they do not contain phosphoric acid and the polar head function is provided by monosaccharide or oligosaccharide attached directly to ceramide by an O- glycosidic linkage.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The number and type of carbohydrate moieties present, determine the type of </a:t>
            </a:r>
            <a:r>
              <a:rPr lang="en-US" dirty="0" err="1" smtClean="0"/>
              <a:t>glycosphingolipid</a:t>
            </a:r>
            <a:r>
              <a:rPr lang="en-US" dirty="0" smtClean="0"/>
              <a:t>. There are two types of Glycolipids-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A) </a:t>
            </a:r>
            <a:r>
              <a:rPr lang="en-US" b="1" dirty="0" smtClean="0"/>
              <a:t>Neutral glycosphingolipids</a:t>
            </a:r>
          </a:p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B) Acidic glycosphingolipids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66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14399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a) Neutral  Glycosphingolipids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b="1" dirty="0" smtClean="0"/>
              <a:t>Cerebrosides-</a:t>
            </a:r>
            <a:r>
              <a:rPr lang="en-US" dirty="0" smtClean="0"/>
              <a:t>  These are ceramide monosaccharides, that contain either a molecule of galactose(Galactocerebroside)or glucose(Glucocerebroside)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Found predominantly  in the brain and nervous tissue with high concentration in myelin sheath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Ceramide oligosaccharides (Globosides) are produced by attaching additional monosaccharides to Glucocerebroside.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Lactosyl  ceramide contains lactose (Galactose and Glucose attached to ceramide)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67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457199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a) Neutral  Glycosphingolipids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772400" cy="382071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/>
              <a:t>Cerebrosides (Contd.) – </a:t>
            </a:r>
            <a:r>
              <a:rPr lang="en-US" dirty="0" smtClean="0"/>
              <a:t>Individual cerebrosides are differentiated on the basis of kind of fatty acids in the molecule. Four types are commonly observed-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Kerasin- contains Lignoceric acid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Cerebron- Contains </a:t>
            </a:r>
            <a:r>
              <a:rPr lang="en-US" dirty="0" err="1" smtClean="0"/>
              <a:t>cerebronic</a:t>
            </a:r>
            <a:r>
              <a:rPr lang="en-US" dirty="0" smtClean="0"/>
              <a:t> acid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Nervon- contains Nervonic acid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Oxynervon- contains hydroxy derivative of </a:t>
            </a:r>
            <a:r>
              <a:rPr lang="en-US" dirty="0" err="1" smtClean="0"/>
              <a:t>nervonic</a:t>
            </a:r>
            <a:r>
              <a:rPr lang="en-US" dirty="0" smtClean="0"/>
              <a:t> acid</a:t>
            </a:r>
          </a:p>
          <a:p>
            <a:pPr marL="514350" indent="-514350" algn="l">
              <a:buAutoNum type="alphaLcParenR"/>
            </a:pPr>
            <a:endParaRPr lang="en-US" dirty="0" smtClean="0"/>
          </a:p>
          <a:p>
            <a:pPr marL="514350" indent="-514350" algn="l">
              <a:buAutoNum type="alphaLcParenR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68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Structure- Glucosyl ceramide</a:t>
            </a:r>
            <a:endParaRPr lang="en-US" dirty="0"/>
          </a:p>
        </p:txBody>
      </p:sp>
      <p:pic>
        <p:nvPicPr>
          <p:cNvPr id="7170" name="Picture 2" descr="C:\Documents and Settings\Sallu\Desktop\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4516"/>
          <a:stretch>
            <a:fillRect/>
          </a:stretch>
        </p:blipFill>
        <p:spPr bwMode="auto">
          <a:xfrm>
            <a:off x="685800" y="1371600"/>
            <a:ext cx="7162800" cy="4038600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69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06679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Classification of Lipids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3058711"/>
          </a:xfrm>
        </p:spPr>
        <p:txBody>
          <a:bodyPr>
            <a:normAutofit fontScale="55000" lnSpcReduction="20000"/>
          </a:bodyPr>
          <a:lstStyle/>
          <a:p>
            <a:pPr marL="742950" indent="-742950" algn="l"/>
            <a:r>
              <a:rPr lang="en-US" sz="3800" b="1" dirty="0" smtClean="0"/>
              <a:t>Simple lipids:</a:t>
            </a:r>
            <a:r>
              <a:rPr lang="en-US" sz="3800" dirty="0" smtClean="0"/>
              <a:t> Esters of fatty acids with various</a:t>
            </a:r>
          </a:p>
          <a:p>
            <a:pPr marL="742950" indent="-742950" algn="l"/>
            <a:r>
              <a:rPr lang="en-US" sz="3800" dirty="0" smtClean="0"/>
              <a:t>alcohols.</a:t>
            </a:r>
          </a:p>
          <a:p>
            <a:pPr marL="742950" indent="-742950" algn="l"/>
            <a:endParaRPr lang="en-US" sz="3800" dirty="0" smtClean="0"/>
          </a:p>
          <a:p>
            <a:pPr algn="l"/>
            <a:r>
              <a:rPr lang="en-US" sz="3800" dirty="0" smtClean="0"/>
              <a:t>a. </a:t>
            </a:r>
            <a:r>
              <a:rPr lang="en-US" sz="3800" b="1" dirty="0" smtClean="0"/>
              <a:t>Fats:</a:t>
            </a:r>
            <a:r>
              <a:rPr lang="en-US" sz="3800" dirty="0" smtClean="0"/>
              <a:t> Esters of fatty acids with glycerol. </a:t>
            </a:r>
            <a:r>
              <a:rPr lang="en-US" sz="3800" b="1" dirty="0" smtClean="0"/>
              <a:t>Oils </a:t>
            </a:r>
            <a:r>
              <a:rPr lang="en-US" sz="3800" dirty="0" smtClean="0"/>
              <a:t>are fats in the liquid state.</a:t>
            </a:r>
          </a:p>
          <a:p>
            <a:pPr algn="l"/>
            <a:endParaRPr lang="en-US" sz="3800" dirty="0" smtClean="0"/>
          </a:p>
          <a:p>
            <a:pPr algn="l"/>
            <a:r>
              <a:rPr lang="en-US" sz="3800" dirty="0" smtClean="0"/>
              <a:t>b. </a:t>
            </a:r>
            <a:r>
              <a:rPr lang="en-US" sz="3800" b="1" dirty="0" smtClean="0"/>
              <a:t>Waxes:</a:t>
            </a:r>
            <a:r>
              <a:rPr lang="en-US" sz="3800" dirty="0" smtClean="0"/>
              <a:t> Esters of fatty acids with higher molecular weight monohydric alcohols.</a:t>
            </a:r>
          </a:p>
          <a:p>
            <a:pPr algn="l"/>
            <a:r>
              <a:rPr lang="en-US" sz="3800" dirty="0" smtClean="0"/>
              <a:t>   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914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b) Acidic Glycosphingolipids (Gangliosides)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3287311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They are negatively charged at physiological pH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The negative charge is imparted by N- acetyl Neuraminic acid(Sialic acid)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Brain gangliosides may contain up to four Sialic acid residues and based on that they are-GM, GD, GT and GQ, containing 1,2,3 or 4  Sialic acid residues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Four important types of Gm series  are-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GM1, GM2 and GM3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GM1 is complex of 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70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Glycolipids- Structures</a:t>
            </a:r>
            <a:endParaRPr lang="en-US" dirty="0"/>
          </a:p>
        </p:txBody>
      </p:sp>
      <p:pic>
        <p:nvPicPr>
          <p:cNvPr id="5122" name="Picture 2" descr="C:\Documents and Settings\Sallu\Desktop\glycosphingolipids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153400" cy="5715000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71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Functions of Glycosphingolipids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3592111"/>
          </a:xfrm>
        </p:spPr>
        <p:txBody>
          <a:bodyPr>
            <a:normAutofit fontScale="70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They occur particularly in the outer leaflet of the plasma membrane, where they contribute to </a:t>
            </a:r>
            <a:r>
              <a:rPr lang="en-US" b="1" dirty="0" smtClean="0"/>
              <a:t>cell surface carbohydrates.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They act as cell surface receptors for various hormones, and growth factors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Play important role in cellular interactions, growth and development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They are source of blood group antigens and various embryonic antigens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GM1 acts as a receptor for cholera toxin in human intestine</a:t>
            </a:r>
          </a:p>
          <a:p>
            <a:pPr algn="l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867400"/>
            <a:ext cx="2133600" cy="365125"/>
          </a:xfrm>
        </p:spPr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72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838199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3) Sulfolipids(</a:t>
            </a:r>
            <a:r>
              <a:rPr lang="en-US" sz="3600" dirty="0" err="1" smtClean="0"/>
              <a:t>Sulfoglycosphigolipids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3211111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 smtClean="0"/>
              <a:t> They are cerebrosides that contain sulfated </a:t>
            </a:r>
            <a:r>
              <a:rPr lang="en-US" dirty="0" err="1" smtClean="0"/>
              <a:t>galactosyl</a:t>
            </a:r>
            <a:r>
              <a:rPr lang="en-US" dirty="0" smtClean="0"/>
              <a:t> residues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Negatively charged at physiological pH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Found predominantly in nerve tissue and kidney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 smtClean="0"/>
              <a:t>Failure of degradation causes them to accumulate in nervous tissues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73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Lipid storage diseases(Sphingolipidosis)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74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524001"/>
          <a:ext cx="9144000" cy="510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161"/>
                <a:gridCol w="2453516"/>
                <a:gridCol w="2453178"/>
                <a:gridCol w="2007145"/>
              </a:tblGrid>
              <a:tr h="785794"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Enzyme deficiency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Nature of lipid accumulated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Symptoms</a:t>
                      </a:r>
                      <a:endParaRPr lang="en-US" dirty="0"/>
                    </a:p>
                  </a:txBody>
                  <a:tcPr/>
                </a:tc>
              </a:tr>
              <a:tr h="1279883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Tay Sach’s Disease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Hexosaminidase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kumimoji="0" lang="en-US" sz="1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Ganglioside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Mental retardation, blindness, muscular weakness</a:t>
                      </a:r>
                      <a:endParaRPr lang="en-US" sz="1600" dirty="0"/>
                    </a:p>
                  </a:txBody>
                  <a:tcPr/>
                </a:tc>
              </a:tr>
              <a:tr h="1519861"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Fabry's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disease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α-Galactosidase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Globotriaosylceramide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Skin rash, kidney failure (full symptoms only in males; X-linked recessive).</a:t>
                      </a:r>
                      <a:endParaRPr lang="en-US" sz="1600" dirty="0"/>
                    </a:p>
                  </a:txBody>
                  <a:tcPr/>
                </a:tc>
              </a:tr>
              <a:tr h="1519861"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Metachromatic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leukodystrophy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Arylsulfatase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Sulfogalactosylceramide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Mental retardation and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Psychologic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disturbances in adults;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demyelination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7772400" cy="990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Lipid storage diseases(Sphingolipidosis)- contd.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75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97000"/>
          <a:ext cx="8534400" cy="530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671570"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Enzyme deficiency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Nature</a:t>
                      </a:r>
                      <a:r>
                        <a:rPr lang="en-US" baseline="0" dirty="0" smtClean="0"/>
                        <a:t> of lipid accumulated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symptoms</a:t>
                      </a:r>
                      <a:endParaRPr lang="en-US" dirty="0"/>
                    </a:p>
                  </a:txBody>
                  <a:tcPr/>
                </a:tc>
              </a:tr>
              <a:tr h="863447"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Krabbe's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disease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β-Galactosidase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Galactosylceramide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Mental retardation; myelin almost absent.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1375119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Gaucher's disease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 -Glycosidase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Glucosyl ceramide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Enlarged liver and spleen, erosion of long bones, mental retardation in infants.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1119283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Niemann-Pick disease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Sphingomyelinase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Sphigomyelin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Enlarged liver and spleen, mental retardation; fatal in early life.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1279180"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Farber's disease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Ceramidase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Ceramide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latin typeface="+mn-lt"/>
                          <a:ea typeface="Times New Roman"/>
                        </a:rPr>
                        <a:t>Hoarseness, dermatitis, skeletal deformation, mental retardation; fatal in early life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Amphipathic lipids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Fatty acids, phospholipids, sphingolipids, bile salts, and, to a lesser extent, cholesterol contain polar groups. Therefore, part of the molecule is </a:t>
            </a:r>
            <a:r>
              <a:rPr lang="en-US" b="1" dirty="0" smtClean="0"/>
              <a:t>hydrophobic,</a:t>
            </a:r>
            <a:r>
              <a:rPr lang="en-US" dirty="0" smtClean="0"/>
              <a:t> or water-insoluble; and part is </a:t>
            </a:r>
            <a:r>
              <a:rPr lang="en-US" b="1" dirty="0" smtClean="0"/>
              <a:t>hydrophilic,</a:t>
            </a:r>
            <a:r>
              <a:rPr lang="en-US" dirty="0" smtClean="0"/>
              <a:t> or water-soluble. Such molecules are described as </a:t>
            </a:r>
            <a:r>
              <a:rPr lang="en-US" b="1" dirty="0" smtClean="0"/>
              <a:t>amphipathic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They become oriented at </a:t>
            </a:r>
            <a:r>
              <a:rPr lang="en-US" dirty="0" err="1" smtClean="0"/>
              <a:t>oil:water</a:t>
            </a:r>
            <a:r>
              <a:rPr lang="en-US" dirty="0" smtClean="0"/>
              <a:t> interfaces with the polar group in the water phase and the nonpolar group in the oil phase.</a:t>
            </a:r>
          </a:p>
          <a:p>
            <a:r>
              <a:rPr lang="en-US" dirty="0" smtClean="0"/>
              <a:t>A bilayer of such amphipathic lipids is the basic structure in biologic membranes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76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Amphipathic lipids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Liposomes</a:t>
            </a:r>
            <a:r>
              <a:rPr lang="en-US" dirty="0" smtClean="0"/>
              <a:t>-Liposomes may be formed by sonicating an amphipathic lipid in an aqueous medium. </a:t>
            </a:r>
          </a:p>
          <a:p>
            <a:r>
              <a:rPr lang="en-US" dirty="0" smtClean="0"/>
              <a:t>They consist of spheres of lipid </a:t>
            </a:r>
            <a:r>
              <a:rPr lang="en-US" dirty="0" err="1" smtClean="0"/>
              <a:t>bilayers</a:t>
            </a:r>
            <a:r>
              <a:rPr lang="en-US" dirty="0" smtClean="0"/>
              <a:t> that enclose part of the aqueous medium.</a:t>
            </a:r>
          </a:p>
          <a:p>
            <a:r>
              <a:rPr lang="en-US" dirty="0" smtClean="0"/>
              <a:t>Liposomes are of potential clinical use—particularly when combined with tissue-specific antibodies—as carriers of drugs in the circulation, targeted to specific organs, </a:t>
            </a:r>
            <a:r>
              <a:rPr lang="en-US" dirty="0" err="1" smtClean="0"/>
              <a:t>eg</a:t>
            </a:r>
            <a:r>
              <a:rPr lang="en-US" dirty="0" smtClean="0"/>
              <a:t>, in cancer therapy. </a:t>
            </a:r>
          </a:p>
          <a:p>
            <a:r>
              <a:rPr lang="en-US" dirty="0" smtClean="0"/>
              <a:t>In addition, they are used for gene transfer into vascular cells and as carriers for topical and </a:t>
            </a:r>
            <a:r>
              <a:rPr lang="en-US" dirty="0" err="1" smtClean="0"/>
              <a:t>transdermal</a:t>
            </a:r>
            <a:r>
              <a:rPr lang="en-US" dirty="0" smtClean="0"/>
              <a:t> delivery of drugs and cosmetics.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77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Amphipathic lipids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Emulsions</a:t>
            </a:r>
            <a:r>
              <a:rPr lang="en-US" dirty="0" smtClean="0"/>
              <a:t> -are much larger particles,</a:t>
            </a:r>
          </a:p>
          <a:p>
            <a:r>
              <a:rPr lang="en-US" dirty="0" smtClean="0"/>
              <a:t> formed usually by nonpolar lipids in an aqueous medium. </a:t>
            </a:r>
          </a:p>
          <a:p>
            <a:r>
              <a:rPr lang="en-US" dirty="0" smtClean="0"/>
              <a:t>These are stabilized by emulsifying agents such as amphipathic lipids (</a:t>
            </a:r>
            <a:r>
              <a:rPr lang="en-US" dirty="0" err="1" smtClean="0"/>
              <a:t>eg</a:t>
            </a:r>
            <a:r>
              <a:rPr lang="en-US" dirty="0" smtClean="0"/>
              <a:t>, lecithin), which form a surface layer separating the main bulk of the nonpolar material from the aqueous phase 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78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Amphipathic lipids</a:t>
            </a:r>
            <a:endParaRPr lang="en-US" dirty="0"/>
          </a:p>
        </p:txBody>
      </p:sp>
      <p:pic>
        <p:nvPicPr>
          <p:cNvPr id="1026" name="Picture 2" descr="C:\Documents and Settings\Sallu\Desktop\bilayer6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458200" cy="5410200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79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332656"/>
            <a:ext cx="9144000" cy="6525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Tx/>
              <a:buChar char="•"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А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wax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is а monoester formed from the reaction of а long-chain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monohydroxy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alcohol with а fatty acid molecule. </a:t>
            </a:r>
          </a:p>
          <a:p>
            <a:endParaRPr lang="en-US" sz="3600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r>
              <a:rPr lang="en-US" sz="3600" dirty="0" smtClean="0"/>
              <a:t>ion of fatty acid and long-chain alcohol</a:t>
            </a:r>
          </a:p>
          <a:p>
            <a:pPr>
              <a:buFontTx/>
              <a:buChar char="•"/>
            </a:pPr>
            <a:r>
              <a:rPr lang="en-US" sz="3600" dirty="0" smtClean="0"/>
              <a:t>Completely water-insoluble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15616" y="4725144"/>
          <a:ext cx="67056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Точечный рисунок" r:id="rId3" imgW="3495238" imgH="857143" progId="PBrush">
                  <p:embed/>
                </p:oleObj>
              </mc:Choice>
              <mc:Fallback>
                <p:oleObj name="Точечный рисунок" r:id="rId3" imgW="3495238" imgH="857143" progId="PBrus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725144"/>
                        <a:ext cx="6705600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838199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Classification of Lipids(Contd.)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8006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5500" b="1" dirty="0" smtClean="0"/>
              <a:t>2.</a:t>
            </a:r>
            <a:r>
              <a:rPr lang="en-US" sz="5500" dirty="0" smtClean="0"/>
              <a:t> </a:t>
            </a:r>
            <a:r>
              <a:rPr lang="en-US" sz="5500" b="1" dirty="0" smtClean="0"/>
              <a:t>Complex lipids:</a:t>
            </a:r>
            <a:r>
              <a:rPr lang="en-US" sz="5500" dirty="0" smtClean="0"/>
              <a:t> Esters of fatty acids containing groups in addition to an alcohol and a fatty acid.</a:t>
            </a:r>
          </a:p>
          <a:p>
            <a:pPr algn="l"/>
            <a:r>
              <a:rPr lang="en-US" sz="5500" dirty="0" smtClean="0"/>
              <a:t> a. </a:t>
            </a:r>
            <a:r>
              <a:rPr lang="en-US" sz="5500" b="1" dirty="0" smtClean="0"/>
              <a:t>Phospholipids:</a:t>
            </a:r>
            <a:r>
              <a:rPr lang="en-US" sz="5500" dirty="0" smtClean="0"/>
              <a:t> Lipids containing, in addition to fatty acids and an alcohol, a phosphoric acid residue. They frequently have nitrogen-containing bases and other substituents, </a:t>
            </a:r>
            <a:r>
              <a:rPr lang="en-US" sz="5500" dirty="0" err="1" smtClean="0"/>
              <a:t>eg</a:t>
            </a:r>
            <a:r>
              <a:rPr lang="en-US" sz="5500" dirty="0" smtClean="0"/>
              <a:t>, in </a:t>
            </a:r>
            <a:r>
              <a:rPr lang="en-US" sz="5500" b="1" dirty="0" err="1" smtClean="0"/>
              <a:t>glycerophospholipids</a:t>
            </a:r>
            <a:r>
              <a:rPr lang="en-US" sz="5500" dirty="0" smtClean="0"/>
              <a:t> the alcohol is glycerol and in </a:t>
            </a:r>
            <a:r>
              <a:rPr lang="en-US" sz="5500" b="1" dirty="0" err="1" smtClean="0"/>
              <a:t>sphingophospholipids</a:t>
            </a:r>
            <a:r>
              <a:rPr lang="en-US" sz="5500" dirty="0" smtClean="0"/>
              <a:t> the alcohol is sphingosine.</a:t>
            </a:r>
          </a:p>
          <a:p>
            <a:pPr algn="l"/>
            <a:endParaRPr lang="en-US" sz="5500" dirty="0" smtClean="0"/>
          </a:p>
          <a:p>
            <a:pPr algn="l"/>
            <a:r>
              <a:rPr lang="en-US" sz="5500" dirty="0" smtClean="0"/>
              <a:t>b. </a:t>
            </a:r>
            <a:r>
              <a:rPr lang="en-US" sz="5500" b="1" dirty="0" smtClean="0"/>
              <a:t>Glycolipids (glycosphingolipids):</a:t>
            </a:r>
            <a:r>
              <a:rPr lang="en-US" sz="5500" dirty="0" smtClean="0"/>
              <a:t> Lipids containing a fatty acid, sphingosine, and carbohydrate.</a:t>
            </a:r>
          </a:p>
          <a:p>
            <a:pPr algn="l"/>
            <a:endParaRPr lang="en-US" sz="5500" dirty="0" smtClean="0"/>
          </a:p>
          <a:p>
            <a:pPr algn="l"/>
            <a:r>
              <a:rPr lang="en-US" sz="5500" dirty="0" smtClean="0"/>
              <a:t>c. </a:t>
            </a:r>
            <a:r>
              <a:rPr lang="en-US" sz="5500" b="1" dirty="0" smtClean="0"/>
              <a:t>Other complex lipids:</a:t>
            </a:r>
            <a:r>
              <a:rPr lang="en-US" sz="5500" dirty="0" smtClean="0"/>
              <a:t> Lipids such as sulfolipids and </a:t>
            </a:r>
            <a:r>
              <a:rPr lang="en-US" sz="5500" dirty="0" err="1" smtClean="0"/>
              <a:t>aminolipids</a:t>
            </a:r>
            <a:r>
              <a:rPr lang="en-US" sz="5500" dirty="0" smtClean="0"/>
              <a:t>. Lipoproteins may also be placed in this category.</a:t>
            </a:r>
          </a:p>
          <a:p>
            <a:pPr algn="l"/>
            <a:endParaRPr lang="en-US" sz="5500" dirty="0" smtClean="0"/>
          </a:p>
          <a:p>
            <a:pPr algn="l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6/29/2012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Biochemistry for medics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407F-3510-4B37-B1B4-D4E9A9BF293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</TotalTime>
  <Words>5004</Words>
  <Application>Microsoft Office PowerPoint</Application>
  <PresentationFormat>On-screen Show (4:3)</PresentationFormat>
  <Paragraphs>807</Paragraphs>
  <Slides>79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79</vt:i4>
      </vt:variant>
    </vt:vector>
  </HeadingPairs>
  <TitlesOfParts>
    <vt:vector size="83" baseType="lpstr">
      <vt:lpstr>Office Theme</vt:lpstr>
      <vt:lpstr>Точечный рисунок</vt:lpstr>
      <vt:lpstr>Picture</vt:lpstr>
      <vt:lpstr>Microsoft Word Picture</vt:lpstr>
      <vt:lpstr>Lipid Chemistry</vt:lpstr>
      <vt:lpstr>Lipids</vt:lpstr>
      <vt:lpstr>PowerPoint Presentation</vt:lpstr>
      <vt:lpstr>Functions of lipids</vt:lpstr>
      <vt:lpstr>Functions of lipids(Contd.)</vt:lpstr>
      <vt:lpstr>Clinical significance of lipids</vt:lpstr>
      <vt:lpstr>Classification of Lipids</vt:lpstr>
      <vt:lpstr>PowerPoint Presentation</vt:lpstr>
      <vt:lpstr>Classification of Lipids(Contd.)</vt:lpstr>
      <vt:lpstr>PowerPoint Presentation</vt:lpstr>
      <vt:lpstr>PowerPoint Presentation</vt:lpstr>
      <vt:lpstr>PowerPoint Presentation</vt:lpstr>
      <vt:lpstr>PowerPoint Presentation</vt:lpstr>
      <vt:lpstr>Glycolipid </vt:lpstr>
      <vt:lpstr>PowerPoint Presentation</vt:lpstr>
      <vt:lpstr>PowerPoint Presentation</vt:lpstr>
      <vt:lpstr>Classification of Lipids(Contd.)</vt:lpstr>
      <vt:lpstr>Fatty Acids</vt:lpstr>
      <vt:lpstr>Classification of Fatty Acids</vt:lpstr>
      <vt:lpstr>Saturated Fatty Acids</vt:lpstr>
      <vt:lpstr>Saturated Fatty Acids</vt:lpstr>
      <vt:lpstr>Unsaturated fatty Acids</vt:lpstr>
      <vt:lpstr>PowerPoint Presentation</vt:lpstr>
      <vt:lpstr>Nomenclature of Fatty acids</vt:lpstr>
      <vt:lpstr>Nomenclature of Fatty acids(Contd.)</vt:lpstr>
      <vt:lpstr>Nomenclature of Fatty acids(Contd.)</vt:lpstr>
      <vt:lpstr>Unsaturated Fatty Acids</vt:lpstr>
      <vt:lpstr>Unsaturated Fatty Acids(Contd.)</vt:lpstr>
      <vt:lpstr>Unsaturated Fatty Acids(Contd.)</vt:lpstr>
      <vt:lpstr>Omega 3 and Omega 6 fatty acids</vt:lpstr>
      <vt:lpstr> Cis and Trans-Isomers in unsaturated fatty acids</vt:lpstr>
      <vt:lpstr>Cis and Trans-Isomers in unsaturated fatty acids</vt:lpstr>
      <vt:lpstr>Significance of unsaturated fatty acids</vt:lpstr>
      <vt:lpstr>Trans Fatty acids</vt:lpstr>
      <vt:lpstr>    </vt:lpstr>
      <vt:lpstr>2)Classification  of fatty acids based on length of hydrophobic chain</vt:lpstr>
      <vt:lpstr>Biological Importance of fatty acids-   </vt:lpstr>
      <vt:lpstr> Essential fatty acids</vt:lpstr>
      <vt:lpstr>Significance of essential fatty acids</vt:lpstr>
      <vt:lpstr>Glycerol-Structure and significance</vt:lpstr>
      <vt:lpstr>Glycerol- Structure</vt:lpstr>
      <vt:lpstr>Cholesterol- Chemistry</vt:lpstr>
      <vt:lpstr>Forms of Cholesterol</vt:lpstr>
      <vt:lpstr>Significance of Cholesterol</vt:lpstr>
      <vt:lpstr>Normal serum level and Variations</vt:lpstr>
      <vt:lpstr>Pathological variations of serum Total Cholesterol (Contd.)</vt:lpstr>
      <vt:lpstr>Other sterols of biological Importance</vt:lpstr>
      <vt:lpstr> Simple Lipids</vt:lpstr>
      <vt:lpstr>Properties of triglycerides</vt:lpstr>
      <vt:lpstr>Lipases</vt:lpstr>
      <vt:lpstr>Properties of triglycerides(Cotd.)</vt:lpstr>
      <vt:lpstr> Identification of fats and oils</vt:lpstr>
      <vt:lpstr>Identification of fats and oils(Contd.)</vt:lpstr>
      <vt:lpstr>Compound Lipids</vt:lpstr>
      <vt:lpstr>Phospholipids</vt:lpstr>
      <vt:lpstr>Classification of phospholipids</vt:lpstr>
      <vt:lpstr>1)Glycerophospholipids</vt:lpstr>
      <vt:lpstr>Structure of Phosphatidyl choline</vt:lpstr>
      <vt:lpstr>Glycerophospholipids(Contd.)</vt:lpstr>
      <vt:lpstr> Glycerophospholipid- structures</vt:lpstr>
      <vt:lpstr>Glycerophospholipids(Contd.)</vt:lpstr>
      <vt:lpstr>Glycerophospholipids(Contd.)</vt:lpstr>
      <vt:lpstr>2)Sphingophospholipids</vt:lpstr>
      <vt:lpstr>Functions of Phospholipids</vt:lpstr>
      <vt:lpstr>Lecithin Sphingomyelin ratio(L/S )</vt:lpstr>
      <vt:lpstr>2) Glycolipids(Glycosphingolipids)</vt:lpstr>
      <vt:lpstr>a) Neutral  Glycosphingolipids</vt:lpstr>
      <vt:lpstr>a) Neutral  Glycosphingolipids </vt:lpstr>
      <vt:lpstr>Structure- Glucosyl ceramide</vt:lpstr>
      <vt:lpstr>b) Acidic Glycosphingolipids (Gangliosides)</vt:lpstr>
      <vt:lpstr>Glycolipids- Structures</vt:lpstr>
      <vt:lpstr>Functions of Glycosphingolipids</vt:lpstr>
      <vt:lpstr>3) Sulfolipids(Sulfoglycosphigolipids)</vt:lpstr>
      <vt:lpstr>Lipid storage diseases(Sphingolipidosis)</vt:lpstr>
      <vt:lpstr>Lipid storage diseases(Sphingolipidosis)- contd.</vt:lpstr>
      <vt:lpstr>Amphipathic lipids</vt:lpstr>
      <vt:lpstr>Amphipathic lipids</vt:lpstr>
      <vt:lpstr>Amphipathic lipids</vt:lpstr>
      <vt:lpstr>Amphipathic lipids</vt:lpstr>
    </vt:vector>
  </TitlesOfParts>
  <Company>Deadman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 Chemistry</dc:title>
  <dc:creator>Sallu</dc:creator>
  <cp:lastModifiedBy>MIQDAD</cp:lastModifiedBy>
  <cp:revision>25</cp:revision>
  <dcterms:created xsi:type="dcterms:W3CDTF">2012-06-26T15:59:56Z</dcterms:created>
  <dcterms:modified xsi:type="dcterms:W3CDTF">2022-04-04T13:20:13Z</dcterms:modified>
</cp:coreProperties>
</file>