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546" y="-10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1" y="3530600"/>
            <a:ext cx="2678906" cy="561340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785" y="-1233"/>
            <a:ext cx="6859785" cy="9145233"/>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612835" y="2307204"/>
            <a:ext cx="4236467" cy="1605741"/>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909208" y="3294567"/>
            <a:ext cx="4883348" cy="439012"/>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623781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2900" y="366185"/>
            <a:ext cx="4514850" cy="6237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1785" y="-1233"/>
            <a:ext cx="6859785" cy="9145233"/>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1" y="3530600"/>
            <a:ext cx="2678906" cy="561340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14549" y="2302317"/>
            <a:ext cx="4238244" cy="1610012"/>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912114" y="3291072"/>
            <a:ext cx="4882896" cy="438912"/>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17220" y="1463040"/>
            <a:ext cx="2400300" cy="4949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525012" y="1463040"/>
            <a:ext cx="2400300" cy="4949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9/18/2022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17220" y="1463040"/>
            <a:ext cx="2400300" cy="73152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614363" y="2269131"/>
            <a:ext cx="2400300" cy="4145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525012" y="1463040"/>
            <a:ext cx="2400300" cy="73152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3525012" y="2269131"/>
            <a:ext cx="2400300" cy="4145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9/18/2022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1" y="3530600"/>
            <a:ext cx="2678906" cy="561340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1675208" y="1675211"/>
            <a:ext cx="9144000" cy="5793584"/>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588698" y="2101472"/>
            <a:ext cx="3909060" cy="1452569"/>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3562165" y="3491883"/>
            <a:ext cx="2855834" cy="443291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973466" y="3004514"/>
            <a:ext cx="4346070" cy="831085"/>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9/18/2022</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1521619" y="0"/>
            <a:ext cx="5336381" cy="9144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1" y="3530600"/>
            <a:ext cx="2678906" cy="561340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 y="6731000"/>
            <a:ext cx="2678906" cy="241300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503398" y="2290001"/>
            <a:ext cx="4114800" cy="1156592"/>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857610" y="2907372"/>
            <a:ext cx="4572409" cy="987552"/>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1786" y="6734177"/>
            <a:ext cx="2680693" cy="2409824"/>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785" y="6735057"/>
            <a:ext cx="6859785" cy="240894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17220" y="487680"/>
            <a:ext cx="5640705" cy="73152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17220" y="1467505"/>
            <a:ext cx="5640705" cy="477313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150876" y="7827264"/>
            <a:ext cx="1632204" cy="26822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9/18/2022</a:t>
            </a:fld>
            <a:endParaRPr lang="en-US"/>
          </a:p>
        </p:txBody>
      </p:sp>
      <p:sp>
        <p:nvSpPr>
          <p:cNvPr id="5" name="Footer Placeholder 4"/>
          <p:cNvSpPr>
            <a:spLocks noGrp="1"/>
          </p:cNvSpPr>
          <p:nvPr>
            <p:ph type="ftr" sz="quarter" idx="3"/>
          </p:nvPr>
        </p:nvSpPr>
        <p:spPr>
          <a:xfrm>
            <a:off x="2638136" y="8380163"/>
            <a:ext cx="3543300" cy="36576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6300779" y="8227763"/>
            <a:ext cx="377190" cy="67056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50" y="25646"/>
            <a:ext cx="6457950" cy="9016753"/>
          </a:xfrm>
        </p:spPr>
        <p:txBody>
          <a:bodyPr>
            <a:normAutofit/>
          </a:bodyPr>
          <a:lstStyle/>
          <a:p>
            <a:pPr algn="r" rtl="1"/>
            <a:r>
              <a:rPr lang="ar-SY" sz="2800" b="1" dirty="0" smtClean="0"/>
              <a:t>زانکۆى صلاح الدین </a:t>
            </a:r>
            <a:br>
              <a:rPr lang="ar-SY" sz="2800" b="1" dirty="0" smtClean="0"/>
            </a:br>
            <a:r>
              <a:rPr lang="ar-SY" sz="2800" b="1" dirty="0" smtClean="0"/>
              <a:t>کۆلێژى پەروەردەى بنەڕەتى </a:t>
            </a:r>
            <a:br>
              <a:rPr lang="ar-SY" sz="2800" b="1" dirty="0" smtClean="0"/>
            </a:br>
            <a:r>
              <a:rPr lang="ar-SY" sz="2800" b="1" dirty="0" smtClean="0"/>
              <a:t>بەشى زمانى کوردى </a:t>
            </a:r>
            <a:br>
              <a:rPr lang="ar-SY" sz="2800" b="1" dirty="0" smtClean="0"/>
            </a:br>
            <a:r>
              <a:rPr lang="ar-SY" sz="2800" b="1" dirty="0" smtClean="0"/>
              <a:t>خوێندنى بەیانیان</a:t>
            </a:r>
            <a:br>
              <a:rPr lang="ar-SY" sz="2800" b="1" dirty="0" smtClean="0"/>
            </a:br>
            <a:r>
              <a:rPr lang="ar-SY" sz="2800" b="1" dirty="0" smtClean="0"/>
              <a:t>قۆناغى چوارەم </a:t>
            </a:r>
            <a:br>
              <a:rPr lang="ar-SY" sz="2800" b="1" dirty="0" smtClean="0"/>
            </a:br>
            <a:r>
              <a:rPr lang="ar-SY" sz="2800" dirty="0"/>
              <a:t/>
            </a:r>
            <a:br>
              <a:rPr lang="ar-SY" sz="2800" dirty="0"/>
            </a:br>
            <a:r>
              <a:rPr lang="ar-SY" sz="2400" b="1" dirty="0" smtClean="0">
                <a:solidFill>
                  <a:srgbClr val="002060"/>
                </a:solidFill>
              </a:rPr>
              <a:t>بابەت/ </a:t>
            </a:r>
            <a:r>
              <a:rPr lang="ar-SY" sz="2800" dirty="0" smtClean="0"/>
              <a:t/>
            </a:r>
            <a:br>
              <a:rPr lang="ar-SY" sz="2800" dirty="0" smtClean="0"/>
            </a:br>
            <a:r>
              <a:rPr lang="ar-SY" sz="2800" dirty="0"/>
              <a:t> </a:t>
            </a:r>
            <a:r>
              <a:rPr lang="ar-SY" sz="2800" dirty="0" smtClean="0"/>
              <a:t>      </a:t>
            </a:r>
            <a:r>
              <a:rPr lang="ar-SY" sz="4400" b="1" dirty="0" smtClean="0">
                <a:solidFill>
                  <a:srgbClr val="C00000"/>
                </a:solidFill>
              </a:rPr>
              <a:t>زمــانەوانى کــارەکى</a:t>
            </a:r>
            <a:br>
              <a:rPr lang="ar-SY" sz="4400" b="1" dirty="0" smtClean="0">
                <a:solidFill>
                  <a:srgbClr val="C00000"/>
                </a:solidFill>
              </a:rPr>
            </a:br>
            <a:r>
              <a:rPr lang="ar-SY" sz="4400" b="1" dirty="0" smtClean="0">
                <a:solidFill>
                  <a:srgbClr val="C00000"/>
                </a:solidFill>
              </a:rPr>
              <a:t/>
            </a:r>
            <a:br>
              <a:rPr lang="ar-SY" sz="4400" b="1" dirty="0" smtClean="0">
                <a:solidFill>
                  <a:srgbClr val="C00000"/>
                </a:solidFill>
              </a:rPr>
            </a:br>
            <a:r>
              <a:rPr lang="ar-SY" sz="2800" dirty="0" smtClean="0"/>
              <a:t/>
            </a:r>
            <a:br>
              <a:rPr lang="ar-SY" sz="2800" dirty="0" smtClean="0"/>
            </a:br>
            <a:r>
              <a:rPr lang="ar-SY" sz="2800" dirty="0" smtClean="0"/>
              <a:t/>
            </a:r>
            <a:br>
              <a:rPr lang="ar-SY" sz="2800" dirty="0" smtClean="0"/>
            </a:br>
            <a:r>
              <a:rPr lang="ar-SY" sz="2800" dirty="0" smtClean="0"/>
              <a:t>                 </a:t>
            </a:r>
            <a:r>
              <a:rPr lang="ar-SY" sz="2800" b="1" dirty="0" smtClean="0">
                <a:solidFill>
                  <a:srgbClr val="7030A0"/>
                </a:solidFill>
              </a:rPr>
              <a:t>مامۆستاى بابەت</a:t>
            </a:r>
            <a:br>
              <a:rPr lang="ar-SY" sz="2800" b="1" dirty="0" smtClean="0">
                <a:solidFill>
                  <a:srgbClr val="7030A0"/>
                </a:solidFill>
              </a:rPr>
            </a:br>
            <a:r>
              <a:rPr lang="ar-SY" sz="2800" b="1" dirty="0" smtClean="0">
                <a:solidFill>
                  <a:srgbClr val="7030A0"/>
                </a:solidFill>
              </a:rPr>
              <a:t/>
            </a:r>
            <a:br>
              <a:rPr lang="ar-SY" sz="2800" b="1" dirty="0" smtClean="0">
                <a:solidFill>
                  <a:srgbClr val="7030A0"/>
                </a:solidFill>
              </a:rPr>
            </a:br>
            <a:r>
              <a:rPr lang="ar-SY" sz="2800" b="1" dirty="0" smtClean="0">
                <a:solidFill>
                  <a:srgbClr val="7030A0"/>
                </a:solidFill>
              </a:rPr>
              <a:t>            </a:t>
            </a:r>
            <a:r>
              <a:rPr lang="ar-SY" sz="2800" b="1" dirty="0" smtClean="0">
                <a:solidFill>
                  <a:schemeClr val="bg2">
                    <a:lumMod val="10000"/>
                  </a:schemeClr>
                </a:solidFill>
              </a:rPr>
              <a:t>پ . ى . د. سازان رضا معین</a:t>
            </a:r>
            <a:br>
              <a:rPr lang="ar-SY" sz="2800" b="1" dirty="0" smtClean="0">
                <a:solidFill>
                  <a:schemeClr val="bg2">
                    <a:lumMod val="10000"/>
                  </a:schemeClr>
                </a:solidFill>
              </a:rPr>
            </a:br>
            <a:r>
              <a:rPr lang="ar-SY" sz="2800" b="1" dirty="0">
                <a:solidFill>
                  <a:schemeClr val="bg2">
                    <a:lumMod val="10000"/>
                  </a:schemeClr>
                </a:solidFill>
              </a:rPr>
              <a:t/>
            </a:r>
            <a:br>
              <a:rPr lang="ar-SY" sz="2800" b="1" dirty="0">
                <a:solidFill>
                  <a:schemeClr val="bg2">
                    <a:lumMod val="10000"/>
                  </a:schemeClr>
                </a:solidFill>
              </a:rPr>
            </a:br>
            <a:r>
              <a:rPr lang="ar-SY" sz="2800" b="1" dirty="0" smtClean="0">
                <a:solidFill>
                  <a:schemeClr val="bg2">
                    <a:lumMod val="10000"/>
                  </a:schemeClr>
                </a:solidFill>
              </a:rPr>
              <a:t>                             هـ :   </a:t>
            </a:r>
            <a:r>
              <a:rPr lang="ar-IQ" sz="2800" b="1" dirty="0" smtClean="0">
                <a:solidFill>
                  <a:schemeClr val="bg2">
                    <a:lumMod val="10000"/>
                  </a:schemeClr>
                </a:solidFill>
              </a:rPr>
              <a:t>6</a:t>
            </a:r>
            <a:r>
              <a:rPr lang="ar-SY" sz="2800" b="1" dirty="0" smtClean="0">
                <a:solidFill>
                  <a:schemeClr val="bg2">
                    <a:lumMod val="10000"/>
                  </a:schemeClr>
                </a:solidFill>
              </a:rPr>
              <a:t/>
            </a:r>
            <a:br>
              <a:rPr lang="ar-SY" sz="2800" b="1" dirty="0" smtClean="0">
                <a:solidFill>
                  <a:schemeClr val="bg2">
                    <a:lumMod val="10000"/>
                  </a:schemeClr>
                </a:solidFill>
              </a:rPr>
            </a:br>
            <a:r>
              <a:rPr lang="ar-SY" sz="2800" b="1" dirty="0" smtClean="0">
                <a:solidFill>
                  <a:schemeClr val="bg2">
                    <a:lumMod val="10000"/>
                  </a:schemeClr>
                </a:solidFill>
              </a:rPr>
              <a:t/>
            </a:r>
            <a:br>
              <a:rPr lang="ar-SY" sz="2800" b="1" dirty="0" smtClean="0">
                <a:solidFill>
                  <a:schemeClr val="bg2">
                    <a:lumMod val="10000"/>
                  </a:schemeClr>
                </a:solidFill>
              </a:rPr>
            </a:br>
            <a:r>
              <a:rPr lang="ar-SY" sz="2800" b="1" dirty="0" smtClean="0">
                <a:solidFill>
                  <a:schemeClr val="bg2">
                    <a:lumMod val="10000"/>
                  </a:schemeClr>
                </a:solidFill>
              </a:rPr>
              <a:t>                  </a:t>
            </a:r>
            <a:r>
              <a:rPr lang="ar-SY" sz="3600" b="1" dirty="0" smtClean="0">
                <a:solidFill>
                  <a:schemeClr val="bg2">
                    <a:lumMod val="10000"/>
                  </a:schemeClr>
                </a:solidFill>
              </a:rPr>
              <a:t>2022  -  2023</a:t>
            </a:r>
            <a:r>
              <a:rPr lang="ar-SY" sz="2800" b="1" dirty="0" smtClean="0">
                <a:solidFill>
                  <a:srgbClr val="7030A0"/>
                </a:solidFill>
              </a:rPr>
              <a:t/>
            </a:r>
            <a:br>
              <a:rPr lang="ar-SY" sz="2800" b="1" dirty="0" smtClean="0">
                <a:solidFill>
                  <a:srgbClr val="7030A0"/>
                </a:solidFill>
              </a:rPr>
            </a:br>
            <a:r>
              <a:rPr lang="ar-SY" sz="2800" dirty="0" smtClean="0"/>
              <a:t> </a:t>
            </a:r>
            <a:endParaRPr lang="en-US" sz="2800" dirty="0"/>
          </a:p>
        </p:txBody>
      </p:sp>
    </p:spTree>
    <p:extLst>
      <p:ext uri="{BB962C8B-B14F-4D97-AF65-F5344CB8AC3E}">
        <p14:creationId xmlns:p14="http://schemas.microsoft.com/office/powerpoint/2010/main" val="23645745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7220" y="381000"/>
            <a:ext cx="5640705" cy="8305800"/>
          </a:xfrm>
        </p:spPr>
        <p:txBody>
          <a:bodyPr>
            <a:normAutofit fontScale="92500" lnSpcReduction="20000"/>
          </a:bodyPr>
          <a:lstStyle/>
          <a:p>
            <a:pPr algn="just" rtl="1"/>
            <a:endParaRPr lang="ar-IQ" dirty="0"/>
          </a:p>
          <a:p>
            <a:pPr algn="just" rtl="1"/>
            <a:r>
              <a:rPr lang="ar-IQ" dirty="0"/>
              <a:t>فەرهەنگەكانی زمانی كوردی</a:t>
            </a:r>
          </a:p>
          <a:p>
            <a:pPr algn="just" rtl="1"/>
            <a:r>
              <a:rPr lang="ar-IQ" dirty="0"/>
              <a:t>1ـ كۆنترین فەرهەنگی كوردی كە نووسرابێ فەرهەنگێكی عەرەبی – كوردییە بە ناوی (نۆبارا بچووكان) لەلایەن ئەحمەدی خانی بە شیعر داڕێژراوە، لە نێوان ساڵانی (١٦٨٢- ١٦٨٣ ) نووسراوە بۆ منداڵان بۆ ئەوەی فێری زمانی عەرەبی ببن، هەروەها بۆ شرۆڤەكردنی وشە سەختەكانی قورئان. </a:t>
            </a:r>
          </a:p>
          <a:p>
            <a:pPr algn="just" rtl="1"/>
            <a:r>
              <a:rPr lang="ar-IQ" dirty="0"/>
              <a:t>2ـ كتێبە ناودارەكەی قەشەی ئیتاڵی ماوریزۆ گارزۆنی </a:t>
            </a:r>
            <a:r>
              <a:rPr lang="en-US" dirty="0" err="1"/>
              <a:t>Garzoni</a:t>
            </a:r>
            <a:r>
              <a:rPr lang="en-US" dirty="0"/>
              <a:t> </a:t>
            </a:r>
            <a:r>
              <a:rPr lang="ar-IQ" dirty="0"/>
              <a:t>بریتییە لە كورتەیەكی ڕێزمانی كوردی و فەرهەنگێكی (ئیتاڵی - كوردی)، گارزۆنی لە كتێبەكەیدا هەندێ ڕستە و گفتوگۆ و و دەستەواژەی كوردی بۆ زمانی ئیتاڵی وەرگێڕاوە. گارزۆنی بۆ ماوەی ٢٠ ساڵ لە ناوچەی ئامێدی دەمێنێتەوە، بەرهەمی مانەوەكەی نووسینی ئەم كتێبە بوو كە دواتر لە ڕۆما لە ئیتاڵیا لە ساڵی ١٧٨٧ بە چاپی دەگەینێ. نزیك بە پێنج هەزار وشەی كوردی بە لەهجەی ئامێدی بە ئیتاڵی لێكداوەتەوە. ئەم كتێبە بۆ كاری مسیۆنێری، بڵاوكردنەوەی مەسیحییەت لە كوردستان نووسراوە. بەڵام ئەمڕۆ وەك دەقێكی زمانی كوردیی ئەو سەردەمە و فەرهەنگێكی وشەی كوردی، بایەخێكی زمانەوانی یەكجار زۆری بۆ مێژووی زمانی كوردی هەیە.</a:t>
            </a:r>
          </a:p>
          <a:p>
            <a:pPr algn="just" rtl="1"/>
            <a:r>
              <a:rPr lang="ar-IQ" dirty="0"/>
              <a:t>3ـ فەرهەنگی كوردی – فەرەنسی، ئەم فەرهەنگە لەلایەن ئەلێكساندەر ژابا لە ساڵی ١٨٧٩ بڵاو كراوەتەوە. ١٥ هەزار وشەی كوردی لە خۆ گرتووە لەگەڵ ماناكانی بە فەرەنسی.</a:t>
            </a:r>
          </a:p>
          <a:p>
            <a:pPr algn="just" rtl="1"/>
            <a:r>
              <a:rPr lang="ar-IQ" dirty="0"/>
              <a:t>4ـ فەرهەنگی ئەحمەدی، ئەم فەرهەنگە لەلایەن شیخ مارفی نۆدێی بە شێوەی شیعر لە عەرەبییەوە بۆ كوردی لە ساڵی ١٧٩٥ نووسراوە. وەك نۆبارەكەی ئەحمەدی خانی وایە و بۆ منداڵان دانراوە بۆ ئەوەی فێری زمانی عەرەبی بن. بە ناوی كوڕەكەیەوە ناوی ناوە (ئەحمەدی).</a:t>
            </a:r>
          </a:p>
          <a:p>
            <a:pPr algn="just" rtl="1"/>
            <a:r>
              <a:rPr lang="ar-IQ" dirty="0"/>
              <a:t>5ـ الهدیة الحمیدیة في اللغة الكردیة، ئەم فەرهەنگە كوردی – عەرەبییە لە ساڵی ١٨٩٢ لەلایەن یووسف زیائەدین پاشا ئەلخالدی ئەلمەقدەسی (یوسف ضیاءالدین باشا الخالدي المقدسي)، لە ئەستەنبوڵ چاپ كراوە. فەرهەنگێكی زۆر نایابە بە هەزاران وشەی كوردی گرتۆتە خۆی و ماناكانی بە عەرەبی نووسیوە.</a:t>
            </a:r>
          </a:p>
          <a:p>
            <a:pPr algn="just" rtl="1"/>
            <a:r>
              <a:rPr lang="ar-IQ" dirty="0"/>
              <a:t>6ـ فەرهەنگی كوردی - ئینگلیزی لەلایەن تەوفیق وەهبی و ئەدمۆندز لە ساڵی ١٩٦٦ دانراوە.</a:t>
            </a:r>
          </a:p>
          <a:p>
            <a:pPr algn="just" rtl="1"/>
            <a:r>
              <a:rPr lang="ar-IQ" dirty="0"/>
              <a:t>7ـ فەرهەنگی خاڵ، ئەم فەرهەنگە لەلایەن شێخ محەمەدی خاڵ لە ساڵی ١٩٦٠ بڵاو كرایەوە، یەكەمین فەرهەنگی كوردی – كوردییە كە ژمارەی وشەكانی لە فەرهەنگەكانی پێش خۆی زیاتر بێت و لە سێ بەرگ بڵاو بۆتەوە، وشە و زاراوەی هەموو شێوەزارەكانی زمانی كوردی تێدایە.</a:t>
            </a:r>
          </a:p>
          <a:p>
            <a:pPr algn="just" rtl="1"/>
            <a:r>
              <a:rPr lang="ar-IQ" dirty="0"/>
              <a:t>8ـ قاموسی زمانی كوردی، فەرهەنگێكی كوردی – كوردییە لەلایەن عەبدوڕەحمان زەبیحی نووسراوە، پیتی (ێ) لە ساڵی ١٩٧٧ لە بەغدا چاپ كراوە، دواتر پیتی (ب) یش دەرچوو، پیتەكانی تری دەرنەچوو. ئەمە یەكەم فەرهەنگی كوردییە، بە بەراورد لەگەڵ فەرهەنگەكانی پێش خۆی، كە بەشێوەیەكی زانستی نووسرا بێت، مانای وشەكانی بە وردی لێك داوەتەوە، چۆنیەتی بەكارهێنانی وشەكانی لە ڕێزمانیش نیشان داوە.</a:t>
            </a:r>
          </a:p>
          <a:p>
            <a:pPr algn="just" rtl="1"/>
            <a:endParaRPr lang="en-US" dirty="0"/>
          </a:p>
        </p:txBody>
      </p:sp>
    </p:spTree>
    <p:extLst>
      <p:ext uri="{BB962C8B-B14F-4D97-AF65-F5344CB8AC3E}">
        <p14:creationId xmlns:p14="http://schemas.microsoft.com/office/powerpoint/2010/main" val="3241834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6172200" cy="8305800"/>
          </a:xfrm>
        </p:spPr>
        <p:txBody>
          <a:bodyPr>
            <a:normAutofit fontScale="85000" lnSpcReduction="20000"/>
          </a:bodyPr>
          <a:lstStyle/>
          <a:p>
            <a:pPr algn="just" rtl="1"/>
            <a:r>
              <a:rPr lang="ar-IQ" dirty="0"/>
              <a:t>سوودەكانی فەرهەنگ</a:t>
            </a:r>
          </a:p>
          <a:p>
            <a:pPr algn="just" rtl="1"/>
            <a:r>
              <a:rPr lang="ar-IQ" dirty="0"/>
              <a:t>1ـ پارێزگاریكردن لە مانەوەی وشەكانی زمان، چونكە لە زماندا بە درێژایی ڕۆژگار كۆمەڵێ وشە دەمرن و كۆمەڵێ وشەی تر لەدایك دەبن.</a:t>
            </a:r>
          </a:p>
          <a:p>
            <a:pPr algn="just" rtl="1"/>
            <a:r>
              <a:rPr lang="ar-IQ" dirty="0"/>
              <a:t>2ـ ئاشكراكردنی واتای وشە نادیار و لێڵەكان، چونكە هەندێ وشەمان هەیە لە زماندا واتاكانیان ڕوون نین یاخود زیاتر لە واتایەك دەبەخشن.</a:t>
            </a:r>
          </a:p>
          <a:p>
            <a:pPr algn="just" rtl="1"/>
            <a:r>
              <a:rPr lang="ar-IQ" dirty="0"/>
              <a:t>3ـ توانا بە زمان دەبەخشێت بۆ ئەوەی له‌گه‌ڵ ڕەوڕەوەی زانست و هونەر بەرەو پێشەوە بچێت.</a:t>
            </a:r>
          </a:p>
          <a:p>
            <a:pPr algn="just" rtl="1"/>
            <a:r>
              <a:rPr lang="ar-IQ" dirty="0"/>
              <a:t>4ـ زانینی ئیتمۆلۆژیای وشەكان و چۆنیەتی داڕشتنی وشەكان، چونكە كۆمەڵێ وشە لە زماندا هەن، كە هی زمانانی ترن هاتوونەتە ناو زمانەكەمان، بۆیە لە ئیتمۆلۆژیادا بنج و بنچینەی وشەكانت بۆ دەست نیشان دەكات.</a:t>
            </a:r>
          </a:p>
          <a:p>
            <a:pPr algn="just" rtl="1"/>
            <a:r>
              <a:rPr lang="ar-IQ" dirty="0"/>
              <a:t>5ـ زانینی مێژووی وشەكان و چۆنیەتی گەشەكردن و جیاوازی بەكارهێنانیان.</a:t>
            </a:r>
          </a:p>
          <a:p>
            <a:pPr algn="just" rtl="1"/>
            <a:r>
              <a:rPr lang="ar-IQ" dirty="0"/>
              <a:t>6ـ هەڵوەستەكردن لەسەر ئەو وشانەی كە لە بەكارهێناندا وەستاون.</a:t>
            </a:r>
          </a:p>
          <a:p>
            <a:pPr algn="just" rtl="1"/>
            <a:r>
              <a:rPr lang="ar-IQ" dirty="0"/>
              <a:t>7ـ ناسینەوەی پێكهاتەی بەشەكانی ئاخاوتن.</a:t>
            </a:r>
          </a:p>
          <a:p>
            <a:pPr algn="just" rtl="1"/>
            <a:r>
              <a:rPr lang="ar-IQ" dirty="0"/>
              <a:t>8ـ ڕێكخستنی ڕاستی و دروستی وشەكان.</a:t>
            </a:r>
          </a:p>
          <a:p>
            <a:pPr algn="just" rtl="1"/>
            <a:endParaRPr lang="ar-IQ" dirty="0"/>
          </a:p>
          <a:p>
            <a:pPr algn="just" rtl="1"/>
            <a:r>
              <a:rPr lang="ar-IQ" dirty="0"/>
              <a:t>بنچینەی ڕیزبوونی پیتەكانی فەرهەنگ</a:t>
            </a:r>
          </a:p>
          <a:p>
            <a:pPr algn="just" rtl="1"/>
            <a:r>
              <a:rPr lang="ar-IQ" dirty="0"/>
              <a:t>  چەندین ڕێگای جۆراوجۆر هەیە لە ڕیزبوونی پیتەكانی نێو فەرهەنگ، بە هۆیەوە فەرهەنگنووس پابەندی جۆرێك لە جۆرانە دەبێت و پەیڕەویان دەكات، لێرەدا هەندێ لەو ڕیزبوونانە دەخەینەڕوو:</a:t>
            </a:r>
          </a:p>
          <a:p>
            <a:pPr algn="just" rtl="1"/>
            <a:r>
              <a:rPr lang="ar-IQ" dirty="0"/>
              <a:t>1ـ ڕیزبوونی فەرهەنگی: </a:t>
            </a:r>
          </a:p>
          <a:p>
            <a:pPr algn="just" rtl="1"/>
            <a:r>
              <a:rPr lang="ar-IQ" dirty="0"/>
              <a:t>ئەم ڕیزبوونە زیاتر لەسەر بنەمای لێكچوون و نزیكی پیتەكان لە یەكترییەوە دامەزراوە، ئەمجۆرەیان لە زۆرینەی فەرهەنگەكانی زماندا پەیڕەو دەكرێت، وەك: (ا، ب، پ، ت)(ج، چ، ح، خ)(ڕ، ز، ژ). </a:t>
            </a:r>
          </a:p>
          <a:p>
            <a:pPr algn="just" rtl="1"/>
            <a:r>
              <a:rPr lang="ar-IQ" dirty="0"/>
              <a:t>2ـ ڕیزبوونی فۆنەتیكی:</a:t>
            </a:r>
          </a:p>
          <a:p>
            <a:pPr algn="just" rtl="1"/>
            <a:r>
              <a:rPr lang="ar-IQ" dirty="0"/>
              <a:t> ئەم ڕیزبوونە لەسەر بنەمای چۆنیەتی دەربڕینی پیتەكان دامەزراوە، بەو واتایەی ئەو پیتانەی مرۆڤ زووتر و بە ئاسانی لە زاردا دەریاندەبڕیت دێنە ڕیزی پێشەوە، ئیتر بەمشێوەیە تا پیتەكان مرۆڤ درەنگتر و قورستر دەریانببڕێت، ئەوە دەچنە ڕیزی دواوە، وەك:</a:t>
            </a:r>
          </a:p>
          <a:p>
            <a:pPr algn="just" rtl="1"/>
            <a:r>
              <a:rPr lang="ar-IQ" dirty="0"/>
              <a:t>(ب، پ، ت، م، و، د)</a:t>
            </a:r>
          </a:p>
          <a:p>
            <a:pPr algn="just" rtl="1"/>
            <a:r>
              <a:rPr lang="ar-IQ" dirty="0"/>
              <a:t>(ز، ژ، ڕ، س، ف)</a:t>
            </a:r>
          </a:p>
          <a:p>
            <a:pPr algn="just" rtl="1"/>
            <a:r>
              <a:rPr lang="ar-IQ" dirty="0"/>
              <a:t>(ج، چ، ش)</a:t>
            </a:r>
          </a:p>
          <a:p>
            <a:pPr algn="just" rtl="1"/>
            <a:endParaRPr lang="ar-IQ" dirty="0"/>
          </a:p>
          <a:p>
            <a:pPr algn="just" rtl="1"/>
            <a:r>
              <a:rPr lang="ar-IQ" dirty="0"/>
              <a:t>3ـ ڕیزبوونی ڕستەیی: </a:t>
            </a:r>
          </a:p>
          <a:p>
            <a:pPr algn="just" rtl="1"/>
            <a:r>
              <a:rPr lang="ar-IQ" dirty="0"/>
              <a:t>ئەمجۆرە ڕیزبونە لەسەر بنەمای كۆكردنەوەی كۆمەڵێك پیت لە وشەیەك، دواتر كۆكردنەوەی وشەكان لە چوارچێوەی ڕستەدا، بۆ ئەوەی پیتەكان بە ئاسانی لەبەربكرێن، بۆ نموونە لە زمانی عەرەبیدا پیتەكانی زمانی عەرەبی لەسەر شێوەی (ئەبجەدی)، بەمشێوەیە ڕیزكراون:(أبجد، هوز، حطی، كلمن، سعفص، قرشت، ئخذ، ضظع).( )</a:t>
            </a:r>
          </a:p>
          <a:p>
            <a:pPr algn="just" rtl="1"/>
            <a:endParaRPr lang="ar-IQ" dirty="0"/>
          </a:p>
          <a:p>
            <a:pPr algn="just" rtl="1"/>
            <a:endParaRPr lang="en-US" dirty="0"/>
          </a:p>
        </p:txBody>
      </p:sp>
    </p:spTree>
    <p:extLst>
      <p:ext uri="{BB962C8B-B14F-4D97-AF65-F5344CB8AC3E}">
        <p14:creationId xmlns:p14="http://schemas.microsoft.com/office/powerpoint/2010/main" val="19166319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6324600" cy="8610600"/>
          </a:xfrm>
        </p:spPr>
        <p:txBody>
          <a:bodyPr>
            <a:noAutofit/>
          </a:bodyPr>
          <a:lstStyle/>
          <a:p>
            <a:pPr algn="r" rtl="1"/>
            <a:r>
              <a:rPr lang="ar-IQ" sz="1500" dirty="0"/>
              <a:t>جۆرەكانی فەرهەنگ</a:t>
            </a:r>
          </a:p>
          <a:p>
            <a:pPr algn="r" rtl="1"/>
            <a:r>
              <a:rPr lang="ar-IQ" sz="1500" dirty="0"/>
              <a:t>فەرهەنگ بەسەر دوو جۆری سەرەكی دابەش دەبێت:</a:t>
            </a:r>
          </a:p>
          <a:p>
            <a:pPr algn="r" rtl="1"/>
            <a:r>
              <a:rPr lang="ar-IQ" sz="1500" dirty="0" smtClean="0"/>
              <a:t>یەكەم</a:t>
            </a:r>
            <a:r>
              <a:rPr lang="ar-IQ" sz="1500" dirty="0"/>
              <a:t>: جۆرەكانی فەرهەنگ لە ڕووی ڕوخسارەوە</a:t>
            </a:r>
          </a:p>
          <a:p>
            <a:pPr algn="r" rtl="1"/>
            <a:r>
              <a:rPr lang="ar-IQ" sz="1500" dirty="0"/>
              <a:t>لە ڕووی ڕوخسارەوە فەرهەنگ بەسەر سێ جۆر دابەش دەكرێت:</a:t>
            </a:r>
          </a:p>
          <a:p>
            <a:pPr algn="r" rtl="1"/>
            <a:r>
              <a:rPr lang="ar-IQ" sz="1500" dirty="0" smtClean="0"/>
              <a:t>1ـ </a:t>
            </a:r>
            <a:r>
              <a:rPr lang="ar-IQ" sz="1500" dirty="0"/>
              <a:t>فەرهەنگی نەتەوەیی</a:t>
            </a:r>
          </a:p>
          <a:p>
            <a:pPr algn="r" rtl="1"/>
            <a:r>
              <a:rPr lang="ar-IQ" sz="1500" dirty="0"/>
              <a:t>  ئەمجۆرە فەرهەنگە تەنیا وشە و زاراوەكانی یەك زمان دەخاتەڕوو، بەو واتایەی لەم جۆرە فەرهەنگەدا وشەكان بەشێوەی ستاندارد دەنووسرێت و لە بەرامبەریشدا زار و بنزارەكان دادەنرێت، كەواتە ئەمجۆرە فەرهەنگە پەیوەستە بە زارەكانی زمانێك، هەندێجار لەم جۆرە فەرهەنگەدا لێكدانەوە بۆ وشەكانیش دەكرێت، كەواتە ئەم فەرهەنگە بریتییە لە فەرهەنگی (كوردی ـ كوردی)، (عه‌ره‌بی ـ عه‌ره‌بی)، (ئینگلیزی ـ ئینگلیزی).</a:t>
            </a:r>
          </a:p>
          <a:p>
            <a:pPr algn="r" rtl="1"/>
            <a:r>
              <a:rPr lang="ar-IQ" sz="1500" dirty="0"/>
              <a:t>  نموونەی ئەمجۆرە فەرهەنگە لە زمانی كوردیدا، وەكو فەرهەنگی (خاڵ)ی شێخ محەمەدی خاڵ، كە لە سێ بەرگ كۆكراوەتەوە، فەرهەنگی (زەبیحی)ی (عەبدولڕەحمان زەبیحی)، فەرهەنگی (كانی) كە كرمانجی سەروو ـ كرمانجی ناوەڕاستە، فەرهەنگی (هەراشان) و فەرهەنگی (هەرزە)ی ئەكادیمیای كوردی، فەرهەنگی ( وشەنامە)ی جەمال حەبیب اللە، كە هەورامی ـ كرمانجی ناوەڕاستە، فەرهەنگی ئۆكسفۆردی (ئینگلیزی ـ ئینگلیزی).</a:t>
            </a:r>
          </a:p>
          <a:p>
            <a:pPr algn="r" rtl="1"/>
            <a:r>
              <a:rPr lang="ar-IQ" sz="1500" dirty="0" smtClean="0"/>
              <a:t>2ـ </a:t>
            </a:r>
            <a:r>
              <a:rPr lang="ar-IQ" sz="1500" dirty="0"/>
              <a:t>فەرهەنگی نەتەوەیی و زمانانی بێگانە</a:t>
            </a:r>
          </a:p>
          <a:p>
            <a:pPr algn="r" rtl="1"/>
            <a:r>
              <a:rPr lang="ar-IQ" sz="1500" dirty="0"/>
              <a:t>  ئەمجۆرە فەرهەنگە وشەكانی بە زمانی نەتەوەیی و دایك دەست پێ دەكات، لە بەرانبەریدا وشەكانی زمانێكی بێگانە یاخود كۆمەڵە زمانێكی بێگانە دادەنرێت، واتە وەكو فەرهەنگی (كوردی ـ عەرەبی)، فەرهەنگی (كوردی ـ ئینگلیزی)، فەرهەنگی (كوردی ـ فارسی)، فەرهەنگی (كوردی ـ عەرەبی ـ ئینگلیزی).</a:t>
            </a:r>
          </a:p>
          <a:p>
            <a:pPr algn="r" rtl="1"/>
            <a:r>
              <a:rPr lang="ar-IQ" sz="1500" dirty="0"/>
              <a:t>  سوودی ئەمجۆرە فەرهەنگە بۆ كەسانی زمانی دایك نییە، بەڵكو سوودەكەی بۆ كەسانی زمانانی بێگانەیە، واتە ئەگەر بە نموونە بیهێنینەوە فەرهەنگێكی (كوردی ـ عەرەبی) بۆ كوردزمانێك سوودی نییە، بەڵكو بۆ كەسێكی عەرەب سوودی هەیە، بۆ ئەوەی فێری زمانی كوردی ببێت، بە هەمان شێوە فەرهەنگەكانی (كوردی ـ فارسی) و (كوردی ـ ئینگلیزی) بۆ كەسانی فارسی زمان و ئینگلیزی زمان سوودی دەبێت.</a:t>
            </a:r>
          </a:p>
          <a:p>
            <a:pPr algn="r" rtl="1"/>
            <a:r>
              <a:rPr lang="ar-IQ" sz="1500" dirty="0"/>
              <a:t>نموونەی فەرهەنگی (كوردی ـ عەرەبی)، وەكو فەرهەنگی (ئەستێرە گەشە)، فەرهەنگی (مهاباد)ی گیو موكریانی، فەرهەنگی (ئاری)ی سابیر گردعازەبانی، فەرهەنگی ( گوڵزار)ی گەرمیان ئەحمەد، فەرهەنگی ( ڕوشدی)ی محەمەد ڕوشدی دزەییە.</a:t>
            </a:r>
          </a:p>
          <a:p>
            <a:pPr algn="r" rtl="1"/>
            <a:r>
              <a:rPr lang="ar-IQ" sz="1500" dirty="0"/>
              <a:t>نموونەی فەرهەنگی (كوردی ـ ئینگلیزی)، وەكو فەرهەنگی (ئۆكسفۆرد)ی سەلام ناوخۆش.</a:t>
            </a:r>
          </a:p>
          <a:p>
            <a:pPr algn="r" rtl="1"/>
            <a:r>
              <a:rPr lang="ar-IQ" sz="1500" dirty="0"/>
              <a:t>نموونەی فەرهەنگی (كوردی ـ فارسی)، وەكو فەرهەنگی (هەمبانە بۆرینە)ی هەژاری موكریانی، فەرهەنگی (ڕێژگە)ی ئەمین گەردیگلانی، فەرهەنگی (ناهید)ی محەمەد ناهید.</a:t>
            </a:r>
          </a:p>
          <a:p>
            <a:pPr algn="r" rtl="1"/>
            <a:endParaRPr lang="ar-IQ" sz="1500" dirty="0"/>
          </a:p>
        </p:txBody>
      </p:sp>
    </p:spTree>
    <p:extLst>
      <p:ext uri="{BB962C8B-B14F-4D97-AF65-F5344CB8AC3E}">
        <p14:creationId xmlns:p14="http://schemas.microsoft.com/office/powerpoint/2010/main" val="37417659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6324600" cy="8458200"/>
          </a:xfrm>
        </p:spPr>
        <p:txBody>
          <a:bodyPr>
            <a:normAutofit/>
          </a:bodyPr>
          <a:lstStyle/>
          <a:p>
            <a:pPr algn="just" rtl="1"/>
            <a:r>
              <a:rPr lang="ar-IQ" sz="1500" dirty="0"/>
              <a:t>3ـ فەرهەنگی زمانانی بێگانە و زمانی نەتەوەیی:</a:t>
            </a:r>
          </a:p>
          <a:p>
            <a:pPr algn="just" rtl="1"/>
            <a:r>
              <a:rPr lang="ar-IQ" sz="1500" dirty="0"/>
              <a:t>  ئەمجۆرە فەرهەنگە ڕیزبوونی وشەكانی بە زمانێكی بێگانە یاخود بە زیاتر لە زمانێكی بێگانە دەبێت، لە بەرانبەریشدا وشە و زاراوەكانی زمانی نەتەوەیی دادەنرێت، واتە ئەمجۆرە فەرهەنگە وەكو لە فەرهەنگی (عەرەبی ـ كوردی)، فەرهەنگی (ئینگلیزی ـ كوردی)، فەرهەنگی (فارسی ـ كوردی)، فەرهەنگی (ئینگلیزی ـ عەرەبی ـ كوردی).</a:t>
            </a:r>
          </a:p>
          <a:p>
            <a:pPr algn="just" rtl="1"/>
            <a:r>
              <a:rPr lang="ar-IQ" sz="1500" dirty="0"/>
              <a:t>  ئەمجۆرە فەرهەنگە سوودی هەیە بۆ كەسانی زمانی نەتەوەیی، بەو واتایەی فەرهەنگێكی (عەرەبی ـ كوردی) سوودی هەیە بۆ كەسانی كوردزمان، بۆ ئەوەی فێری زمانی عەرەبی ببن.</a:t>
            </a:r>
          </a:p>
          <a:p>
            <a:pPr algn="just" rtl="1"/>
            <a:r>
              <a:rPr lang="ar-IQ" sz="1500" dirty="0"/>
              <a:t>  نموونەی ئەمجۆرە فەرهەنگە لە زمانی كوردیدا وەكو فەرهەنگەكانی (دەریا) و (ژیر)، كە هی ڕزگار كەریمە، فەرهەنگی (شیرین) كە هی فازیل نیزامەددینە، فەرهەنگی (قەلەم) كە هی نڤار محەمەدە، فەرهەنگی(دوو ڕشتە) كە هی مەلا عەبدولكەریم مودەریسە، كە فەرهەنگی (عەرەبی ـ كوردی)ن، هەروەها فەرهەنگەكانی (ئۆكسفۆرد)ی سەلام ناوخۆش و فەرهەنگی (ئۆكسفۆردی نوێ)ی زانەر محەمەد و فەرهەنگی (قوتابی)ی هۆشەنگ محەمەد و فەرهەنگی(مەوریدی نوێ)ی محەمەد عومەر و فەرهەنگی (جاف)ی ئیحسان عەلی، كە فەرهەنگێكی (ئینگلیزی ـ كوردی)ن، هەروەها فەرهەنگی (كاوە)ی كاوە ئەنوەر، كە فەرهەنگێكی (فارسی ـ كوردی)یە.</a:t>
            </a:r>
          </a:p>
          <a:p>
            <a:pPr algn="just" rtl="1"/>
            <a:endParaRPr lang="ar-IQ" sz="1500" dirty="0"/>
          </a:p>
          <a:p>
            <a:pPr algn="just" rtl="1"/>
            <a:r>
              <a:rPr lang="ar-IQ" sz="1500" dirty="0"/>
              <a:t>دووەم: جۆرەكانی فەرهەنگ لەڕووی ناوەرۆكەوە</a:t>
            </a:r>
          </a:p>
          <a:p>
            <a:pPr algn="just" rtl="1"/>
            <a:r>
              <a:rPr lang="ar-IQ" sz="1500" dirty="0"/>
              <a:t>  لە ڕووی ناوەرۆكەوە فەرهەنگ بەسەر ئەم جۆرانەی خوارەوە دابەش دەكرێت:</a:t>
            </a:r>
          </a:p>
          <a:p>
            <a:pPr algn="just" rtl="1"/>
            <a:r>
              <a:rPr lang="ar-IQ" sz="1500" dirty="0"/>
              <a:t>1ـ فەرهەنگی ئینسكلۆپیدیا</a:t>
            </a:r>
          </a:p>
          <a:p>
            <a:pPr algn="just" rtl="1"/>
            <a:r>
              <a:rPr lang="ar-IQ" sz="1500" dirty="0"/>
              <a:t>  ئەمجۆرە فەرهەنگە باسی زۆربەی لایەنەكانی ژیان دەكات، بەو واتایەی تایبەت نییە بە دیاردەیەك لە دیاردەكانی ژیان، له‌گه‌ڵ ئەوەشدا فەرهەنگنووس هەندێ جار چەندین بەش و تەوەرە بۆ ئینسكلۆپیدیاكە دادەنێ، لەوانە (بەشی زمان، بەشی ئەدەب، بەشی مێژوو،.... هتد)، دەبێ ئەوەش بزانین كە زۆرجاران لەبری ئینسكلۆپیدیا (مەوسوعە) یان (دائیرەتولمەعارف) بەكاردەهێنرێت.واتە ئەو سەرچاوەیەیە، كە زانیاریی لەبارەی زانست و ڕووداو و دیاردە و خەڵك و هونەر و ئەدەب و فەلسەفە و شوێن ........هتد تێدا تۆماردەكات و بە پێڕەو و هونەرێكی تایبەتی ڕیزدەكرێن و پێشكەش دەكرێن .</a:t>
            </a:r>
          </a:p>
          <a:p>
            <a:pPr algn="just" rtl="1"/>
            <a:r>
              <a:rPr lang="ar-IQ" sz="1500" dirty="0"/>
              <a:t>  فەرهەنگی ئینسكلۆپیدیا لە زۆربەی وڵاتانی جیهان بایەخێكی گەورەی پێ دەدرێت، بەڵام لەنێو ئێمەی كورددا هەوڵێكی سەرەتایی هەیە بۆ نووسینی یا بۆ دانانی فەرهەنگی ئینسكلۆپیدیا، لەوانە (ئینسكلۆپیدیای گشتی) كە تا ئێستا حه‌وت بەرگی لێ چاپكراوە، هەروەها (دائیرەتولمەعارف)ی خەسرۆ جاف، كە تا ئێستا (7) بەرگی لێ چاپكراوە، و (ئینسكلۆپیدیای هەولێر)یش كە تایبەتە بە هەولێر .</a:t>
            </a:r>
          </a:p>
          <a:p>
            <a:pPr algn="just" rtl="1"/>
            <a:endParaRPr lang="ar-IQ" sz="1500" dirty="0"/>
          </a:p>
        </p:txBody>
      </p:sp>
    </p:spTree>
    <p:extLst>
      <p:ext uri="{BB962C8B-B14F-4D97-AF65-F5344CB8AC3E}">
        <p14:creationId xmlns:p14="http://schemas.microsoft.com/office/powerpoint/2010/main" val="21833771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5953125" cy="8077200"/>
          </a:xfrm>
        </p:spPr>
        <p:txBody>
          <a:bodyPr>
            <a:normAutofit/>
          </a:bodyPr>
          <a:lstStyle/>
          <a:p>
            <a:pPr algn="r" rtl="1"/>
            <a:r>
              <a:rPr lang="ar-IQ" dirty="0"/>
              <a:t>2ـ فەرهەنگی ئیتمۆلۆژیا</a:t>
            </a:r>
          </a:p>
          <a:p>
            <a:pPr algn="r" rtl="1"/>
            <a:r>
              <a:rPr lang="ar-IQ" dirty="0"/>
              <a:t>  ئیتمۆلۆژیا زاراوەیەكە لە بواری زماندا بەكاردێت، ئیتمۆلۆژیا زانستێكە لە ڕەگەز و بنچینەی وشەكانی زمان دەكۆڵێتەوە، لە هەمان كاتیشدا باس لەو گۆڕان و پێشكەوتنانە دەكات، كە بە درێژایی مێژوو بەسەر خودی وشەكانەوە هاتوون.</a:t>
            </a:r>
          </a:p>
          <a:p>
            <a:pPr algn="r" rtl="1"/>
            <a:r>
              <a:rPr lang="ar-IQ" dirty="0"/>
              <a:t>  ئەمجۆرە فەرهەنگە زۆربەی وشەكانی نێو زمانەكە دەگرێتەوە، لەم فەرهەنگەدا ڕەگەزی وشەكان دەردەخات، كە ئاخۆ ئەم وشانە لە بنەچەدا سەر بە چ زمانێك بوون، دواتر چۆن هاتوونەتە نێو زمانەكەی تر، هەروەها ئەو گۆڕانكاریانە چین كە بەسەر خودی پێكهاتەی وشەكەدا هاتوون، یاخود كە بەسەر ناوەرۆكی وشەكەدا هاتوون.لەمجۆرە فەرهەنگەدا فەرهەنگنووس پێویستە شارەزاییەكی تەواوی لە ئیتمۆلۆژیای وشەكانەوە هەبێت،چونكە بەشێكی وشەكان لە زۆربەی ئەو زمانانەی كە سەر بە یەك خێزانن، تێیدا هاوبەشن و لە یەكتری دەچن، یاخود لە ئەنجامی پەڕینەوەیاندا بۆ ناو زمانێكی تر، نەژادی خۆیان لەدەست دەدەن و مۆركی ناوچەیی ئەو زمانە وەردەگرن. </a:t>
            </a:r>
          </a:p>
          <a:p>
            <a:pPr algn="r" rtl="1"/>
            <a:r>
              <a:rPr lang="ar-IQ" dirty="0"/>
              <a:t>  نموونەی ئەمجۆرە فەرهەنگە لە زمانی كوردیدا، وەكو (وشەنامەكی ئیتمۆلۆژیای وشەی كوردی)، كە هی (د.جەمال نەبەز)ە، ئەم فەرهەنگە لە شێوەی كتێبی ئەلیكترۆنی بڵاوكرایتەوە، هەروەها كتێبی (لێكسیكۆلۆژی زمانی كوردی)، كە هی (د.ئەوڕەحمانی حاجی مارف)ە، هەروەها (فەرهەنگی نوێ) كە هی (وریا قانع)ە.</a:t>
            </a:r>
          </a:p>
          <a:p>
            <a:pPr algn="r" rtl="1"/>
            <a:endParaRPr lang="ar-IQ" dirty="0"/>
          </a:p>
          <a:p>
            <a:pPr algn="r" rtl="1"/>
            <a:r>
              <a:rPr lang="ar-IQ" dirty="0"/>
              <a:t>3ـ فەرهەنگی پسپۆڕیی</a:t>
            </a:r>
          </a:p>
          <a:p>
            <a:pPr algn="r" rtl="1"/>
            <a:r>
              <a:rPr lang="ar-IQ" dirty="0"/>
              <a:t>  جۆرێكە لە جۆرەكانی فەرهەنگ لە ڕووی ناوەرۆكەوە، ئەمجۆرە فەرهەنگە پسپۆڕییەك لە پسپۆڕییەكان دەگرێتەخۆ، بەو واتایەی لایەنێكی تایبەتی یا دیاردەیەك لە دیاردەكانی ژیان دەگرێتەخۆ، بۆ نموونە فەرهەنگی زمان فەرهەنگی ئابووری. هتد، ئەمجۆرە فەرهەنگی ئەوەیە، كە لێكۆڵەرێكی زمان كاتێ بابەتێكی زمانەوانی دەنووسێت، پێویستی بە فەرهەنگی زمان هەیە، لەنێو ئێمەی كورددا هەوڵدانی سەرەتایی هەیە، بۆ بە پسپۆڕی كردنی فەرهەنگ، لەوانە (فەرهەنگی زاراوەی زمانناسی)، كە هی (د.ئەوڕەحمانی حاجی مارف)ە، ئەم فەرهەنگە تایبەتە بە هەموو بوارەكانی زمان، هەروەها (فەرهەنگی ڕێزمانی كوردی)، كە هی (د.كەمال میراودەلی)یە، هەروەها فەرهەنگی (كیمیا) كە هی جەمال عەبدولە، ئەم فەرهەنگە هەتا ئێستا چەندین بەرگی لێ دەرچووە، هەروەها فەرهەنگی (فیزیا)، كە هی فازڵ قەرەداغییە، فەرهەنگی (دادگا)ی سەردار عەزیز خۆشناو.</a:t>
            </a:r>
          </a:p>
          <a:p>
            <a:pPr algn="r" rtl="1"/>
            <a:endParaRPr lang="en-US" dirty="0"/>
          </a:p>
        </p:txBody>
      </p:sp>
    </p:spTree>
    <p:extLst>
      <p:ext uri="{BB962C8B-B14F-4D97-AF65-F5344CB8AC3E}">
        <p14:creationId xmlns:p14="http://schemas.microsoft.com/office/powerpoint/2010/main" val="12800958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33</TotalTime>
  <Words>1869</Words>
  <Application>Microsoft Office PowerPoint</Application>
  <PresentationFormat>On-screen Show (4:3)</PresentationFormat>
  <Paragraphs>63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Angles</vt:lpstr>
      <vt:lpstr>زانکۆى صلاح الدین  کۆلێژى پەروەردەى بنەڕەتى  بەشى زمانى کوردى  خوێندنى بەیانیان قۆناغى چوارەم   بابەت/         زمــانەوانى کــارەکى                     مامۆستاى بابەت              پ . ى . د. سازان رضا معین                               هـ :   6                    2022  -  2023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زانکۆى صلاح الدین  کۆلێژى پەروەردەى بنەڕەتى  بەشى زمانى کوردى  خوێندنى بەیانیان قۆناغى چوارەم   بابەت/         زمــانەوانى کــارەکـى                                  مامۆستاى بابەت                            پ . ى . د. سازان رضا معین                                     2022  -  2023  </dc:title>
  <dc:creator>إســتنــساخ نه به ز</dc:creator>
  <cp:lastModifiedBy>DR.Ahmed Saker</cp:lastModifiedBy>
  <cp:revision>11</cp:revision>
  <dcterms:created xsi:type="dcterms:W3CDTF">2006-08-16T00:00:00Z</dcterms:created>
  <dcterms:modified xsi:type="dcterms:W3CDTF">2022-09-18T16:07:56Z</dcterms:modified>
</cp:coreProperties>
</file>