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g" ContentType="image/jpg"/>
  <Override PartName="/ppt/media/image3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2.jpg" ContentType="image/jpg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6" r:id="rId23"/>
    <p:sldId id="298" r:id="rId24"/>
    <p:sldId id="299" r:id="rId25"/>
    <p:sldId id="300" r:id="rId26"/>
    <p:sldId id="305" r:id="rId27"/>
    <p:sldId id="306" r:id="rId28"/>
    <p:sldId id="307" r:id="rId29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0" d="100"/>
          <a:sy n="70" d="100"/>
        </p:scale>
        <p:origin x="1824" y="6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18" y="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pt-BR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pt-B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00"/>
              </a:lnSpc>
            </a:pPr>
            <a:r>
              <a:rPr lang="en-US" smtClean="0"/>
              <a:t>©M. </a:t>
            </a:r>
            <a:r>
              <a:rPr lang="en-US" spc="-5" smtClean="0"/>
              <a:t>S. </a:t>
            </a:r>
            <a:r>
              <a:rPr lang="en-US" smtClean="0"/>
              <a:t>Ramaiah </a:t>
            </a:r>
            <a:r>
              <a:rPr lang="en-US" spc="-5" smtClean="0"/>
              <a:t>University </a:t>
            </a:r>
            <a:r>
              <a:rPr lang="en-US" smtClean="0"/>
              <a:t>of Applied</a:t>
            </a:r>
            <a:r>
              <a:rPr lang="en-US" spc="-85" smtClean="0"/>
              <a:t> </a:t>
            </a:r>
            <a:r>
              <a:rPr lang="en-US" smtClean="0"/>
              <a:t>Sciences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2258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pt-BR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pt-B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00"/>
              </a:lnSpc>
            </a:pPr>
            <a:r>
              <a:rPr lang="en-US" smtClean="0"/>
              <a:t>©M. </a:t>
            </a:r>
            <a:r>
              <a:rPr lang="en-US" spc="-5" smtClean="0"/>
              <a:t>S. </a:t>
            </a:r>
            <a:r>
              <a:rPr lang="en-US" smtClean="0"/>
              <a:t>Ramaiah </a:t>
            </a:r>
            <a:r>
              <a:rPr lang="en-US" spc="-5" smtClean="0"/>
              <a:t>University </a:t>
            </a:r>
            <a:r>
              <a:rPr lang="en-US" smtClean="0"/>
              <a:t>of Applied</a:t>
            </a:r>
            <a:r>
              <a:rPr lang="en-US" spc="-85" smtClean="0"/>
              <a:t> </a:t>
            </a:r>
            <a:r>
              <a:rPr lang="en-US" smtClean="0"/>
              <a:t>Sciences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207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pt-BR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pt-B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00"/>
              </a:lnSpc>
            </a:pPr>
            <a:r>
              <a:rPr lang="en-US" smtClean="0"/>
              <a:t>©M. </a:t>
            </a:r>
            <a:r>
              <a:rPr lang="en-US" spc="-5" smtClean="0"/>
              <a:t>S. </a:t>
            </a:r>
            <a:r>
              <a:rPr lang="en-US" smtClean="0"/>
              <a:t>Ramaiah </a:t>
            </a:r>
            <a:r>
              <a:rPr lang="en-US" spc="-5" smtClean="0"/>
              <a:t>University </a:t>
            </a:r>
            <a:r>
              <a:rPr lang="en-US" smtClean="0"/>
              <a:t>of Applied</a:t>
            </a:r>
            <a:r>
              <a:rPr lang="en-US" spc="-85" smtClean="0"/>
              <a:t> </a:t>
            </a:r>
            <a:r>
              <a:rPr lang="en-US" smtClean="0"/>
              <a:t>Sciences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2842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©M. </a:t>
            </a:r>
            <a:r>
              <a:rPr spc="-5" dirty="0"/>
              <a:t>S. </a:t>
            </a:r>
            <a:r>
              <a:rPr dirty="0"/>
              <a:t>Ramaiah </a:t>
            </a:r>
            <a:r>
              <a:rPr spc="-5" dirty="0"/>
              <a:t>University </a:t>
            </a:r>
            <a:r>
              <a:rPr dirty="0"/>
              <a:t>of Applied</a:t>
            </a:r>
            <a:r>
              <a:rPr spc="-85" dirty="0"/>
              <a:t> </a:t>
            </a:r>
            <a:r>
              <a:rPr dirty="0"/>
              <a:t>Sciences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100"/>
              </a:lnSpc>
            </a:pPr>
            <a:r>
              <a:rPr dirty="0"/>
              <a:t>©M. </a:t>
            </a:r>
            <a:r>
              <a:rPr spc="-5" dirty="0"/>
              <a:t>S. </a:t>
            </a:r>
            <a:r>
              <a:rPr dirty="0"/>
              <a:t>Ramaiah </a:t>
            </a:r>
            <a:r>
              <a:rPr spc="-5" dirty="0"/>
              <a:t>University </a:t>
            </a:r>
            <a:r>
              <a:rPr dirty="0"/>
              <a:t>of Applied</a:t>
            </a:r>
            <a:r>
              <a:rPr spc="-85" dirty="0"/>
              <a:t> </a:t>
            </a:r>
            <a:r>
              <a:rPr dirty="0"/>
              <a:t>Sciences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pt-BR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pt-B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00"/>
              </a:lnSpc>
            </a:pPr>
            <a:r>
              <a:rPr lang="en-US" smtClean="0"/>
              <a:t>©M. </a:t>
            </a:r>
            <a:r>
              <a:rPr lang="en-US" spc="-5" smtClean="0"/>
              <a:t>S. </a:t>
            </a:r>
            <a:r>
              <a:rPr lang="en-US" smtClean="0"/>
              <a:t>Ramaiah </a:t>
            </a:r>
            <a:r>
              <a:rPr lang="en-US" spc="-5" smtClean="0"/>
              <a:t>University </a:t>
            </a:r>
            <a:r>
              <a:rPr lang="en-US" smtClean="0"/>
              <a:t>of Applied</a:t>
            </a:r>
            <a:r>
              <a:rPr lang="en-US" spc="-85" smtClean="0"/>
              <a:t> </a:t>
            </a:r>
            <a:r>
              <a:rPr lang="en-US" smtClean="0"/>
              <a:t>Sciences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235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pt-B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00"/>
              </a:lnSpc>
            </a:pPr>
            <a:r>
              <a:rPr lang="en-US" smtClean="0"/>
              <a:t>©M. </a:t>
            </a:r>
            <a:r>
              <a:rPr lang="en-US" spc="-5" smtClean="0"/>
              <a:t>S. </a:t>
            </a:r>
            <a:r>
              <a:rPr lang="en-US" smtClean="0"/>
              <a:t>Ramaiah </a:t>
            </a:r>
            <a:r>
              <a:rPr lang="en-US" spc="-5" smtClean="0"/>
              <a:t>University </a:t>
            </a:r>
            <a:r>
              <a:rPr lang="en-US" smtClean="0"/>
              <a:t>of Applied</a:t>
            </a:r>
            <a:r>
              <a:rPr lang="en-US" spc="-85" smtClean="0"/>
              <a:t> </a:t>
            </a:r>
            <a:r>
              <a:rPr lang="en-US" smtClean="0"/>
              <a:t>Sciences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677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pt-BR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pt-BR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pt-BR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00"/>
              </a:lnSpc>
            </a:pPr>
            <a:r>
              <a:rPr lang="en-US" smtClean="0"/>
              <a:t>©M. </a:t>
            </a:r>
            <a:r>
              <a:rPr lang="en-US" spc="-5" smtClean="0"/>
              <a:t>S. </a:t>
            </a:r>
            <a:r>
              <a:rPr lang="en-US" smtClean="0"/>
              <a:t>Ramaiah </a:t>
            </a:r>
            <a:r>
              <a:rPr lang="en-US" spc="-5" smtClean="0"/>
              <a:t>University </a:t>
            </a:r>
            <a:r>
              <a:rPr lang="en-US" smtClean="0"/>
              <a:t>of Applied</a:t>
            </a:r>
            <a:r>
              <a:rPr lang="en-US" spc="-85" smtClean="0"/>
              <a:t> </a:t>
            </a:r>
            <a:r>
              <a:rPr lang="en-US" smtClean="0"/>
              <a:t>Sciences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057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pt-B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pt-BR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pt-BR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00"/>
              </a:lnSpc>
            </a:pPr>
            <a:r>
              <a:rPr lang="en-US" smtClean="0"/>
              <a:t>©M. </a:t>
            </a:r>
            <a:r>
              <a:rPr lang="en-US" spc="-5" smtClean="0"/>
              <a:t>S. </a:t>
            </a:r>
            <a:r>
              <a:rPr lang="en-US" smtClean="0"/>
              <a:t>Ramaiah </a:t>
            </a:r>
            <a:r>
              <a:rPr lang="en-US" spc="-5" smtClean="0"/>
              <a:t>University </a:t>
            </a:r>
            <a:r>
              <a:rPr lang="en-US" smtClean="0"/>
              <a:t>of Applied</a:t>
            </a:r>
            <a:r>
              <a:rPr lang="en-US" spc="-85" smtClean="0"/>
              <a:t> </a:t>
            </a:r>
            <a:r>
              <a:rPr lang="en-US" smtClean="0"/>
              <a:t>Sciences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106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pt-BR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00"/>
              </a:lnSpc>
            </a:pPr>
            <a:r>
              <a:rPr lang="en-US" smtClean="0"/>
              <a:t>©M. </a:t>
            </a:r>
            <a:r>
              <a:rPr lang="en-US" spc="-5" smtClean="0"/>
              <a:t>S. </a:t>
            </a:r>
            <a:r>
              <a:rPr lang="en-US" smtClean="0"/>
              <a:t>Ramaiah </a:t>
            </a:r>
            <a:r>
              <a:rPr lang="en-US" spc="-5" smtClean="0"/>
              <a:t>University </a:t>
            </a:r>
            <a:r>
              <a:rPr lang="en-US" smtClean="0"/>
              <a:t>of Applied</a:t>
            </a:r>
            <a:r>
              <a:rPr lang="en-US" spc="-85" smtClean="0"/>
              <a:t> </a:t>
            </a:r>
            <a:r>
              <a:rPr lang="en-US" smtClean="0"/>
              <a:t>Sciences</a:t>
            </a: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174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00"/>
              </a:lnSpc>
            </a:pPr>
            <a:r>
              <a:rPr lang="en-US" smtClean="0"/>
              <a:t>©M. </a:t>
            </a:r>
            <a:r>
              <a:rPr lang="en-US" spc="-5" smtClean="0"/>
              <a:t>S. </a:t>
            </a:r>
            <a:r>
              <a:rPr lang="en-US" smtClean="0"/>
              <a:t>Ramaiah </a:t>
            </a:r>
            <a:r>
              <a:rPr lang="en-US" spc="-5" smtClean="0"/>
              <a:t>University </a:t>
            </a:r>
            <a:r>
              <a:rPr lang="en-US" smtClean="0"/>
              <a:t>of Applied</a:t>
            </a:r>
            <a:r>
              <a:rPr lang="en-US" spc="-85" smtClean="0"/>
              <a:t> </a:t>
            </a:r>
            <a:r>
              <a:rPr lang="en-US" smtClean="0"/>
              <a:t>Sciences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32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pt-BR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pt-BR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00"/>
              </a:lnSpc>
            </a:pPr>
            <a:r>
              <a:rPr lang="en-US" smtClean="0"/>
              <a:t>©M. </a:t>
            </a:r>
            <a:r>
              <a:rPr lang="en-US" spc="-5" smtClean="0"/>
              <a:t>S. </a:t>
            </a:r>
            <a:r>
              <a:rPr lang="en-US" smtClean="0"/>
              <a:t>Ramaiah </a:t>
            </a:r>
            <a:r>
              <a:rPr lang="en-US" spc="-5" smtClean="0"/>
              <a:t>University </a:t>
            </a:r>
            <a:r>
              <a:rPr lang="en-US" smtClean="0"/>
              <a:t>of Applied</a:t>
            </a:r>
            <a:r>
              <a:rPr lang="en-US" spc="-85" smtClean="0"/>
              <a:t> </a:t>
            </a:r>
            <a:r>
              <a:rPr lang="en-US" smtClean="0"/>
              <a:t>Sciences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629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pt-BR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100"/>
              </a:lnSpc>
            </a:pPr>
            <a:r>
              <a:rPr lang="en-US" smtClean="0"/>
              <a:t>©M. </a:t>
            </a:r>
            <a:r>
              <a:rPr lang="en-US" spc="-5" smtClean="0"/>
              <a:t>S. </a:t>
            </a:r>
            <a:r>
              <a:rPr lang="en-US" smtClean="0"/>
              <a:t>Ramaiah </a:t>
            </a:r>
            <a:r>
              <a:rPr lang="en-US" spc="-5" smtClean="0"/>
              <a:t>University </a:t>
            </a:r>
            <a:r>
              <a:rPr lang="en-US" smtClean="0"/>
              <a:t>of Applied</a:t>
            </a:r>
            <a:r>
              <a:rPr lang="en-US" spc="-85" smtClean="0"/>
              <a:t> </a:t>
            </a:r>
            <a:r>
              <a:rPr lang="en-US" smtClean="0"/>
              <a:t>Sciences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286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pt-B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pt-BR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100"/>
              </a:lnSpc>
            </a:pPr>
            <a:r>
              <a:rPr lang="en-US" smtClean="0"/>
              <a:t>©M. </a:t>
            </a:r>
            <a:r>
              <a:rPr lang="en-US" spc="-5" smtClean="0"/>
              <a:t>S. </a:t>
            </a:r>
            <a:r>
              <a:rPr lang="en-US" smtClean="0"/>
              <a:t>Ramaiah </a:t>
            </a:r>
            <a:r>
              <a:rPr lang="en-US" spc="-5" smtClean="0"/>
              <a:t>University </a:t>
            </a:r>
            <a:r>
              <a:rPr lang="en-US" smtClean="0"/>
              <a:t>of Applied</a:t>
            </a:r>
            <a:r>
              <a:rPr lang="en-US" spc="-85" smtClean="0"/>
              <a:t> </a:t>
            </a:r>
            <a:r>
              <a:rPr lang="en-US" smtClean="0"/>
              <a:t>Sciences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810"/>
              </a:lnSpc>
            </a:pPr>
            <a:fld id="{81D60167-4931-47E6-BA6A-407CBD079E4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935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609600"/>
            <a:ext cx="6035675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68220" marR="115570" indent="-2145030" algn="r">
              <a:lnSpc>
                <a:spcPct val="100000"/>
              </a:lnSpc>
              <a:spcBef>
                <a:spcPts val="105"/>
              </a:spcBef>
            </a:pPr>
            <a:r>
              <a:rPr lang="en-US" sz="4400" b="1" spc="-5" dirty="0" smtClean="0">
                <a:solidFill>
                  <a:schemeClr val="accent2">
                    <a:lumMod val="75000"/>
                  </a:schemeClr>
                </a:solidFill>
                <a:latin typeface="Carlito"/>
                <a:cs typeface="Carlito"/>
              </a:rPr>
              <a:t>An Introduction to Presenting Seminars</a:t>
            </a:r>
            <a:endParaRPr sz="4400" b="1" dirty="0">
              <a:solidFill>
                <a:schemeClr val="accent2">
                  <a:lumMod val="75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624192" y="5609782"/>
            <a:ext cx="5744718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2775" marR="60325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smtClean="0">
                <a:solidFill>
                  <a:srgbClr val="0070C0"/>
                </a:solidFill>
                <a:latin typeface="Carlito"/>
                <a:cs typeface="Carlito"/>
              </a:rPr>
              <a:t>Mr. </a:t>
            </a:r>
            <a:r>
              <a:rPr lang="en-US" sz="3200" b="1" spc="-5" dirty="0" err="1" smtClean="0">
                <a:solidFill>
                  <a:srgbClr val="0070C0"/>
                </a:solidFill>
                <a:latin typeface="Carlito"/>
                <a:cs typeface="Carlito"/>
              </a:rPr>
              <a:t>Sazar</a:t>
            </a:r>
            <a:r>
              <a:rPr lang="en-US" sz="3200" b="1" spc="-5" dirty="0" smtClean="0">
                <a:solidFill>
                  <a:srgbClr val="0070C0"/>
                </a:solidFill>
                <a:latin typeface="Carlito"/>
                <a:cs typeface="Carlito"/>
              </a:rPr>
              <a:t> Sami</a:t>
            </a:r>
          </a:p>
          <a:p>
            <a:pPr marL="612775" marR="60325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5" dirty="0" smtClean="0">
                <a:solidFill>
                  <a:srgbClr val="0070C0"/>
                </a:solidFill>
                <a:latin typeface="Carlito"/>
                <a:cs typeface="Carlito"/>
              </a:rPr>
              <a:t>AY 2022-2023</a:t>
            </a:r>
            <a:endParaRPr sz="3200" dirty="0">
              <a:solidFill>
                <a:srgbClr val="0070C0"/>
              </a:solidFill>
              <a:latin typeface="Carlito"/>
              <a:cs typeface="Carlito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4800600" cy="3600450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304800" y="277236"/>
            <a:ext cx="3099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SALAHADIN UNIVERSTY- ERBIL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stage Academic Skills Class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517311"/>
            <a:ext cx="731471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4905" marR="5080" indent="-113284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Carlito"/>
                <a:cs typeface="Carlito"/>
              </a:rPr>
              <a:t>It will also </a:t>
            </a:r>
            <a:r>
              <a:rPr sz="2400" b="0" spc="-5" dirty="0">
                <a:latin typeface="Carlito"/>
                <a:cs typeface="Carlito"/>
              </a:rPr>
              <a:t>help </a:t>
            </a:r>
            <a:r>
              <a:rPr sz="2400" b="0" spc="-10" dirty="0">
                <a:latin typeface="Carlito"/>
                <a:cs typeface="Carlito"/>
              </a:rPr>
              <a:t>you </a:t>
            </a:r>
            <a:r>
              <a:rPr sz="2400" b="0" spc="-15" dirty="0">
                <a:latin typeface="Carlito"/>
                <a:cs typeface="Carlito"/>
              </a:rPr>
              <a:t>to </a:t>
            </a:r>
            <a:r>
              <a:rPr sz="2400" b="0" spc="-10" dirty="0">
                <a:latin typeface="Carlito"/>
                <a:cs typeface="Carlito"/>
              </a:rPr>
              <a:t>develop </a:t>
            </a:r>
            <a:r>
              <a:rPr sz="2400" b="0" dirty="0">
                <a:latin typeface="Carlito"/>
                <a:cs typeface="Carlito"/>
              </a:rPr>
              <a:t>a wide </a:t>
            </a:r>
            <a:r>
              <a:rPr sz="2400" b="0" spc="-15" dirty="0">
                <a:latin typeface="Carlito"/>
                <a:cs typeface="Carlito"/>
              </a:rPr>
              <a:t>range </a:t>
            </a:r>
            <a:r>
              <a:rPr sz="2400" b="0" spc="-5" dirty="0">
                <a:latin typeface="Carlito"/>
                <a:cs typeface="Carlito"/>
              </a:rPr>
              <a:t>of</a:t>
            </a:r>
            <a:r>
              <a:rPr sz="2400" b="0" spc="-85" dirty="0">
                <a:latin typeface="Carlito"/>
                <a:cs typeface="Carlito"/>
              </a:rPr>
              <a:t> </a:t>
            </a:r>
            <a:r>
              <a:rPr sz="2400" b="0" spc="-5" dirty="0">
                <a:latin typeface="Carlito"/>
                <a:cs typeface="Carlito"/>
              </a:rPr>
              <a:t>valuable  </a:t>
            </a:r>
            <a:r>
              <a:rPr sz="2400" b="0" spc="-10" dirty="0">
                <a:latin typeface="Carlito"/>
                <a:cs typeface="Carlito"/>
              </a:rPr>
              <a:t>study </a:t>
            </a:r>
            <a:r>
              <a:rPr sz="2400" b="0" spc="-5" dirty="0">
                <a:latin typeface="Carlito"/>
                <a:cs typeface="Carlito"/>
              </a:rPr>
              <a:t>skills </a:t>
            </a:r>
            <a:r>
              <a:rPr sz="2400" b="0" dirty="0">
                <a:latin typeface="Carlito"/>
                <a:cs typeface="Carlito"/>
              </a:rPr>
              <a:t>and </a:t>
            </a:r>
            <a:r>
              <a:rPr sz="2400" b="0" spc="-15" dirty="0">
                <a:latin typeface="Carlito"/>
                <a:cs typeface="Carlito"/>
              </a:rPr>
              <a:t>transferable </a:t>
            </a:r>
            <a:r>
              <a:rPr sz="2400" b="0" spc="-5" dirty="0">
                <a:latin typeface="Carlito"/>
                <a:cs typeface="Carlito"/>
              </a:rPr>
              <a:t>skills</a:t>
            </a:r>
            <a:r>
              <a:rPr sz="2400" b="0" spc="-40" dirty="0">
                <a:latin typeface="Carlito"/>
                <a:cs typeface="Carlito"/>
              </a:rPr>
              <a:t> </a:t>
            </a:r>
            <a:r>
              <a:rPr sz="2400" b="0" spc="-20" dirty="0">
                <a:latin typeface="Carlito"/>
                <a:cs typeface="Carlito"/>
              </a:rPr>
              <a:t>like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11"/>
          </p:nvPr>
        </p:nvSpPr>
        <p:spPr>
          <a:xfrm>
            <a:off x="58013" y="6714235"/>
            <a:ext cx="2564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308860" y="1533144"/>
            <a:ext cx="4527804" cy="50124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85971" y="3853053"/>
            <a:ext cx="9721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solidFill>
                  <a:srgbClr val="FFFFFF"/>
                </a:solidFill>
                <a:latin typeface="Carlito"/>
                <a:cs typeface="Carlito"/>
              </a:rPr>
              <a:t>SEMINAR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8196" y="1970658"/>
            <a:ext cx="928369" cy="5016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635" algn="ctr">
              <a:lnSpc>
                <a:spcPts val="1210"/>
              </a:lnSpc>
              <a:spcBef>
                <a:spcPts val="235"/>
              </a:spcBef>
            </a:pP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ORAL  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100" b="1" spc="-10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UNICA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I  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ON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36716" y="2948177"/>
            <a:ext cx="790575" cy="3479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112395">
              <a:lnSpc>
                <a:spcPts val="1210"/>
              </a:lnSpc>
              <a:spcBef>
                <a:spcPts val="235"/>
              </a:spcBef>
            </a:pP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SHARING  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100" b="1" spc="-10" dirty="0">
                <a:solidFill>
                  <a:srgbClr val="FFFFFF"/>
                </a:solidFill>
                <a:latin typeface="Carlito"/>
                <a:cs typeface="Carlito"/>
              </a:rPr>
              <a:t>W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LED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70245" y="4749546"/>
            <a:ext cx="723900" cy="3479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80645">
              <a:lnSpc>
                <a:spcPts val="1210"/>
              </a:lnSpc>
              <a:spcBef>
                <a:spcPts val="235"/>
              </a:spcBef>
            </a:pP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DEVELOP  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ARGU</a:t>
            </a:r>
            <a:r>
              <a:rPr sz="1100" b="1" spc="-10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ENT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1244" y="5650179"/>
            <a:ext cx="922655" cy="3479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298450">
              <a:lnSpc>
                <a:spcPts val="1210"/>
              </a:lnSpc>
              <a:spcBef>
                <a:spcPts val="235"/>
              </a:spcBef>
            </a:pP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TIME  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M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ENT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9402" y="4749546"/>
            <a:ext cx="845185" cy="3479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17500" marR="5080" indent="-304800">
              <a:lnSpc>
                <a:spcPts val="1210"/>
              </a:lnSpc>
              <a:spcBef>
                <a:spcPts val="235"/>
              </a:spcBef>
            </a:pP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AUD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1100" b="1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1100" b="1" spc="-10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1100" b="1" spc="-1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UAL  AID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3035" y="3024886"/>
            <a:ext cx="6400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1100" b="1" spc="5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1100" b="1" spc="-1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r>
              <a:rPr sz="1100" b="1" dirty="0">
                <a:solidFill>
                  <a:srgbClr val="FFFFFF"/>
                </a:solidFill>
                <a:latin typeface="Carlito"/>
                <a:cs typeface="Carlito"/>
              </a:rPr>
              <a:t>TENING</a:t>
            </a:r>
            <a:endParaRPr sz="11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533400"/>
            <a:ext cx="270497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0" dirty="0">
                <a:solidFill>
                  <a:srgbClr val="FF0000"/>
                </a:solidFill>
              </a:rPr>
              <a:t>T</a:t>
            </a:r>
            <a:r>
              <a:rPr b="1" dirty="0">
                <a:solidFill>
                  <a:srgbClr val="FF0000"/>
                </a:solidFill>
              </a:rPr>
              <a:t>y</a:t>
            </a:r>
            <a:r>
              <a:rPr b="1" spc="-15" dirty="0">
                <a:solidFill>
                  <a:srgbClr val="FF0000"/>
                </a:solidFill>
              </a:rPr>
              <a:t>p</a:t>
            </a:r>
            <a:r>
              <a:rPr b="1" spc="-5" dirty="0">
                <a:solidFill>
                  <a:srgbClr val="FF0000"/>
                </a:solidFill>
              </a:rPr>
              <a:t>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8050" y="1670050"/>
          <a:ext cx="7315200" cy="43160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879">
                <a:tc>
                  <a:txBody>
                    <a:bodyPr/>
                    <a:lstStyle/>
                    <a:p>
                      <a:pPr marL="91440" marR="39116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10" dirty="0">
                          <a:latin typeface="Carlito"/>
                          <a:cs typeface="Carlito"/>
                        </a:rPr>
                        <a:t>Sl  No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25" dirty="0">
                          <a:latin typeface="Carlito"/>
                          <a:cs typeface="Carlito"/>
                        </a:rPr>
                        <a:t>Types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2800" b="1" spc="-5" dirty="0">
                          <a:latin typeface="Carlito"/>
                          <a:cs typeface="Carlito"/>
                        </a:rPr>
                        <a:t>Eg.</a:t>
                      </a:r>
                      <a:endParaRPr sz="2800">
                        <a:latin typeface="Carlito"/>
                        <a:cs typeface="Carlito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28575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1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98234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rlito"/>
                          <a:cs typeface="Carlito"/>
                        </a:rPr>
                        <a:t>Mini</a:t>
                      </a:r>
                      <a:r>
                        <a:rPr sz="24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dirty="0">
                          <a:latin typeface="Carlito"/>
                          <a:cs typeface="Carlito"/>
                        </a:rPr>
                        <a:t>Seminar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  <a:tabLst>
                          <a:tab pos="1607185" algn="l"/>
                        </a:tabLst>
                      </a:pPr>
                      <a:r>
                        <a:rPr sz="2400" b="1" spc="-5" dirty="0">
                          <a:latin typeface="Carlito"/>
                          <a:cs typeface="Carlito"/>
                        </a:rPr>
                        <a:t>Class</a:t>
                      </a:r>
                      <a:r>
                        <a:rPr sz="2400" b="1" spc="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10" dirty="0">
                          <a:latin typeface="Carlito"/>
                          <a:cs typeface="Carlito"/>
                        </a:rPr>
                        <a:t>room	level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28575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2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96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rlito"/>
                          <a:cs typeface="Carlito"/>
                        </a:rPr>
                        <a:t>Main</a:t>
                      </a:r>
                      <a:r>
                        <a:rPr sz="2400" b="1" spc="-1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5" dirty="0">
                          <a:latin typeface="Carlito"/>
                          <a:cs typeface="Carlito"/>
                        </a:rPr>
                        <a:t>Seminar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latin typeface="Carlito"/>
                          <a:cs typeface="Carlito"/>
                        </a:rPr>
                        <a:t>Dept/</a:t>
                      </a:r>
                      <a:r>
                        <a:rPr sz="2400" b="1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5" dirty="0">
                          <a:latin typeface="Carlito"/>
                          <a:cs typeface="Carlito"/>
                        </a:rPr>
                        <a:t>Institutional</a:t>
                      </a:r>
                      <a:endParaRPr sz="2400">
                        <a:latin typeface="Carlito"/>
                        <a:cs typeface="Carlito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10" dirty="0">
                          <a:latin typeface="Carlito"/>
                          <a:cs typeface="Carlito"/>
                        </a:rPr>
                        <a:t>level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3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842644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latin typeface="Carlito"/>
                          <a:cs typeface="Carlito"/>
                        </a:rPr>
                        <a:t>National</a:t>
                      </a:r>
                      <a:r>
                        <a:rPr sz="24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5" dirty="0">
                          <a:latin typeface="Carlito"/>
                          <a:cs typeface="Carlito"/>
                        </a:rPr>
                        <a:t>Seminar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latin typeface="Carlito"/>
                          <a:cs typeface="Carlito"/>
                        </a:rPr>
                        <a:t>National</a:t>
                      </a:r>
                      <a:r>
                        <a:rPr sz="2400" b="1" spc="-25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spc="-10" dirty="0">
                          <a:latin typeface="Carlito"/>
                          <a:cs typeface="Carlito"/>
                        </a:rPr>
                        <a:t>level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B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dirty="0">
                          <a:latin typeface="Carlito"/>
                          <a:cs typeface="Carlito"/>
                        </a:rPr>
                        <a:t>4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83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10" dirty="0">
                          <a:latin typeface="Carlito"/>
                          <a:cs typeface="Carlito"/>
                        </a:rPr>
                        <a:t>International</a:t>
                      </a:r>
                      <a:r>
                        <a:rPr sz="2400" b="1" spc="-20" dirty="0">
                          <a:latin typeface="Carlito"/>
                          <a:cs typeface="Carlito"/>
                        </a:rPr>
                        <a:t> </a:t>
                      </a:r>
                      <a:r>
                        <a:rPr sz="2400" b="1" dirty="0">
                          <a:latin typeface="Carlito"/>
                          <a:cs typeface="Carlito"/>
                        </a:rPr>
                        <a:t>Seminar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10"/>
                        </a:spcBef>
                        <a:tabLst>
                          <a:tab pos="1879600" algn="l"/>
                        </a:tabLst>
                      </a:pPr>
                      <a:r>
                        <a:rPr sz="2400" b="1" spc="-10" dirty="0">
                          <a:latin typeface="Carlito"/>
                          <a:cs typeface="Carlito"/>
                        </a:rPr>
                        <a:t>International	level</a:t>
                      </a:r>
                      <a:endParaRPr sz="2400">
                        <a:latin typeface="Carlito"/>
                        <a:cs typeface="Carlito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286000"/>
            <a:ext cx="8458199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spc="-5" dirty="0">
                <a:solidFill>
                  <a:srgbClr val="FF0000"/>
                </a:solidFill>
              </a:rPr>
              <a:t>Classroom</a:t>
            </a:r>
            <a:r>
              <a:rPr sz="8000" spc="-95" dirty="0">
                <a:solidFill>
                  <a:srgbClr val="FF0000"/>
                </a:solidFill>
              </a:rPr>
              <a:t> </a:t>
            </a:r>
            <a:r>
              <a:rPr sz="8000" dirty="0">
                <a:solidFill>
                  <a:srgbClr val="FF0000"/>
                </a:solidFill>
              </a:rPr>
              <a:t>Seminar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533400"/>
            <a:ext cx="8382000" cy="346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It</a:t>
            </a:r>
            <a:r>
              <a:rPr sz="2400" spc="30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is</a:t>
            </a:r>
            <a:r>
              <a:rPr sz="2400" spc="30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30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small</a:t>
            </a:r>
            <a:r>
              <a:rPr sz="2400" spc="29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group</a:t>
            </a:r>
            <a:r>
              <a:rPr sz="2400" spc="29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method</a:t>
            </a:r>
            <a:r>
              <a:rPr sz="2400" spc="30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of</a:t>
            </a:r>
            <a:r>
              <a:rPr sz="2400" spc="30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learning</a:t>
            </a:r>
            <a:r>
              <a:rPr sz="2400" spc="30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30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</a:t>
            </a:r>
            <a:r>
              <a:rPr sz="2400" spc="30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informal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350" dirty="0">
              <a:latin typeface="Carlito"/>
              <a:cs typeface="Carlito"/>
            </a:endParaRPr>
          </a:p>
          <a:p>
            <a:pPr marL="354965">
              <a:lnSpc>
                <a:spcPct val="100000"/>
              </a:lnSpc>
            </a:pPr>
            <a:r>
              <a:rPr sz="2400" spc="-10" dirty="0">
                <a:latin typeface="Carlito"/>
                <a:cs typeface="Carlito"/>
              </a:rPr>
              <a:t>group </a:t>
            </a:r>
            <a:r>
              <a:rPr sz="2400" spc="-5" dirty="0">
                <a:latin typeface="Carlito"/>
                <a:cs typeface="Carlito"/>
              </a:rPr>
              <a:t>of 10-15 </a:t>
            </a:r>
            <a:r>
              <a:rPr sz="2400" dirty="0">
                <a:latin typeface="Carlito"/>
                <a:cs typeface="Carlito"/>
              </a:rPr>
              <a:t>( </a:t>
            </a:r>
            <a:r>
              <a:rPr sz="2400" spc="-5" dirty="0">
                <a:latin typeface="Carlito"/>
                <a:cs typeface="Carlito"/>
              </a:rPr>
              <a:t>not </a:t>
            </a:r>
            <a:r>
              <a:rPr sz="2400" spc="-10" dirty="0">
                <a:latin typeface="Carlito"/>
                <a:cs typeface="Carlito"/>
              </a:rPr>
              <a:t>more </a:t>
            </a:r>
            <a:r>
              <a:rPr sz="2400" dirty="0">
                <a:latin typeface="Carlito"/>
                <a:cs typeface="Carlito"/>
              </a:rPr>
              <a:t>than </a:t>
            </a:r>
            <a:r>
              <a:rPr sz="2400" spc="-5" dirty="0">
                <a:latin typeface="Carlito"/>
                <a:cs typeface="Carlito"/>
              </a:rPr>
              <a:t>25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)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 dirty="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It </a:t>
            </a:r>
            <a:r>
              <a:rPr sz="2400" spc="-10" dirty="0">
                <a:latin typeface="Carlito"/>
                <a:cs typeface="Carlito"/>
              </a:rPr>
              <a:t>provides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higher </a:t>
            </a:r>
            <a:r>
              <a:rPr sz="2400" spc="-10" dirty="0">
                <a:latin typeface="Carlito"/>
                <a:cs typeface="Carlito"/>
              </a:rPr>
              <a:t>level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learning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experience.</a:t>
            </a:r>
            <a:endParaRPr sz="2400" dirty="0">
              <a:latin typeface="Carlito"/>
              <a:cs typeface="Carlito"/>
            </a:endParaRPr>
          </a:p>
          <a:p>
            <a:pPr marL="354965" marR="644525" indent="-342900">
              <a:lnSpc>
                <a:spcPct val="2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  <a:tab pos="926465" algn="l"/>
              </a:tabLst>
            </a:pPr>
            <a:r>
              <a:rPr sz="2400" dirty="0">
                <a:latin typeface="Carlito"/>
                <a:cs typeface="Carlito"/>
              </a:rPr>
              <a:t>It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is	theme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10" dirty="0">
                <a:latin typeface="Carlito"/>
                <a:cs typeface="Carlito"/>
              </a:rPr>
              <a:t>concept centered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need </a:t>
            </a:r>
            <a:r>
              <a:rPr sz="2400" spc="-10" dirty="0">
                <a:latin typeface="Carlito"/>
                <a:cs typeface="Carlito"/>
              </a:rPr>
              <a:t>more  </a:t>
            </a:r>
            <a:r>
              <a:rPr sz="2400" spc="-5" dirty="0">
                <a:latin typeface="Carlito"/>
                <a:cs typeface="Carlito"/>
              </a:rPr>
              <a:t>evidences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explanations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lead the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discussion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4191000"/>
            <a:ext cx="2286000" cy="2001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1" y="266182"/>
            <a:ext cx="7486396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Steps </a:t>
            </a:r>
            <a:r>
              <a:rPr spc="-20" dirty="0"/>
              <a:t>for </a:t>
            </a:r>
            <a:r>
              <a:rPr dirty="0"/>
              <a:t>a </a:t>
            </a:r>
            <a:r>
              <a:rPr spc="-10" dirty="0"/>
              <a:t>good </a:t>
            </a:r>
            <a:r>
              <a:rPr dirty="0"/>
              <a:t>seminar</a:t>
            </a:r>
            <a:r>
              <a:rPr spc="-10" dirty="0"/>
              <a:t> </a:t>
            </a:r>
            <a:r>
              <a:rPr spc="-15" dirty="0"/>
              <a:t>preparation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93444" y="1877009"/>
            <a:ext cx="3197556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Select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topic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2682366"/>
            <a:ext cx="4416756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Collect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organize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9975" y="2674489"/>
            <a:ext cx="3208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rlito"/>
                <a:cs typeface="Carlito"/>
              </a:rPr>
              <a:t>i</a:t>
            </a:r>
            <a:r>
              <a:rPr sz="2400" spc="-15" dirty="0">
                <a:latin typeface="Carlito"/>
                <a:cs typeface="Carlito"/>
              </a:rPr>
              <a:t>n</a:t>
            </a:r>
            <a:r>
              <a:rPr sz="2400" spc="-50" dirty="0">
                <a:latin typeface="Carlito"/>
                <a:cs typeface="Carlito"/>
              </a:rPr>
              <a:t>f</a:t>
            </a:r>
            <a:r>
              <a:rPr sz="2400" spc="-5" dirty="0">
                <a:latin typeface="Carlito"/>
                <a:cs typeface="Carlito"/>
              </a:rPr>
              <a:t>orm</a:t>
            </a:r>
            <a:r>
              <a:rPr sz="2400" spc="-20" dirty="0">
                <a:latin typeface="Carlito"/>
                <a:cs typeface="Carlito"/>
              </a:rPr>
              <a:t>a</a:t>
            </a:r>
            <a:r>
              <a:rPr sz="2400" dirty="0">
                <a:latin typeface="Carlito"/>
                <a:cs typeface="Carlito"/>
              </a:rPr>
              <a:t>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3444" y="3486734"/>
            <a:ext cx="2859405" cy="200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Design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Slides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80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20" dirty="0">
                <a:latin typeface="Carlito"/>
                <a:cs typeface="Carlito"/>
              </a:rPr>
              <a:t>Make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slides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80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Present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seminar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522579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70C0"/>
                </a:solidFill>
              </a:rPr>
              <a:t>Selection of</a:t>
            </a:r>
            <a:r>
              <a:rPr spc="-80" dirty="0">
                <a:solidFill>
                  <a:srgbClr val="0070C0"/>
                </a:solidFill>
              </a:rPr>
              <a:t> </a:t>
            </a:r>
            <a:r>
              <a:rPr spc="-55" dirty="0">
                <a:solidFill>
                  <a:srgbClr val="0070C0"/>
                </a:solidFill>
              </a:rPr>
              <a:t>Topic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877009"/>
            <a:ext cx="7155180" cy="3538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topic </a:t>
            </a:r>
            <a:r>
              <a:rPr sz="2400" spc="-5" dirty="0">
                <a:latin typeface="Carlito"/>
                <a:cs typeface="Carlito"/>
              </a:rPr>
              <a:t>selected should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contribute more </a:t>
            </a:r>
            <a:r>
              <a:rPr sz="2400" spc="-15" dirty="0">
                <a:latin typeface="Carlito"/>
                <a:cs typeface="Carlito"/>
              </a:rPr>
              <a:t>to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academics.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"/>
            </a:pPr>
            <a:endParaRPr sz="2800" dirty="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dirty="0">
                <a:latin typeface="Carlito"/>
                <a:cs typeface="Carlito"/>
              </a:rPr>
              <a:t>within 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content </a:t>
            </a:r>
            <a:r>
              <a:rPr sz="2400" spc="-5" dirty="0">
                <a:latin typeface="Carlito"/>
                <a:cs typeface="Carlito"/>
              </a:rPr>
              <a:t>prescribed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5" dirty="0">
                <a:latin typeface="Carlito"/>
                <a:cs typeface="Carlito"/>
              </a:rPr>
              <a:t>the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module.</a:t>
            </a:r>
            <a:endParaRPr sz="2400" dirty="0">
              <a:latin typeface="Carlito"/>
              <a:cs typeface="Carlito"/>
            </a:endParaRPr>
          </a:p>
          <a:p>
            <a:pPr marL="354965" marR="5080" indent="-342900">
              <a:lnSpc>
                <a:spcPct val="200000"/>
              </a:lnSpc>
              <a:spcBef>
                <a:spcPts val="580"/>
              </a:spcBef>
              <a:buFont typeface="Wingdings"/>
              <a:buChar char=""/>
              <a:tabLst>
                <a:tab pos="355600" algn="l"/>
                <a:tab pos="1920239" algn="l"/>
                <a:tab pos="5549900" algn="l"/>
              </a:tabLst>
            </a:pPr>
            <a:r>
              <a:rPr sz="2400" spc="-15" dirty="0">
                <a:latin typeface="Carlito"/>
                <a:cs typeface="Carlito"/>
              </a:rPr>
              <a:t>relate 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topic  </a:t>
            </a:r>
            <a:r>
              <a:rPr sz="2400" spc="-5" dirty="0">
                <a:latin typeface="Carlito"/>
                <a:cs typeface="Carlito"/>
              </a:rPr>
              <a:t>of seminar </a:t>
            </a:r>
            <a:r>
              <a:rPr sz="2400" spc="-15" dirty="0">
                <a:latin typeface="Carlito"/>
                <a:cs typeface="Carlito"/>
              </a:rPr>
              <a:t>to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attain</a:t>
            </a:r>
            <a:r>
              <a:rPr sz="2400" spc="17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	</a:t>
            </a:r>
            <a:r>
              <a:rPr sz="2400" spc="-10" dirty="0">
                <a:latin typeface="Carlito"/>
                <a:cs typeface="Carlito"/>
              </a:rPr>
              <a:t>objectives of  </a:t>
            </a:r>
            <a:r>
              <a:rPr sz="2400" spc="-5" dirty="0">
                <a:latin typeface="Carlito"/>
                <a:cs typeface="Carlito"/>
              </a:rPr>
              <a:t>the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10" dirty="0" smtClean="0">
                <a:latin typeface="Carlito"/>
                <a:cs typeface="Carlito"/>
              </a:rPr>
              <a:t>present</a:t>
            </a:r>
            <a:r>
              <a:rPr lang="en-US" sz="2400" spc="-10" dirty="0" smtClean="0">
                <a:latin typeface="Carlito"/>
                <a:cs typeface="Carlito"/>
              </a:rPr>
              <a:t> </a:t>
            </a:r>
            <a:r>
              <a:rPr sz="2400" dirty="0" smtClean="0">
                <a:latin typeface="Carlito"/>
                <a:cs typeface="Carlito"/>
              </a:rPr>
              <a:t>module</a:t>
            </a:r>
            <a:r>
              <a:rPr sz="2400" dirty="0">
                <a:latin typeface="Carlito"/>
                <a:cs typeface="Carlito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3157728" y="-563746"/>
            <a:ext cx="3590544" cy="28407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27828" y="2057400"/>
            <a:ext cx="4895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4053840" algn="l"/>
              </a:tabLst>
            </a:pPr>
            <a:r>
              <a:rPr sz="2400" dirty="0">
                <a:latin typeface="Carlito"/>
                <a:cs typeface="Carlito"/>
              </a:rPr>
              <a:t>As a </a:t>
            </a:r>
            <a:r>
              <a:rPr sz="2400" spc="-10" dirty="0">
                <a:latin typeface="Carlito"/>
                <a:cs typeface="Carlito"/>
              </a:rPr>
              <a:t>presenter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35" dirty="0">
                <a:latin typeface="Carlito"/>
                <a:cs typeface="Carlito"/>
              </a:rPr>
              <a:t>one’s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seminar	</a:t>
            </a:r>
            <a:r>
              <a:rPr sz="2400" spc="-10" dirty="0">
                <a:latin typeface="Carlito"/>
                <a:cs typeface="Carlito"/>
              </a:rPr>
              <a:t>should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2595498"/>
            <a:ext cx="267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Wingdings"/>
                <a:cs typeface="Wingdings"/>
              </a:rPr>
              <a:t>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49170" y="2595498"/>
            <a:ext cx="2226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initiate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discussion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3400170"/>
            <a:ext cx="267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91842" y="3400170"/>
            <a:ext cx="3290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rlito"/>
                <a:cs typeface="Carlito"/>
              </a:rPr>
              <a:t>create interest </a:t>
            </a:r>
            <a:r>
              <a:rPr sz="2400" dirty="0">
                <a:latin typeface="Carlito"/>
                <a:cs typeface="Carlito"/>
              </a:rPr>
              <a:t>in the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topic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3444" y="4205096"/>
            <a:ext cx="267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Wingdings"/>
                <a:cs typeface="Wingdings"/>
              </a:rPr>
              <a:t>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9170" y="4205096"/>
            <a:ext cx="4895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spc="-15" dirty="0">
                <a:latin typeface="Carlito"/>
                <a:cs typeface="Carlito"/>
              </a:rPr>
              <a:t>covered </a:t>
            </a:r>
            <a:r>
              <a:rPr sz="2400" spc="-10" dirty="0">
                <a:latin typeface="Carlito"/>
                <a:cs typeface="Carlito"/>
              </a:rPr>
              <a:t>comprehensively </a:t>
            </a:r>
            <a:r>
              <a:rPr sz="2400" dirty="0">
                <a:latin typeface="Carlito"/>
                <a:cs typeface="Carlito"/>
              </a:rPr>
              <a:t>within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7750" y="4936616"/>
            <a:ext cx="3604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rlito"/>
                <a:cs typeface="Carlito"/>
              </a:rPr>
              <a:t>allotted </a:t>
            </a:r>
            <a:r>
              <a:rPr sz="2400" dirty="0">
                <a:latin typeface="Carlito"/>
                <a:cs typeface="Carlito"/>
              </a:rPr>
              <a:t>time </a:t>
            </a:r>
            <a:r>
              <a:rPr sz="2400" spc="-5" dirty="0">
                <a:latin typeface="Carlito"/>
                <a:cs typeface="Carlito"/>
              </a:rPr>
              <a:t>period.(45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min)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2071" y="4114800"/>
            <a:ext cx="2142744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604736"/>
            <a:ext cx="4683886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Collect </a:t>
            </a:r>
            <a:r>
              <a:rPr dirty="0"/>
              <a:t>and</a:t>
            </a:r>
            <a:r>
              <a:rPr spc="-50" dirty="0"/>
              <a:t> </a:t>
            </a:r>
            <a:r>
              <a:rPr spc="-20" dirty="0"/>
              <a:t>organize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181600" y="722451"/>
            <a:ext cx="2764790" cy="1438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rlito"/>
                <a:cs typeface="Carlito"/>
              </a:rPr>
              <a:t>information</a:t>
            </a:r>
            <a:endParaRPr sz="32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3600" dirty="0">
              <a:latin typeface="Carlito"/>
              <a:cs typeface="Carlito"/>
            </a:endParaRPr>
          </a:p>
          <a:p>
            <a:pPr marL="179070">
              <a:lnSpc>
                <a:spcPct val="100000"/>
              </a:lnSpc>
              <a:spcBef>
                <a:spcPts val="5"/>
              </a:spcBef>
              <a:tabLst>
                <a:tab pos="1957705" algn="l"/>
              </a:tabLst>
            </a:pPr>
            <a:r>
              <a:rPr sz="2400" spc="-20" dirty="0">
                <a:latin typeface="Carlito"/>
                <a:cs typeface="Carlito"/>
              </a:rPr>
              <a:t>co</a:t>
            </a:r>
            <a:r>
              <a:rPr sz="2400" spc="-5" dirty="0">
                <a:latin typeface="Carlito"/>
                <a:cs typeface="Carlito"/>
              </a:rPr>
              <a:t>nside</a:t>
            </a:r>
            <a:r>
              <a:rPr sz="2400" spc="-50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able	lib</a:t>
            </a:r>
            <a:r>
              <a:rPr sz="2400" spc="-50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10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3444" y="1556465"/>
            <a:ext cx="5888355" cy="423354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545"/>
              </a:spcBef>
              <a:buFont typeface="Arial"/>
              <a:buChar char="•"/>
              <a:tabLst>
                <a:tab pos="354965" algn="l"/>
                <a:tab pos="355600" algn="l"/>
                <a:tab pos="1650364" algn="l"/>
                <a:tab pos="2254250" algn="l"/>
                <a:tab pos="3587750" algn="l"/>
                <a:tab pos="4050029" algn="l"/>
              </a:tabLst>
            </a:pPr>
            <a:r>
              <a:rPr sz="2400" spc="-10" dirty="0">
                <a:latin typeface="Carlito"/>
                <a:cs typeface="Carlito"/>
              </a:rPr>
              <a:t>Students	</a:t>
            </a:r>
            <a:r>
              <a:rPr sz="2400" spc="-15" dirty="0">
                <a:latin typeface="Carlito"/>
                <a:cs typeface="Carlito"/>
              </a:rPr>
              <a:t>are	</a:t>
            </a:r>
            <a:r>
              <a:rPr sz="2400" spc="-10" dirty="0">
                <a:latin typeface="Carlito"/>
                <a:cs typeface="Carlito"/>
              </a:rPr>
              <a:t>expected	</a:t>
            </a:r>
            <a:r>
              <a:rPr sz="2400" spc="-15" dirty="0">
                <a:latin typeface="Carlito"/>
                <a:cs typeface="Carlito"/>
              </a:rPr>
              <a:t>to	</a:t>
            </a:r>
            <a:r>
              <a:rPr sz="2400" dirty="0">
                <a:latin typeface="Carlito"/>
                <a:cs typeface="Carlito"/>
              </a:rPr>
              <a:t>do</a:t>
            </a:r>
            <a:endParaRPr sz="2400">
              <a:latin typeface="Carlito"/>
              <a:cs typeface="Carlito"/>
            </a:endParaRPr>
          </a:p>
          <a:p>
            <a:pPr marL="354965">
              <a:lnSpc>
                <a:spcPct val="100000"/>
              </a:lnSpc>
              <a:spcBef>
                <a:spcPts val="1445"/>
              </a:spcBef>
            </a:pPr>
            <a:r>
              <a:rPr sz="2400" spc="-10" dirty="0">
                <a:latin typeface="Carlito"/>
                <a:cs typeface="Carlito"/>
              </a:rPr>
              <a:t>search </a:t>
            </a:r>
            <a:r>
              <a:rPr sz="2400" spc="-5" dirty="0">
                <a:latin typeface="Carlito"/>
                <a:cs typeface="Carlito"/>
              </a:rPr>
              <a:t>prior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35" dirty="0">
                <a:latin typeface="Carlito"/>
                <a:cs typeface="Carlito"/>
              </a:rPr>
              <a:t>seminar.</a:t>
            </a:r>
            <a:endParaRPr sz="240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Get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5" dirty="0">
                <a:latin typeface="Carlito"/>
                <a:cs typeface="Carlito"/>
              </a:rPr>
              <a:t>first </a:t>
            </a:r>
            <a:r>
              <a:rPr sz="2400" spc="-5" dirty="0">
                <a:latin typeface="Carlito"/>
                <a:cs typeface="Carlito"/>
              </a:rPr>
              <a:t>overview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existing</a:t>
            </a:r>
            <a:r>
              <a:rPr sz="2400" spc="-6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literature.</a:t>
            </a:r>
            <a:endParaRPr sz="240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2014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35" dirty="0">
                <a:latin typeface="Carlito"/>
                <a:cs typeface="Carlito"/>
              </a:rPr>
              <a:t>Textbooks</a:t>
            </a:r>
            <a:endParaRPr sz="240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202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15" dirty="0">
                <a:latin typeface="Carlito"/>
                <a:cs typeface="Carlito"/>
              </a:rPr>
              <a:t>Relevant </a:t>
            </a:r>
            <a:r>
              <a:rPr sz="2400" dirty="0">
                <a:latin typeface="Carlito"/>
                <a:cs typeface="Carlito"/>
              </a:rPr>
              <a:t>article </a:t>
            </a:r>
            <a:r>
              <a:rPr sz="2400" spc="-10" dirty="0">
                <a:latin typeface="Carlito"/>
                <a:cs typeface="Carlito"/>
              </a:rPr>
              <a:t>(past five years </a:t>
            </a:r>
            <a:r>
              <a:rPr sz="2400" spc="5" dirty="0">
                <a:latin typeface="Carlito"/>
                <a:cs typeface="Carlito"/>
              </a:rPr>
              <a:t>eg,. </a:t>
            </a:r>
            <a:r>
              <a:rPr sz="2400" spc="-5" dirty="0">
                <a:latin typeface="Carlito"/>
                <a:cs typeface="Carlito"/>
              </a:rPr>
              <a:t>DCNA</a:t>
            </a:r>
            <a:r>
              <a:rPr sz="2400" spc="-9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)</a:t>
            </a:r>
            <a:endParaRPr sz="240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2014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Recent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articles</a:t>
            </a:r>
            <a:endParaRPr sz="240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2014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Reliable </a:t>
            </a:r>
            <a:r>
              <a:rPr sz="2400" spc="-10" dirty="0">
                <a:latin typeface="Carlito"/>
                <a:cs typeface="Carlito"/>
              </a:rPr>
              <a:t>authenticated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database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400" y="762000"/>
            <a:ext cx="8915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>
                <a:solidFill>
                  <a:srgbClr val="7030A0"/>
                </a:solidFill>
              </a:rPr>
              <a:t>Literature</a:t>
            </a:r>
            <a:r>
              <a:rPr spc="-75" dirty="0">
                <a:solidFill>
                  <a:srgbClr val="7030A0"/>
                </a:solidFill>
              </a:rPr>
              <a:t> </a:t>
            </a:r>
            <a:r>
              <a:rPr spc="-5" dirty="0">
                <a:solidFill>
                  <a:srgbClr val="7030A0"/>
                </a:solidFill>
              </a:rPr>
              <a:t>search</a:t>
            </a:r>
            <a:r>
              <a:rPr sz="4400" b="0" spc="-5" dirty="0">
                <a:solidFill>
                  <a:srgbClr val="7030A0"/>
                </a:solidFill>
                <a:latin typeface="Carlito"/>
                <a:cs typeface="Carlito"/>
              </a:rPr>
              <a:t>…………….</a:t>
            </a:r>
            <a:endParaRPr sz="4400" dirty="0">
              <a:solidFill>
                <a:srgbClr val="7030A0"/>
              </a:solidFill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613661"/>
            <a:ext cx="7157720" cy="3435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1505" algn="l"/>
              </a:tabLst>
            </a:pPr>
            <a:r>
              <a:rPr sz="2400" spc="-5" dirty="0">
                <a:latin typeface="Carlito"/>
                <a:cs typeface="Carlito"/>
              </a:rPr>
              <a:t>The	</a:t>
            </a:r>
            <a:r>
              <a:rPr sz="2400" spc="-25" dirty="0">
                <a:latin typeface="Carlito"/>
                <a:cs typeface="Carlito"/>
              </a:rPr>
              <a:t>key </a:t>
            </a:r>
            <a:r>
              <a:rPr sz="2400" spc="-5" dirty="0">
                <a:latin typeface="Carlito"/>
                <a:cs typeface="Carlito"/>
              </a:rPr>
              <a:t>methods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5" dirty="0">
                <a:latin typeface="Carlito"/>
                <a:cs typeface="Carlito"/>
              </a:rPr>
              <a:t>searching </a:t>
            </a:r>
            <a:r>
              <a:rPr sz="2400" spc="-15" dirty="0">
                <a:latin typeface="Carlito"/>
                <a:cs typeface="Carlito"/>
              </a:rPr>
              <a:t>literature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are: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3275329" algn="l"/>
                <a:tab pos="4476750" algn="l"/>
              </a:tabLst>
            </a:pPr>
            <a:r>
              <a:rPr sz="2400" spc="-5" dirty="0">
                <a:latin typeface="Carlito"/>
                <a:cs typeface="Carlito"/>
              </a:rPr>
              <a:t>Find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most </a:t>
            </a:r>
            <a:r>
              <a:rPr sz="2400" spc="-15" dirty="0">
                <a:latin typeface="Carlito"/>
                <a:cs typeface="Carlito"/>
              </a:rPr>
              <a:t>relevant	</a:t>
            </a:r>
            <a:r>
              <a:rPr sz="2400" spc="-10" dirty="0">
                <a:latin typeface="Carlito"/>
                <a:cs typeface="Carlito"/>
              </a:rPr>
              <a:t>research	</a:t>
            </a:r>
            <a:r>
              <a:rPr sz="2400" spc="-5" dirty="0">
                <a:latin typeface="Carlito"/>
                <a:cs typeface="Carlito"/>
              </a:rPr>
              <a:t>material on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10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topic.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280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40" dirty="0">
                <a:latin typeface="Carlito"/>
                <a:cs typeface="Carlito"/>
              </a:rPr>
              <a:t>Track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references </a:t>
            </a:r>
            <a:r>
              <a:rPr sz="2400" spc="-5" dirty="0">
                <a:latin typeface="Carlito"/>
                <a:cs typeface="Carlito"/>
              </a:rPr>
              <a:t>used </a:t>
            </a:r>
            <a:r>
              <a:rPr sz="2400" dirty="0">
                <a:latin typeface="Carlito"/>
                <a:cs typeface="Carlito"/>
              </a:rPr>
              <a:t>in</a:t>
            </a:r>
            <a:r>
              <a:rPr sz="2400" spc="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them.</a:t>
            </a:r>
            <a:endParaRPr sz="2400">
              <a:latin typeface="Carlito"/>
              <a:cs typeface="Carlito"/>
            </a:endParaRPr>
          </a:p>
          <a:p>
            <a:pPr marL="354965" marR="5080" indent="-342900">
              <a:lnSpc>
                <a:spcPct val="2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  <a:tab pos="1688464" algn="l"/>
                <a:tab pos="3136900" algn="l"/>
                <a:tab pos="4514850" algn="l"/>
                <a:tab pos="5041900" algn="l"/>
                <a:tab pos="6584950" algn="l"/>
              </a:tabLst>
            </a:pPr>
            <a:r>
              <a:rPr sz="2400" spc="-5" dirty="0">
                <a:latin typeface="Carlito"/>
                <a:cs typeface="Carlito"/>
              </a:rPr>
              <a:t>Conduc</a:t>
            </a:r>
            <a:r>
              <a:rPr sz="2400" dirty="0">
                <a:latin typeface="Carlito"/>
                <a:cs typeface="Carlito"/>
              </a:rPr>
              <a:t>t	</a:t>
            </a:r>
            <a:r>
              <a:rPr sz="2400" spc="-15" dirty="0">
                <a:latin typeface="Carlito"/>
                <a:cs typeface="Carlito"/>
              </a:rPr>
              <a:t>li</a:t>
            </a:r>
            <a:r>
              <a:rPr sz="2400" spc="-25" dirty="0">
                <a:latin typeface="Carlito"/>
                <a:cs typeface="Carlito"/>
              </a:rPr>
              <a:t>t</a:t>
            </a:r>
            <a:r>
              <a:rPr sz="2400" dirty="0">
                <a:latin typeface="Carlito"/>
                <a:cs typeface="Carlito"/>
              </a:rPr>
              <a:t>e</a:t>
            </a:r>
            <a:r>
              <a:rPr sz="2400" spc="-40" dirty="0">
                <a:latin typeface="Carlito"/>
                <a:cs typeface="Carlito"/>
              </a:rPr>
              <a:t>r</a:t>
            </a:r>
            <a:r>
              <a:rPr sz="2400" spc="-25" dirty="0">
                <a:latin typeface="Carlito"/>
                <a:cs typeface="Carlito"/>
              </a:rPr>
              <a:t>a</a:t>
            </a:r>
            <a:r>
              <a:rPr sz="2400" dirty="0">
                <a:latin typeface="Carlito"/>
                <a:cs typeface="Carlito"/>
              </a:rPr>
              <a:t>tu</a:t>
            </a:r>
            <a:r>
              <a:rPr sz="2400" spc="-35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e	</a:t>
            </a:r>
            <a:r>
              <a:rPr sz="2400" spc="-15" dirty="0">
                <a:latin typeface="Carlito"/>
                <a:cs typeface="Carlito"/>
              </a:rPr>
              <a:t>s</a:t>
            </a:r>
            <a:r>
              <a:rPr sz="2400" dirty="0">
                <a:latin typeface="Carlito"/>
                <a:cs typeface="Carlito"/>
              </a:rPr>
              <a:t>e</a:t>
            </a:r>
            <a:r>
              <a:rPr sz="2400" spc="5" dirty="0">
                <a:latin typeface="Carlito"/>
                <a:cs typeface="Carlito"/>
              </a:rPr>
              <a:t>a</a:t>
            </a:r>
            <a:r>
              <a:rPr sz="2400" spc="-35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ch</a:t>
            </a:r>
            <a:r>
              <a:rPr sz="2400" spc="5" dirty="0">
                <a:latin typeface="Carlito"/>
                <a:cs typeface="Carlito"/>
              </a:rPr>
              <a:t>e</a:t>
            </a:r>
            <a:r>
              <a:rPr sz="2400" dirty="0">
                <a:latin typeface="Carlito"/>
                <a:cs typeface="Carlito"/>
              </a:rPr>
              <a:t>s	in	</a:t>
            </a:r>
            <a:r>
              <a:rPr sz="2400" spc="-5" dirty="0">
                <a:latin typeface="Carlito"/>
                <a:cs typeface="Carlito"/>
              </a:rPr>
              <a:t>d</a:t>
            </a:r>
            <a:r>
              <a:rPr sz="2400" spc="-25" dirty="0">
                <a:latin typeface="Carlito"/>
                <a:cs typeface="Carlito"/>
              </a:rPr>
              <a:t>at</a:t>
            </a:r>
            <a:r>
              <a:rPr sz="2400" dirty="0">
                <a:latin typeface="Carlito"/>
                <a:cs typeface="Carlito"/>
              </a:rPr>
              <a:t>abases	(and  </a:t>
            </a:r>
            <a:r>
              <a:rPr sz="2400" spc="-5" dirty="0">
                <a:latin typeface="Carlito"/>
                <a:cs typeface="Carlito"/>
              </a:rPr>
              <a:t>Google…) using identified </a:t>
            </a:r>
            <a:r>
              <a:rPr sz="2400" spc="-25" dirty="0">
                <a:latin typeface="Carlito"/>
                <a:cs typeface="Carlito"/>
              </a:rPr>
              <a:t>key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terms.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533400"/>
            <a:ext cx="784860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If </a:t>
            </a:r>
            <a:r>
              <a:rPr sz="2400" spc="-10" dirty="0">
                <a:latin typeface="Carlito"/>
                <a:cs typeface="Carlito"/>
              </a:rPr>
              <a:t>you </a:t>
            </a:r>
            <a:r>
              <a:rPr sz="2400" spc="-20" dirty="0">
                <a:latin typeface="Carlito"/>
                <a:cs typeface="Carlito"/>
              </a:rPr>
              <a:t>have </a:t>
            </a:r>
            <a:r>
              <a:rPr sz="2400" spc="-15" dirty="0">
                <a:latin typeface="Carlito"/>
                <a:cs typeface="Carlito"/>
              </a:rPr>
              <a:t>found several</a:t>
            </a:r>
            <a:r>
              <a:rPr sz="2400" spc="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articles,</a:t>
            </a:r>
            <a:endParaRPr sz="2400" dirty="0">
              <a:latin typeface="Carlito"/>
              <a:cs typeface="Carlito"/>
            </a:endParaRPr>
          </a:p>
          <a:p>
            <a:pPr marR="982980" algn="r">
              <a:lnSpc>
                <a:spcPct val="100000"/>
              </a:lnSpc>
              <a:spcBef>
                <a:spcPts val="2020"/>
              </a:spcBef>
            </a:pPr>
            <a:r>
              <a:rPr sz="2400" dirty="0">
                <a:latin typeface="Carlito"/>
                <a:cs typeface="Carlito"/>
              </a:rPr>
              <a:t>try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find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most frequently </a:t>
            </a:r>
            <a:r>
              <a:rPr sz="2400" spc="-5" dirty="0">
                <a:latin typeface="Carlito"/>
                <a:cs typeface="Carlito"/>
              </a:rPr>
              <a:t>cited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ones.</a:t>
            </a:r>
            <a:endParaRPr sz="2400" dirty="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2014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look </a:t>
            </a:r>
            <a:r>
              <a:rPr sz="2400" spc="-15" dirty="0">
                <a:latin typeface="Carlito"/>
                <a:cs typeface="Carlito"/>
              </a:rPr>
              <a:t>into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past:</a:t>
            </a:r>
            <a:endParaRPr sz="2400" dirty="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202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Look </a:t>
            </a:r>
            <a:r>
              <a:rPr sz="2400" spc="-15" dirty="0">
                <a:latin typeface="Carlito"/>
                <a:cs typeface="Carlito"/>
              </a:rPr>
              <a:t>into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future:</a:t>
            </a:r>
            <a:endParaRPr sz="2400" dirty="0">
              <a:latin typeface="Carlito"/>
              <a:cs typeface="Carlito"/>
            </a:endParaRPr>
          </a:p>
          <a:p>
            <a:pPr marL="926465" indent="-914400">
              <a:lnSpc>
                <a:spcPct val="100000"/>
              </a:lnSpc>
              <a:spcBef>
                <a:spcPts val="2014"/>
              </a:spcBef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sz="2400" spc="-10" dirty="0">
                <a:latin typeface="Carlito"/>
                <a:cs typeface="Carlito"/>
              </a:rPr>
              <a:t>How </a:t>
            </a:r>
            <a:r>
              <a:rPr sz="2400" spc="-5" dirty="0">
                <a:latin typeface="Carlito"/>
                <a:cs typeface="Carlito"/>
              </a:rPr>
              <a:t>has </a:t>
            </a:r>
            <a:r>
              <a:rPr sz="2400" dirty="0">
                <a:latin typeface="Carlito"/>
                <a:cs typeface="Carlito"/>
              </a:rPr>
              <a:t>this </a:t>
            </a:r>
            <a:r>
              <a:rPr sz="2400" spc="-10" dirty="0">
                <a:latin typeface="Carlito"/>
                <a:cs typeface="Carlito"/>
              </a:rPr>
              <a:t>area </a:t>
            </a:r>
            <a:r>
              <a:rPr sz="2400" spc="-5" dirty="0">
                <a:latin typeface="Carlito"/>
                <a:cs typeface="Carlito"/>
              </a:rPr>
              <a:t>further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developed?</a:t>
            </a:r>
            <a:endParaRPr sz="2400" dirty="0">
              <a:latin typeface="Carlito"/>
              <a:cs typeface="Carlito"/>
            </a:endParaRPr>
          </a:p>
          <a:p>
            <a:pPr marL="926465" indent="-914400">
              <a:lnSpc>
                <a:spcPct val="100000"/>
              </a:lnSpc>
              <a:spcBef>
                <a:spcPts val="2014"/>
              </a:spcBef>
              <a:buFont typeface="Wingdings"/>
              <a:buChar char=""/>
              <a:tabLst>
                <a:tab pos="926465" algn="l"/>
                <a:tab pos="927100" algn="l"/>
                <a:tab pos="1536065" algn="l"/>
                <a:tab pos="2105025" algn="l"/>
                <a:tab pos="3422015" algn="l"/>
                <a:tab pos="4199255" algn="l"/>
                <a:tab pos="5407660" algn="l"/>
                <a:tab pos="5828665" algn="l"/>
              </a:tabLst>
            </a:pPr>
            <a:r>
              <a:rPr sz="2400" spc="-5" dirty="0">
                <a:latin typeface="Carlito"/>
                <a:cs typeface="Carlito"/>
              </a:rPr>
              <a:t>Ha</a:t>
            </a:r>
            <a:r>
              <a:rPr sz="2400" dirty="0">
                <a:latin typeface="Carlito"/>
                <a:cs typeface="Carlito"/>
              </a:rPr>
              <a:t>s	</a:t>
            </a:r>
            <a:r>
              <a:rPr sz="2400" spc="-5" dirty="0">
                <a:latin typeface="Carlito"/>
                <a:cs typeface="Carlito"/>
              </a:rPr>
              <a:t>th</a:t>
            </a:r>
            <a:r>
              <a:rPr sz="2400" dirty="0">
                <a:latin typeface="Carlito"/>
                <a:cs typeface="Carlito"/>
              </a:rPr>
              <a:t>e	a</a:t>
            </a:r>
            <a:r>
              <a:rPr sz="2400" spc="-15" dirty="0">
                <a:latin typeface="Carlito"/>
                <a:cs typeface="Carlito"/>
              </a:rPr>
              <a:t>p</a:t>
            </a:r>
            <a:r>
              <a:rPr sz="2400" spc="-5" dirty="0">
                <a:latin typeface="Carlito"/>
                <a:cs typeface="Carlito"/>
              </a:rPr>
              <a:t>p</a:t>
            </a:r>
            <a:r>
              <a:rPr sz="2400" spc="-40" dirty="0">
                <a:latin typeface="Carlito"/>
                <a:cs typeface="Carlito"/>
              </a:rPr>
              <a:t>r</a:t>
            </a:r>
            <a:r>
              <a:rPr sz="2400" spc="-5" dirty="0">
                <a:latin typeface="Carlito"/>
                <a:cs typeface="Carlito"/>
              </a:rPr>
              <a:t>oac</a:t>
            </a:r>
            <a:r>
              <a:rPr sz="2400" dirty="0">
                <a:latin typeface="Carlito"/>
                <a:cs typeface="Carlito"/>
              </a:rPr>
              <a:t>h	</a:t>
            </a:r>
            <a:r>
              <a:rPr sz="2400" spc="-5" dirty="0">
                <a:latin typeface="Carlito"/>
                <a:cs typeface="Carlito"/>
              </a:rPr>
              <a:t>bee</a:t>
            </a:r>
            <a:r>
              <a:rPr sz="2400" dirty="0">
                <a:latin typeface="Carlito"/>
                <a:cs typeface="Carlito"/>
              </a:rPr>
              <a:t>n	</a:t>
            </a:r>
            <a:r>
              <a:rPr sz="2400" spc="-5" dirty="0">
                <a:latin typeface="Carlito"/>
                <a:cs typeface="Carlito"/>
              </a:rPr>
              <a:t>d</a:t>
            </a:r>
            <a:r>
              <a:rPr sz="2400" spc="-40" dirty="0">
                <a:latin typeface="Carlito"/>
                <a:cs typeface="Carlito"/>
              </a:rPr>
              <a:t>r</a:t>
            </a:r>
            <a:r>
              <a:rPr sz="2400" spc="-5" dirty="0">
                <a:latin typeface="Carlito"/>
                <a:cs typeface="Carlito"/>
              </a:rPr>
              <a:t>o</a:t>
            </a:r>
            <a:r>
              <a:rPr sz="2400" spc="-10" dirty="0">
                <a:latin typeface="Carlito"/>
                <a:cs typeface="Carlito"/>
              </a:rPr>
              <a:t>p</a:t>
            </a:r>
            <a:r>
              <a:rPr sz="2400" spc="-5" dirty="0">
                <a:latin typeface="Carlito"/>
                <a:cs typeface="Carlito"/>
              </a:rPr>
              <a:t>pe</a:t>
            </a:r>
            <a:r>
              <a:rPr sz="2400" dirty="0">
                <a:latin typeface="Carlito"/>
                <a:cs typeface="Carlito"/>
              </a:rPr>
              <a:t>d	</a:t>
            </a:r>
            <a:r>
              <a:rPr sz="2400" spc="-10" dirty="0">
                <a:latin typeface="Carlito"/>
                <a:cs typeface="Carlito"/>
              </a:rPr>
              <a:t>o</a:t>
            </a:r>
            <a:r>
              <a:rPr sz="2400" dirty="0">
                <a:latin typeface="Carlito"/>
                <a:cs typeface="Carlito"/>
              </a:rPr>
              <a:t>r	a</a:t>
            </a:r>
            <a:r>
              <a:rPr sz="2400" spc="-35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e</a:t>
            </a:r>
          </a:p>
          <a:p>
            <a:pPr marR="934085" algn="r">
              <a:lnSpc>
                <a:spcPct val="100000"/>
              </a:lnSpc>
              <a:spcBef>
                <a:spcPts val="1445"/>
              </a:spcBef>
            </a:pPr>
            <a:r>
              <a:rPr sz="2400" spc="-15" dirty="0">
                <a:latin typeface="Carlito"/>
                <a:cs typeface="Carlito"/>
              </a:rPr>
              <a:t>many </a:t>
            </a:r>
            <a:r>
              <a:rPr sz="2400" spc="-10" dirty="0">
                <a:latin typeface="Carlito"/>
                <a:cs typeface="Carlito"/>
              </a:rPr>
              <a:t>following papers </a:t>
            </a:r>
            <a:r>
              <a:rPr sz="2400" spc="-5" dirty="0">
                <a:latin typeface="Carlito"/>
                <a:cs typeface="Carlito"/>
              </a:rPr>
              <a:t>based on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it?</a:t>
            </a:r>
          </a:p>
        </p:txBody>
      </p:sp>
      <p:sp>
        <p:nvSpPr>
          <p:cNvPr id="4" name="object 4"/>
          <p:cNvSpPr/>
          <p:nvPr/>
        </p:nvSpPr>
        <p:spPr>
          <a:xfrm>
            <a:off x="6934200" y="1510815"/>
            <a:ext cx="1914144" cy="2391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1800" y="3886200"/>
            <a:ext cx="2075688" cy="2200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533400"/>
            <a:ext cx="271386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History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81000" y="1378806"/>
            <a:ext cx="6562090" cy="38805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Seminarium:</a:t>
            </a:r>
            <a:endParaRPr sz="2400" dirty="0">
              <a:latin typeface="Carlito"/>
              <a:cs typeface="Carlito"/>
            </a:endParaRPr>
          </a:p>
          <a:p>
            <a:pPr marL="995044">
              <a:lnSpc>
                <a:spcPct val="100000"/>
              </a:lnSpc>
              <a:spcBef>
                <a:spcPts val="2020"/>
              </a:spcBef>
            </a:pPr>
            <a:r>
              <a:rPr sz="2400" spc="-15" dirty="0">
                <a:latin typeface="Carlito"/>
                <a:cs typeface="Carlito"/>
              </a:rPr>
              <a:t>”plot </a:t>
            </a:r>
            <a:r>
              <a:rPr sz="2400" spc="-10" dirty="0">
                <a:latin typeface="Carlito"/>
                <a:cs typeface="Carlito"/>
              </a:rPr>
              <a:t>where plants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10" dirty="0">
                <a:latin typeface="Carlito"/>
                <a:cs typeface="Carlito"/>
              </a:rPr>
              <a:t>raised </a:t>
            </a:r>
            <a:r>
              <a:rPr sz="2400" spc="-15" dirty="0">
                <a:latin typeface="Carlito"/>
                <a:cs typeface="Carlito"/>
              </a:rPr>
              <a:t>from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seeds”</a:t>
            </a:r>
            <a:endParaRPr sz="2400" dirty="0">
              <a:latin typeface="Carlito"/>
              <a:cs typeface="Carlito"/>
            </a:endParaRPr>
          </a:p>
          <a:p>
            <a:pPr marR="122555">
              <a:lnSpc>
                <a:spcPct val="100000"/>
              </a:lnSpc>
              <a:spcBef>
                <a:spcPts val="2014"/>
              </a:spcBef>
            </a:pPr>
            <a:r>
              <a:rPr sz="2400" spc="-5" dirty="0">
                <a:latin typeface="Carlito"/>
                <a:cs typeface="Carlito"/>
              </a:rPr>
              <a:t>or</a:t>
            </a:r>
            <a:endParaRPr sz="2400" dirty="0">
              <a:latin typeface="Carlito"/>
              <a:cs typeface="Carlito"/>
            </a:endParaRPr>
          </a:p>
          <a:p>
            <a:pPr marL="1678305">
              <a:lnSpc>
                <a:spcPct val="100000"/>
              </a:lnSpc>
              <a:spcBef>
                <a:spcPts val="2020"/>
              </a:spcBef>
            </a:pPr>
            <a:r>
              <a:rPr sz="2400" spc="-10" dirty="0">
                <a:latin typeface="Carlito"/>
                <a:cs typeface="Carlito"/>
              </a:rPr>
              <a:t>“plant </a:t>
            </a:r>
            <a:r>
              <a:rPr sz="2400" dirty="0">
                <a:latin typeface="Carlito"/>
                <a:cs typeface="Carlito"/>
              </a:rPr>
              <a:t>nursery”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spc="-10" dirty="0">
                <a:latin typeface="Carlito"/>
                <a:cs typeface="Carlito"/>
              </a:rPr>
              <a:t>Latin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word.</a:t>
            </a:r>
            <a:endParaRPr sz="2400" dirty="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1580 </a:t>
            </a:r>
            <a:r>
              <a:rPr sz="2400" spc="-20" dirty="0">
                <a:latin typeface="Carlito"/>
                <a:cs typeface="Carlito"/>
              </a:rPr>
              <a:t>first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recorded:</a:t>
            </a:r>
            <a:endParaRPr sz="2400" dirty="0">
              <a:latin typeface="Carlito"/>
              <a:cs typeface="Carlito"/>
            </a:endParaRPr>
          </a:p>
          <a:p>
            <a:pPr marL="995044">
              <a:lnSpc>
                <a:spcPct val="100000"/>
              </a:lnSpc>
              <a:spcBef>
                <a:spcPts val="2014"/>
              </a:spcBef>
              <a:tabLst>
                <a:tab pos="3165475" algn="l"/>
              </a:tabLst>
            </a:pPr>
            <a:r>
              <a:rPr sz="2400" spc="-5" dirty="0">
                <a:latin typeface="Carlito"/>
                <a:cs typeface="Carlito"/>
              </a:rPr>
              <a:t>used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to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describe	"school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10" dirty="0">
                <a:latin typeface="Carlito"/>
                <a:cs typeface="Carlito"/>
              </a:rPr>
              <a:t>training </a:t>
            </a:r>
            <a:r>
              <a:rPr sz="2400" spc="-5" dirty="0">
                <a:latin typeface="Carlito"/>
                <a:cs typeface="Carlito"/>
              </a:rPr>
              <a:t>priests"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4038600"/>
            <a:ext cx="2247900" cy="2028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81000" y="1143000"/>
            <a:ext cx="7769528" cy="353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0" dirty="0">
                <a:latin typeface="Carlito"/>
                <a:cs typeface="Carlito"/>
              </a:rPr>
              <a:t>Your </a:t>
            </a:r>
            <a:r>
              <a:rPr sz="2400" spc="-10" dirty="0">
                <a:latin typeface="Carlito"/>
                <a:cs typeface="Carlito"/>
              </a:rPr>
              <a:t>understanding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material </a:t>
            </a:r>
            <a:r>
              <a:rPr sz="2400" spc="-10" dirty="0">
                <a:latin typeface="Carlito"/>
                <a:cs typeface="Carlito"/>
              </a:rPr>
              <a:t>must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be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 dirty="0">
              <a:latin typeface="Carlito"/>
              <a:cs typeface="Carlito"/>
            </a:endParaRPr>
          </a:p>
          <a:p>
            <a:pPr marR="362585" algn="ctr">
              <a:lnSpc>
                <a:spcPct val="100000"/>
              </a:lnSpc>
            </a:pPr>
            <a:r>
              <a:rPr sz="2400" b="1" dirty="0">
                <a:latin typeface="Carlito"/>
                <a:cs typeface="Carlito"/>
              </a:rPr>
              <a:t>deep </a:t>
            </a:r>
            <a:r>
              <a:rPr sz="2400" b="1" spc="-5" dirty="0">
                <a:latin typeface="Carlito"/>
                <a:cs typeface="Carlito"/>
              </a:rPr>
              <a:t>enough</a:t>
            </a:r>
            <a:r>
              <a:rPr sz="2400" b="1" spc="-2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to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20" dirty="0">
                <a:latin typeface="Carlito"/>
                <a:cs typeface="Carlito"/>
              </a:rPr>
              <a:t>make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judicious selection of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material.</a:t>
            </a:r>
            <a:endParaRPr sz="2400" dirty="0">
              <a:latin typeface="Carlito"/>
              <a:cs typeface="Carlito"/>
            </a:endParaRPr>
          </a:p>
          <a:p>
            <a:pPr marL="354965" marR="5080" indent="-342900">
              <a:lnSpc>
                <a:spcPct val="200100"/>
              </a:lnSpc>
              <a:spcBef>
                <a:spcPts val="575"/>
              </a:spcBef>
              <a:buFont typeface="Wingdings"/>
              <a:buChar char=""/>
              <a:tabLst>
                <a:tab pos="355600" algn="l"/>
                <a:tab pos="1116965" algn="l"/>
                <a:tab pos="1790700" algn="l"/>
                <a:tab pos="2908300" algn="l"/>
                <a:tab pos="4327525" algn="l"/>
                <a:tab pos="5283200" algn="l"/>
                <a:tab pos="6729730" algn="l"/>
              </a:tabLst>
            </a:pPr>
            <a:r>
              <a:rPr sz="2400" spc="-5" dirty="0">
                <a:latin typeface="Carlito"/>
                <a:cs typeface="Carlito"/>
              </a:rPr>
              <a:t>h</a:t>
            </a:r>
            <a:r>
              <a:rPr sz="2400" dirty="0">
                <a:latin typeface="Carlito"/>
                <a:cs typeface="Carlito"/>
              </a:rPr>
              <a:t>elp	</a:t>
            </a:r>
            <a:r>
              <a:rPr sz="2400" spc="-20" dirty="0">
                <a:latin typeface="Carlito"/>
                <a:cs typeface="Carlito"/>
              </a:rPr>
              <a:t>y</a:t>
            </a:r>
            <a:r>
              <a:rPr sz="2400" spc="-5" dirty="0">
                <a:latin typeface="Carlito"/>
                <a:cs typeface="Carlito"/>
              </a:rPr>
              <a:t>o</a:t>
            </a:r>
            <a:r>
              <a:rPr sz="2400" dirty="0">
                <a:latin typeface="Carlito"/>
                <a:cs typeface="Carlito"/>
              </a:rPr>
              <a:t>u	an</a:t>
            </a:r>
            <a:r>
              <a:rPr sz="2400" spc="-15" dirty="0">
                <a:latin typeface="Carlito"/>
                <a:cs typeface="Carlito"/>
              </a:rPr>
              <a:t>s</a:t>
            </a:r>
            <a:r>
              <a:rPr sz="2400" spc="-25" dirty="0">
                <a:latin typeface="Carlito"/>
                <a:cs typeface="Carlito"/>
              </a:rPr>
              <a:t>w</a:t>
            </a:r>
            <a:r>
              <a:rPr sz="2400" dirty="0">
                <a:latin typeface="Carlito"/>
                <a:cs typeface="Carlito"/>
              </a:rPr>
              <a:t>er	</a:t>
            </a:r>
            <a:r>
              <a:rPr sz="2400" spc="-5" dirty="0">
                <a:latin typeface="Carlito"/>
                <a:cs typeface="Carlito"/>
              </a:rPr>
              <a:t>que</a:t>
            </a:r>
            <a:r>
              <a:rPr sz="2400" spc="-25" dirty="0">
                <a:latin typeface="Carlito"/>
                <a:cs typeface="Carlito"/>
              </a:rPr>
              <a:t>s</a:t>
            </a:r>
            <a:r>
              <a:rPr sz="2400" dirty="0">
                <a:latin typeface="Carlito"/>
                <a:cs typeface="Carlito"/>
              </a:rPr>
              <a:t>tions	wh</a:t>
            </a:r>
            <a:r>
              <a:rPr sz="2400" spc="-15" dirty="0">
                <a:latin typeface="Carlito"/>
                <a:cs typeface="Carlito"/>
              </a:rPr>
              <a:t>i</a:t>
            </a:r>
            <a:r>
              <a:rPr sz="2400" dirty="0">
                <a:latin typeface="Carlito"/>
                <a:cs typeface="Carlito"/>
              </a:rPr>
              <a:t>ch	</a:t>
            </a:r>
            <a:r>
              <a:rPr sz="2400" spc="-15" dirty="0">
                <a:latin typeface="Carlito"/>
                <a:cs typeface="Carlito"/>
              </a:rPr>
              <a:t>t</a:t>
            </a:r>
            <a:r>
              <a:rPr sz="2400" spc="-45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anscend	the  </a:t>
            </a:r>
            <a:r>
              <a:rPr sz="2400" spc="-5" dirty="0">
                <a:latin typeface="Carlito"/>
                <a:cs typeface="Carlito"/>
              </a:rPr>
              <a:t>material </a:t>
            </a:r>
            <a:r>
              <a:rPr sz="2400" dirty="0">
                <a:latin typeface="Carlito"/>
                <a:cs typeface="Carlito"/>
              </a:rPr>
              <a:t>/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literature.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81000" y="1295400"/>
            <a:ext cx="6856730" cy="3500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indent="-4114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23545" algn="l"/>
                <a:tab pos="424180" algn="l"/>
                <a:tab pos="4557395" algn="l"/>
              </a:tabLst>
            </a:pPr>
            <a:r>
              <a:rPr sz="2400" spc="-5" dirty="0">
                <a:latin typeface="Carlito"/>
                <a:cs typeface="Carlito"/>
              </a:rPr>
              <a:t>The selection of </a:t>
            </a:r>
            <a:r>
              <a:rPr sz="2400" spc="-10" dirty="0">
                <a:latin typeface="Carlito"/>
                <a:cs typeface="Carlito"/>
              </a:rPr>
              <a:t>what</a:t>
            </a:r>
            <a:r>
              <a:rPr sz="2400" spc="3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10" dirty="0">
                <a:latin typeface="Carlito"/>
                <a:cs typeface="Carlito"/>
              </a:rPr>
              <a:t>present	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critical.</a:t>
            </a:r>
            <a:endParaRPr sz="2400" dirty="0">
              <a:latin typeface="Carlito"/>
              <a:cs typeface="Carlito"/>
            </a:endParaRPr>
          </a:p>
          <a:p>
            <a:pPr marL="424180" indent="-41148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sz="2400" spc="-20" dirty="0">
                <a:latin typeface="Carlito"/>
                <a:cs typeface="Carlito"/>
              </a:rPr>
              <a:t>Reorganize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condense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material.</a:t>
            </a:r>
            <a:endParaRPr sz="2400" dirty="0">
              <a:latin typeface="Carlito"/>
              <a:cs typeface="Carlito"/>
            </a:endParaRPr>
          </a:p>
          <a:p>
            <a:pPr marL="424180" indent="-41148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423545" algn="l"/>
                <a:tab pos="424180" algn="l"/>
                <a:tab pos="2760345" algn="l"/>
              </a:tabLst>
            </a:pPr>
            <a:r>
              <a:rPr sz="2400" spc="-5" dirty="0">
                <a:latin typeface="Carlito"/>
                <a:cs typeface="Carlito"/>
              </a:rPr>
              <a:t>Augment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seminar	</a:t>
            </a:r>
            <a:r>
              <a:rPr sz="2400" spc="-10" dirty="0">
                <a:latin typeface="Carlito"/>
                <a:cs typeface="Carlito"/>
              </a:rPr>
              <a:t>by your own </a:t>
            </a:r>
            <a:r>
              <a:rPr sz="2400" spc="-15" dirty="0">
                <a:latin typeface="Carlito"/>
                <a:cs typeface="Carlito"/>
              </a:rPr>
              <a:t>literature </a:t>
            </a:r>
            <a:r>
              <a:rPr sz="2400" spc="-10" dirty="0">
                <a:latin typeface="Carlito"/>
                <a:cs typeface="Carlito"/>
              </a:rPr>
              <a:t>search.</a:t>
            </a:r>
            <a:endParaRPr sz="2400" dirty="0">
              <a:latin typeface="Carlito"/>
              <a:cs typeface="Carlito"/>
            </a:endParaRPr>
          </a:p>
          <a:p>
            <a:pPr marL="424180" indent="-41148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sz="2400" spc="-10" dirty="0">
                <a:latin typeface="Carlito"/>
                <a:cs typeface="Carlito"/>
              </a:rPr>
              <a:t>Presentation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5" dirty="0">
                <a:latin typeface="Carlito"/>
                <a:cs typeface="Carlito"/>
              </a:rPr>
              <a:t>relevant </a:t>
            </a:r>
            <a:r>
              <a:rPr sz="2400" spc="-10" dirty="0">
                <a:latin typeface="Carlito"/>
                <a:cs typeface="Carlito"/>
              </a:rPr>
              <a:t>information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evidences.</a:t>
            </a:r>
            <a:endParaRPr sz="2400" dirty="0">
              <a:latin typeface="Carlito"/>
              <a:cs typeface="Carlito"/>
            </a:endParaRPr>
          </a:p>
          <a:p>
            <a:pPr marL="424180" indent="-41148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sz="2400" spc="-10" dirty="0">
                <a:latin typeface="Carlito"/>
                <a:cs typeface="Carlito"/>
              </a:rPr>
              <a:t>Thoughts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opinions </a:t>
            </a:r>
            <a:r>
              <a:rPr sz="2400" dirty="0">
                <a:latin typeface="Carlito"/>
                <a:cs typeface="Carlito"/>
              </a:rPr>
              <a:t>with </a:t>
            </a:r>
            <a:r>
              <a:rPr sz="2400" spc="-10" dirty="0">
                <a:latin typeface="Carlito"/>
                <a:cs typeface="Carlito"/>
              </a:rPr>
              <a:t>appropriate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references.</a:t>
            </a:r>
            <a:endParaRPr sz="2400" dirty="0">
              <a:latin typeface="Carlito"/>
              <a:cs typeface="Carlito"/>
            </a:endParaRPr>
          </a:p>
          <a:p>
            <a:pPr marL="424180" indent="-41148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423545" algn="l"/>
                <a:tab pos="424180" algn="l"/>
                <a:tab pos="3113405" algn="l"/>
              </a:tabLst>
            </a:pPr>
            <a:r>
              <a:rPr sz="2400" b="1" i="1" spc="-5" dirty="0">
                <a:latin typeface="Carlito"/>
                <a:cs typeface="Carlito"/>
              </a:rPr>
              <a:t>No direct</a:t>
            </a:r>
            <a:r>
              <a:rPr sz="2400" b="1" i="1" spc="5" dirty="0">
                <a:latin typeface="Carlito"/>
                <a:cs typeface="Carlito"/>
              </a:rPr>
              <a:t> </a:t>
            </a:r>
            <a:r>
              <a:rPr sz="2400" b="1" i="1" spc="-5" dirty="0">
                <a:latin typeface="Carlito"/>
                <a:cs typeface="Carlito"/>
              </a:rPr>
              <a:t>transfer</a:t>
            </a:r>
            <a:r>
              <a:rPr sz="2400" b="1" i="1" spc="20" dirty="0">
                <a:latin typeface="Carlito"/>
                <a:cs typeface="Carlito"/>
              </a:rPr>
              <a:t> </a:t>
            </a:r>
            <a:r>
              <a:rPr sz="2400" b="1" i="1" spc="-5" dirty="0">
                <a:latin typeface="Carlito"/>
                <a:cs typeface="Carlito"/>
              </a:rPr>
              <a:t>of	</a:t>
            </a:r>
            <a:r>
              <a:rPr sz="2400" b="1" i="1" spc="-30" dirty="0">
                <a:latin typeface="Carlito"/>
                <a:cs typeface="Carlito"/>
              </a:rPr>
              <a:t>text </a:t>
            </a:r>
            <a:r>
              <a:rPr sz="2400" b="1" i="1" spc="-5" dirty="0">
                <a:latin typeface="Carlito"/>
                <a:cs typeface="Carlito"/>
              </a:rPr>
              <a:t>from </a:t>
            </a:r>
            <a:r>
              <a:rPr sz="2400" b="1" i="1" spc="-10" dirty="0">
                <a:latin typeface="Carlito"/>
                <a:cs typeface="Carlito"/>
              </a:rPr>
              <a:t>your</a:t>
            </a:r>
            <a:r>
              <a:rPr sz="2400" b="1" i="1" spc="40" dirty="0">
                <a:latin typeface="Carlito"/>
                <a:cs typeface="Carlito"/>
              </a:rPr>
              <a:t> </a:t>
            </a:r>
            <a:r>
              <a:rPr sz="2400" b="1" i="1" spc="-10" dirty="0">
                <a:latin typeface="Carlito"/>
                <a:cs typeface="Carlito"/>
              </a:rPr>
              <a:t>sources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3200" y="4339639"/>
            <a:ext cx="2441448" cy="2225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-17526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PLAGARISM!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359219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 smtClean="0">
                <a:solidFill>
                  <a:schemeClr val="accent2">
                    <a:lumMod val="75000"/>
                  </a:schemeClr>
                </a:solidFill>
              </a:rPr>
              <a:t>Pre</a:t>
            </a:r>
            <a:r>
              <a:rPr lang="en-US" b="1" spc="-80" dirty="0" smtClean="0">
                <a:solidFill>
                  <a:schemeClr val="accent2">
                    <a:lumMod val="75000"/>
                  </a:schemeClr>
                </a:solidFill>
              </a:rPr>
              <a:t>-s</a:t>
            </a:r>
            <a:r>
              <a:rPr b="1" spc="-5" dirty="0" smtClean="0">
                <a:solidFill>
                  <a:schemeClr val="accent2">
                    <a:lumMod val="75000"/>
                  </a:schemeClr>
                </a:solidFill>
              </a:rPr>
              <a:t>eminar</a:t>
            </a:r>
            <a:endParaRPr b="1" spc="-5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81000" y="914400"/>
            <a:ext cx="5867400" cy="413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rlito"/>
                <a:cs typeface="Carlito"/>
              </a:rPr>
              <a:t>Practice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Scheduling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Final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checklists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latin typeface="Carlito"/>
                <a:cs typeface="Carlito"/>
              </a:rPr>
              <a:t>2. </a:t>
            </a:r>
            <a:r>
              <a:rPr sz="2400" b="1" spc="-15" dirty="0">
                <a:latin typeface="Carlito"/>
                <a:cs typeface="Carlito"/>
              </a:rPr>
              <a:t>Before </a:t>
            </a:r>
            <a:r>
              <a:rPr sz="2400" b="1" spc="-5" dirty="0">
                <a:latin typeface="Carlito"/>
                <a:cs typeface="Carlito"/>
              </a:rPr>
              <a:t>the</a:t>
            </a:r>
            <a:r>
              <a:rPr sz="2400" b="1" spc="1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seminar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Familiarize </a:t>
            </a:r>
            <a:r>
              <a:rPr sz="2400" spc="-15" dirty="0">
                <a:latin typeface="Carlito"/>
                <a:cs typeface="Carlito"/>
              </a:rPr>
              <a:t>yourself </a:t>
            </a:r>
            <a:r>
              <a:rPr sz="2400" dirty="0">
                <a:latin typeface="Carlito"/>
                <a:cs typeface="Carlito"/>
              </a:rPr>
              <a:t>with the</a:t>
            </a:r>
            <a:r>
              <a:rPr sz="2400" spc="-9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room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Review your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slides</a:t>
            </a:r>
            <a:endParaRPr sz="2400" dirty="0">
              <a:latin typeface="Carlito"/>
              <a:cs typeface="Carlito"/>
            </a:endParaRPr>
          </a:p>
          <a:p>
            <a:pPr marL="424180" indent="-411480">
              <a:lnSpc>
                <a:spcPct val="100000"/>
              </a:lnSpc>
              <a:spcBef>
                <a:spcPts val="2020"/>
              </a:spcBef>
              <a:buFont typeface="Wingdings"/>
              <a:buChar char=""/>
              <a:tabLst>
                <a:tab pos="423545" algn="l"/>
                <a:tab pos="424180" algn="l"/>
              </a:tabLst>
            </a:pPr>
            <a:r>
              <a:rPr sz="2400" spc="-5" dirty="0">
                <a:latin typeface="Carlito"/>
                <a:cs typeface="Carlito"/>
              </a:rPr>
              <a:t>Does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equipment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work?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8038" y="5334000"/>
            <a:ext cx="8016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PRACTICE MAKES PERFECT!</a:t>
            </a:r>
            <a:endParaRPr lang="ar-SA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2819400"/>
            <a:ext cx="44958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1371600" y="838200"/>
            <a:ext cx="8229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solidFill>
                  <a:schemeClr val="accent4">
                    <a:lumMod val="75000"/>
                  </a:schemeClr>
                </a:solidFill>
              </a:rPr>
              <a:t>Presentation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93444" y="2014854"/>
            <a:ext cx="3578556" cy="38292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25" dirty="0" smtClean="0">
                <a:latin typeface="Carlito"/>
                <a:cs typeface="Carlito"/>
              </a:rPr>
              <a:t>Proper, formal clothing. 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000" dirty="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Body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spc="-5" dirty="0" smtClean="0">
                <a:latin typeface="Carlito"/>
                <a:cs typeface="Carlito"/>
              </a:rPr>
              <a:t>language</a:t>
            </a:r>
            <a:r>
              <a:rPr lang="en-US" sz="2400" spc="-5" dirty="0" smtClean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4000" dirty="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 smtClean="0">
                <a:latin typeface="Carlito"/>
                <a:cs typeface="Carlito"/>
              </a:rPr>
              <a:t>Confidence</a:t>
            </a:r>
            <a:endParaRPr lang="en-US" sz="2400" spc="-5" dirty="0" smtClean="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2400" spc="-5" dirty="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sz="2400" spc="-5" dirty="0" smtClean="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spc="-5" dirty="0" smtClean="0">
                <a:latin typeface="Carlito"/>
                <a:cs typeface="Carlito"/>
              </a:rPr>
              <a:t>NEVER Just read</a:t>
            </a:r>
            <a:r>
              <a:rPr lang="en-US" sz="2400" dirty="0">
                <a:latin typeface="Carlito"/>
                <a:cs typeface="Carlito"/>
              </a:rPr>
              <a:t> </a:t>
            </a:r>
            <a:r>
              <a:rPr lang="en-US" sz="2400" dirty="0" smtClean="0">
                <a:latin typeface="Carlito"/>
                <a:cs typeface="Carlito"/>
              </a:rPr>
              <a:t>off </a:t>
            </a:r>
          </a:p>
          <a:p>
            <a:pPr marL="12065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en-US" sz="2400" spc="-5" dirty="0" smtClean="0">
                <a:latin typeface="Carlito"/>
                <a:cs typeface="Carlito"/>
              </a:rPr>
              <a:t>Slides!!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871" y="533400"/>
            <a:ext cx="9065261" cy="361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rlito"/>
                <a:cs typeface="Carlito"/>
              </a:rPr>
              <a:t>Start </a:t>
            </a:r>
            <a:r>
              <a:rPr sz="2400" dirty="0">
                <a:latin typeface="Carlito"/>
                <a:cs typeface="Carlito"/>
              </a:rPr>
              <a:t>with a </a:t>
            </a:r>
            <a:r>
              <a:rPr sz="2400" spc="-5" dirty="0">
                <a:latin typeface="Carlito"/>
                <a:cs typeface="Carlito"/>
              </a:rPr>
              <a:t>deep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breath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8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5" dirty="0">
                <a:latin typeface="Carlito"/>
                <a:cs typeface="Carlito"/>
              </a:rPr>
              <a:t>Know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beginning </a:t>
            </a:r>
            <a:r>
              <a:rPr sz="2400" spc="-10" dirty="0">
                <a:latin typeface="Carlito"/>
                <a:cs typeface="Carlito"/>
              </a:rPr>
              <a:t>remarks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well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8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rlito"/>
                <a:cs typeface="Carlito"/>
              </a:rPr>
              <a:t>Do not </a:t>
            </a:r>
            <a:r>
              <a:rPr sz="2400" spc="-10" dirty="0">
                <a:latin typeface="Carlito"/>
                <a:cs typeface="Carlito"/>
              </a:rPr>
              <a:t>memorize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presentation,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extempore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8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rlito"/>
                <a:cs typeface="Carlito"/>
              </a:rPr>
              <a:t>Do not speak </a:t>
            </a:r>
            <a:r>
              <a:rPr sz="2400" dirty="0">
                <a:latin typeface="Carlito"/>
                <a:cs typeface="Carlito"/>
              </a:rPr>
              <a:t>with </a:t>
            </a:r>
            <a:r>
              <a:rPr sz="2400" spc="-10" dirty="0">
                <a:latin typeface="Carlito"/>
                <a:cs typeface="Carlito"/>
              </a:rPr>
              <a:t>your </a:t>
            </a:r>
            <a:r>
              <a:rPr sz="2400" spc="-5" dirty="0">
                <a:latin typeface="Carlito"/>
                <a:cs typeface="Carlito"/>
              </a:rPr>
              <a:t>back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5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audience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8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20" dirty="0">
                <a:latin typeface="Carlito"/>
                <a:cs typeface="Carlito"/>
              </a:rPr>
              <a:t>Pointer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ethics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457200"/>
            <a:ext cx="7157720" cy="3512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3545" indent="-4114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sz="2400" spc="-5" dirty="0">
                <a:latin typeface="Carlito"/>
                <a:cs typeface="Carlito"/>
              </a:rPr>
              <a:t>Speak </a:t>
            </a:r>
            <a:r>
              <a:rPr sz="2400" dirty="0">
                <a:latin typeface="Carlito"/>
                <a:cs typeface="Carlito"/>
              </a:rPr>
              <a:t>clearly and </a:t>
            </a:r>
            <a:r>
              <a:rPr sz="2400" spc="-15" dirty="0">
                <a:latin typeface="Carlito"/>
                <a:cs typeface="Carlito"/>
              </a:rPr>
              <a:t>at </a:t>
            </a:r>
            <a:r>
              <a:rPr sz="2400" spc="-5" dirty="0">
                <a:latin typeface="Carlito"/>
                <a:cs typeface="Carlito"/>
              </a:rPr>
              <a:t>suitable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pace</a:t>
            </a:r>
            <a:endParaRPr sz="2400" dirty="0">
              <a:latin typeface="Carlito"/>
              <a:cs typeface="Carlito"/>
            </a:endParaRPr>
          </a:p>
          <a:p>
            <a:pPr marL="354965" marR="5080" indent="-342900">
              <a:lnSpc>
                <a:spcPct val="150000"/>
              </a:lnSpc>
              <a:spcBef>
                <a:spcPts val="580"/>
              </a:spcBef>
              <a:buFont typeface="Arial"/>
              <a:buChar char="•"/>
              <a:tabLst>
                <a:tab pos="423545" algn="l"/>
                <a:tab pos="424180" algn="l"/>
                <a:tab pos="1676400" algn="l"/>
                <a:tab pos="1965960" algn="l"/>
                <a:tab pos="2733040" algn="l"/>
                <a:tab pos="3845560" algn="l"/>
                <a:tab pos="4243705" algn="l"/>
                <a:tab pos="4826000" algn="l"/>
                <a:tab pos="5889625" algn="l"/>
                <a:tab pos="6581775" algn="l"/>
              </a:tabLst>
            </a:pPr>
            <a:r>
              <a:rPr dirty="0"/>
              <a:t>	</a:t>
            </a:r>
            <a:r>
              <a:rPr sz="2400" dirty="0">
                <a:latin typeface="Carlito"/>
                <a:cs typeface="Carlito"/>
              </a:rPr>
              <a:t>Mai</a:t>
            </a:r>
            <a:r>
              <a:rPr sz="2400" spc="-25" dirty="0">
                <a:latin typeface="Carlito"/>
                <a:cs typeface="Carlito"/>
              </a:rPr>
              <a:t>nt</a:t>
            </a:r>
            <a:r>
              <a:rPr sz="2400" spc="-10" dirty="0">
                <a:latin typeface="Carlito"/>
                <a:cs typeface="Carlito"/>
              </a:rPr>
              <a:t>a</a:t>
            </a:r>
            <a:r>
              <a:rPr sz="2400" dirty="0">
                <a:latin typeface="Carlito"/>
                <a:cs typeface="Carlito"/>
              </a:rPr>
              <a:t>in	a	</a:t>
            </a:r>
            <a:r>
              <a:rPr sz="2400" spc="-15" dirty="0">
                <a:latin typeface="Carlito"/>
                <a:cs typeface="Carlito"/>
              </a:rPr>
              <a:t>g</a:t>
            </a:r>
            <a:r>
              <a:rPr sz="2400" spc="-5" dirty="0">
                <a:latin typeface="Carlito"/>
                <a:cs typeface="Carlito"/>
              </a:rPr>
              <a:t>oo</a:t>
            </a:r>
            <a:r>
              <a:rPr sz="2400" dirty="0">
                <a:latin typeface="Carlito"/>
                <a:cs typeface="Carlito"/>
              </a:rPr>
              <a:t>d	am</a:t>
            </a:r>
            <a:r>
              <a:rPr sz="2400" spc="-15" dirty="0">
                <a:latin typeface="Carlito"/>
                <a:cs typeface="Carlito"/>
              </a:rPr>
              <a:t>o</a:t>
            </a:r>
            <a:r>
              <a:rPr sz="2400" spc="-5" dirty="0">
                <a:latin typeface="Carlito"/>
                <a:cs typeface="Carlito"/>
              </a:rPr>
              <a:t>u</a:t>
            </a:r>
            <a:r>
              <a:rPr sz="2400" spc="-25" dirty="0">
                <a:latin typeface="Carlito"/>
                <a:cs typeface="Carlito"/>
              </a:rPr>
              <a:t>n</a:t>
            </a:r>
            <a:r>
              <a:rPr sz="2400" dirty="0">
                <a:latin typeface="Carlito"/>
                <a:cs typeface="Carlito"/>
              </a:rPr>
              <a:t>t	</a:t>
            </a:r>
            <a:r>
              <a:rPr sz="2400" spc="-10" dirty="0">
                <a:latin typeface="Carlito"/>
                <a:cs typeface="Carlito"/>
              </a:rPr>
              <a:t>o</a:t>
            </a:r>
            <a:r>
              <a:rPr sz="2400" dirty="0">
                <a:latin typeface="Carlito"/>
                <a:cs typeface="Carlito"/>
              </a:rPr>
              <a:t>f	e</a:t>
            </a:r>
            <a:r>
              <a:rPr sz="2400" spc="-30" dirty="0">
                <a:latin typeface="Carlito"/>
                <a:cs typeface="Carlito"/>
              </a:rPr>
              <a:t>y</a:t>
            </a:r>
            <a:r>
              <a:rPr sz="2400" dirty="0">
                <a:latin typeface="Carlito"/>
                <a:cs typeface="Carlito"/>
              </a:rPr>
              <a:t>e	</a:t>
            </a:r>
            <a:r>
              <a:rPr sz="2400" spc="-20" dirty="0">
                <a:latin typeface="Carlito"/>
                <a:cs typeface="Carlito"/>
              </a:rPr>
              <a:t>c</a:t>
            </a:r>
            <a:r>
              <a:rPr sz="2400" spc="-5" dirty="0">
                <a:latin typeface="Carlito"/>
                <a:cs typeface="Carlito"/>
              </a:rPr>
              <a:t>o</a:t>
            </a:r>
            <a:r>
              <a:rPr sz="2400" spc="-30" dirty="0">
                <a:latin typeface="Carlito"/>
                <a:cs typeface="Carlito"/>
              </a:rPr>
              <a:t>n</a:t>
            </a:r>
            <a:r>
              <a:rPr sz="2400" spc="-25" dirty="0">
                <a:latin typeface="Carlito"/>
                <a:cs typeface="Carlito"/>
              </a:rPr>
              <a:t>t</a:t>
            </a:r>
            <a:r>
              <a:rPr sz="2400" dirty="0">
                <a:latin typeface="Carlito"/>
                <a:cs typeface="Carlito"/>
              </a:rPr>
              <a:t>act	w</a:t>
            </a:r>
            <a:r>
              <a:rPr sz="2400" spc="-10" dirty="0">
                <a:latin typeface="Carlito"/>
                <a:cs typeface="Carlito"/>
              </a:rPr>
              <a:t>i</a:t>
            </a:r>
            <a:r>
              <a:rPr sz="2400" spc="-15" dirty="0">
                <a:latin typeface="Carlito"/>
                <a:cs typeface="Carlito"/>
              </a:rPr>
              <a:t>t</a:t>
            </a:r>
            <a:r>
              <a:rPr sz="2400" dirty="0">
                <a:latin typeface="Carlito"/>
                <a:cs typeface="Carlito"/>
              </a:rPr>
              <a:t>h	</a:t>
            </a:r>
            <a:r>
              <a:rPr sz="2400" spc="-20" dirty="0">
                <a:latin typeface="Carlito"/>
                <a:cs typeface="Carlito"/>
              </a:rPr>
              <a:t>y</a:t>
            </a:r>
            <a:r>
              <a:rPr sz="2400" spc="-5" dirty="0">
                <a:latin typeface="Carlito"/>
                <a:cs typeface="Carlito"/>
              </a:rPr>
              <a:t>our  participants</a:t>
            </a:r>
            <a:endParaRPr sz="2400" dirty="0">
              <a:latin typeface="Carlito"/>
              <a:cs typeface="Carlito"/>
            </a:endParaRPr>
          </a:p>
          <a:p>
            <a:pPr marL="422275" marR="5080" indent="-410209">
              <a:lnSpc>
                <a:spcPct val="170000"/>
              </a:lnSpc>
              <a:buFont typeface="Arial"/>
              <a:buChar char="•"/>
              <a:tabLst>
                <a:tab pos="423545" algn="l"/>
                <a:tab pos="424180" algn="l"/>
                <a:tab pos="952500" algn="l"/>
                <a:tab pos="1793875" algn="l"/>
                <a:tab pos="2252980" algn="l"/>
                <a:tab pos="3327400" algn="l"/>
                <a:tab pos="4008754" algn="l"/>
                <a:tab pos="4807585" algn="l"/>
                <a:tab pos="5422900" algn="l"/>
                <a:tab pos="6123940" algn="l"/>
                <a:tab pos="6878955" algn="l"/>
              </a:tabLst>
            </a:pPr>
            <a:r>
              <a:rPr sz="2400" spc="-10" dirty="0">
                <a:latin typeface="Carlito"/>
                <a:cs typeface="Carlito"/>
              </a:rPr>
              <a:t>Maintain good </a:t>
            </a:r>
            <a:r>
              <a:rPr sz="2400" spc="-15" dirty="0">
                <a:latin typeface="Carlito"/>
                <a:cs typeface="Carlito"/>
              </a:rPr>
              <a:t>posture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positive </a:t>
            </a:r>
            <a:r>
              <a:rPr sz="2400" spc="-5" dirty="0">
                <a:latin typeface="Carlito"/>
                <a:cs typeface="Carlito"/>
              </a:rPr>
              <a:t>body language  (i</a:t>
            </a:r>
            <a:r>
              <a:rPr sz="2400" spc="10" dirty="0">
                <a:latin typeface="Carlito"/>
                <a:cs typeface="Carlito"/>
              </a:rPr>
              <a:t>e</a:t>
            </a:r>
            <a:r>
              <a:rPr sz="2400" dirty="0">
                <a:latin typeface="Carlito"/>
                <a:cs typeface="Carlito"/>
              </a:rPr>
              <a:t>.	</a:t>
            </a:r>
            <a:r>
              <a:rPr sz="2400" spc="-15" dirty="0">
                <a:latin typeface="Carlito"/>
                <a:cs typeface="Carlito"/>
              </a:rPr>
              <a:t>S</a:t>
            </a:r>
            <a:r>
              <a:rPr sz="2400" spc="-25" dirty="0">
                <a:latin typeface="Carlito"/>
                <a:cs typeface="Carlito"/>
              </a:rPr>
              <a:t>t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-10" dirty="0">
                <a:latin typeface="Carlito"/>
                <a:cs typeface="Carlito"/>
              </a:rPr>
              <a:t>n</a:t>
            </a:r>
            <a:r>
              <a:rPr sz="2400" dirty="0">
                <a:latin typeface="Carlito"/>
                <a:cs typeface="Carlito"/>
              </a:rPr>
              <a:t>d	</a:t>
            </a:r>
            <a:r>
              <a:rPr sz="2400" spc="-5" dirty="0">
                <a:latin typeface="Carlito"/>
                <a:cs typeface="Carlito"/>
              </a:rPr>
              <a:t>u</a:t>
            </a:r>
            <a:r>
              <a:rPr sz="2400" dirty="0">
                <a:latin typeface="Carlito"/>
                <a:cs typeface="Carlito"/>
              </a:rPr>
              <a:t>p	</a:t>
            </a:r>
            <a:r>
              <a:rPr sz="2400" spc="-30" dirty="0">
                <a:latin typeface="Carlito"/>
                <a:cs typeface="Carlito"/>
              </a:rPr>
              <a:t>s</a:t>
            </a:r>
            <a:r>
              <a:rPr sz="2400" dirty="0">
                <a:latin typeface="Carlito"/>
                <a:cs typeface="Carlito"/>
              </a:rPr>
              <a:t>t</a:t>
            </a:r>
            <a:r>
              <a:rPr sz="2400" spc="-50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ai</a:t>
            </a:r>
            <a:r>
              <a:rPr sz="2400" spc="-15" dirty="0">
                <a:latin typeface="Carlito"/>
                <a:cs typeface="Carlito"/>
              </a:rPr>
              <a:t>g</a:t>
            </a:r>
            <a:r>
              <a:rPr sz="2400" spc="-25" dirty="0">
                <a:latin typeface="Carlito"/>
                <a:cs typeface="Carlito"/>
              </a:rPr>
              <a:t>h</a:t>
            </a:r>
            <a:r>
              <a:rPr sz="2400" dirty="0">
                <a:latin typeface="Carlito"/>
                <a:cs typeface="Carlito"/>
              </a:rPr>
              <a:t>t	,and	</a:t>
            </a:r>
            <a:r>
              <a:rPr sz="2400" spc="-5" dirty="0">
                <a:latin typeface="Carlito"/>
                <a:cs typeface="Carlito"/>
              </a:rPr>
              <a:t>d</a:t>
            </a:r>
            <a:r>
              <a:rPr sz="2400" spc="5" dirty="0">
                <a:latin typeface="Carlito"/>
                <a:cs typeface="Carlito"/>
              </a:rPr>
              <a:t>o</a:t>
            </a:r>
            <a:r>
              <a:rPr sz="2400" spc="-5" dirty="0">
                <a:latin typeface="Carlito"/>
                <a:cs typeface="Carlito"/>
              </a:rPr>
              <a:t>n’</a:t>
            </a:r>
            <a:r>
              <a:rPr sz="2400" dirty="0">
                <a:latin typeface="Carlito"/>
                <a:cs typeface="Carlito"/>
              </a:rPr>
              <a:t>t	</a:t>
            </a:r>
            <a:r>
              <a:rPr sz="2400" spc="-50" dirty="0">
                <a:latin typeface="Carlito"/>
                <a:cs typeface="Carlito"/>
              </a:rPr>
              <a:t>f</a:t>
            </a:r>
            <a:r>
              <a:rPr sz="2400" spc="-5" dirty="0">
                <a:latin typeface="Carlito"/>
                <a:cs typeface="Carlito"/>
              </a:rPr>
              <a:t>ol</a:t>
            </a:r>
            <a:r>
              <a:rPr sz="2400" dirty="0">
                <a:latin typeface="Carlito"/>
                <a:cs typeface="Carlito"/>
              </a:rPr>
              <a:t>d	</a:t>
            </a:r>
            <a:r>
              <a:rPr sz="2400" spc="-20" dirty="0">
                <a:latin typeface="Carlito"/>
                <a:cs typeface="Carlito"/>
              </a:rPr>
              <a:t>y</a:t>
            </a:r>
            <a:r>
              <a:rPr sz="2400" spc="-5" dirty="0">
                <a:latin typeface="Carlito"/>
                <a:cs typeface="Carlito"/>
              </a:rPr>
              <a:t>ou</a:t>
            </a:r>
            <a:r>
              <a:rPr sz="2400" dirty="0">
                <a:latin typeface="Carlito"/>
                <a:cs typeface="Carlito"/>
              </a:rPr>
              <a:t>r	arms	</a:t>
            </a:r>
            <a:r>
              <a:rPr sz="2400" spc="-10" dirty="0">
                <a:latin typeface="Carlito"/>
                <a:cs typeface="Carlito"/>
              </a:rPr>
              <a:t>or</a:t>
            </a:r>
            <a:endParaRPr sz="2400" dirty="0">
              <a:latin typeface="Carlito"/>
              <a:cs typeface="Carlito"/>
            </a:endParaRPr>
          </a:p>
          <a:p>
            <a:pPr marL="926465">
              <a:lnSpc>
                <a:spcPct val="100000"/>
              </a:lnSpc>
              <a:spcBef>
                <a:spcPts val="1720"/>
              </a:spcBef>
            </a:pPr>
            <a:r>
              <a:rPr sz="2400" spc="-20" dirty="0">
                <a:latin typeface="Carlito"/>
                <a:cs typeface="Carlito"/>
              </a:rPr>
              <a:t>keep </a:t>
            </a:r>
            <a:r>
              <a:rPr sz="2400" spc="-10" dirty="0">
                <a:latin typeface="Carlito"/>
                <a:cs typeface="Carlito"/>
              </a:rPr>
              <a:t>your </a:t>
            </a:r>
            <a:r>
              <a:rPr sz="2400" spc="-5" dirty="0">
                <a:latin typeface="Carlito"/>
                <a:cs typeface="Carlito"/>
              </a:rPr>
              <a:t>hands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10" dirty="0">
                <a:latin typeface="Carlito"/>
                <a:cs typeface="Carlito"/>
              </a:rPr>
              <a:t>your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pockets</a:t>
            </a:r>
            <a:r>
              <a:rPr sz="3200" spc="-15" dirty="0">
                <a:latin typeface="Carlito"/>
                <a:cs typeface="Carlito"/>
              </a:rPr>
              <a:t>)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76197"/>
            <a:ext cx="487895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>
                <a:solidFill>
                  <a:schemeClr val="accent6">
                    <a:lumMod val="75000"/>
                  </a:schemeClr>
                </a:solidFill>
              </a:rPr>
              <a:t>Review/Evaluation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1739849"/>
            <a:ext cx="5989320" cy="4123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latin typeface="Carlito"/>
                <a:cs typeface="Carlito"/>
              </a:rPr>
              <a:t>Replay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event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10" dirty="0">
                <a:latin typeface="Carlito"/>
                <a:cs typeface="Carlito"/>
              </a:rPr>
              <a:t>your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mind</a:t>
            </a:r>
            <a:endParaRPr sz="24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400" spc="-20" dirty="0">
                <a:latin typeface="Carlito"/>
                <a:cs typeface="Carlito"/>
              </a:rPr>
              <a:t>Points </a:t>
            </a:r>
            <a:r>
              <a:rPr sz="2400" spc="-15" dirty="0">
                <a:latin typeface="Carlito"/>
                <a:cs typeface="Carlito"/>
              </a:rPr>
              <a:t>to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consider</a:t>
            </a:r>
            <a:endParaRPr sz="240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2014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What</a:t>
            </a:r>
            <a:r>
              <a:rPr sz="2400" spc="-5" dirty="0">
                <a:latin typeface="Carlito"/>
                <a:cs typeface="Carlito"/>
              </a:rPr>
              <a:t> happened</a:t>
            </a:r>
            <a:endParaRPr sz="240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202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What was</a:t>
            </a:r>
            <a:r>
              <a:rPr sz="2400" spc="-9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observed</a:t>
            </a:r>
            <a:endParaRPr sz="240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2014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Objectives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achieved</a:t>
            </a:r>
            <a:endParaRPr sz="240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2014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Ideas </a:t>
            </a:r>
            <a:r>
              <a:rPr sz="2400" spc="-15" dirty="0">
                <a:latin typeface="Carlito"/>
                <a:cs typeface="Carlito"/>
              </a:rPr>
              <a:t>to improve </a:t>
            </a:r>
            <a:r>
              <a:rPr sz="2400" spc="-10" dirty="0">
                <a:latin typeface="Carlito"/>
                <a:cs typeface="Carlito"/>
              </a:rPr>
              <a:t>future </a:t>
            </a:r>
            <a:r>
              <a:rPr sz="2400" spc="-5" dirty="0">
                <a:latin typeface="Carlito"/>
                <a:cs typeface="Carlito"/>
              </a:rPr>
              <a:t>seminar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presentation</a:t>
            </a:r>
            <a:endParaRPr sz="240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202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20" dirty="0">
                <a:latin typeface="Carlito"/>
                <a:cs typeface="Carlito"/>
              </a:rPr>
              <a:t>Make 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-10" dirty="0">
                <a:latin typeface="Carlito"/>
                <a:cs typeface="Carlito"/>
              </a:rPr>
              <a:t> judgement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8400" y="609600"/>
            <a:ext cx="24384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405701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spc="-5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93444" y="2014854"/>
            <a:ext cx="7157720" cy="419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4836160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good </a:t>
            </a:r>
            <a:r>
              <a:rPr sz="2400" spc="-5" dirty="0">
                <a:latin typeface="Carlito"/>
                <a:cs typeface="Carlito"/>
              </a:rPr>
              <a:t>seminar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requires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significant	</a:t>
            </a:r>
            <a:r>
              <a:rPr sz="2400" spc="-5" dirty="0">
                <a:latin typeface="Carlito"/>
                <a:cs typeface="Carlito"/>
              </a:rPr>
              <a:t>planning</a:t>
            </a:r>
            <a:endParaRPr sz="2400">
              <a:latin typeface="Carlito"/>
              <a:cs typeface="Carlito"/>
            </a:endParaRPr>
          </a:p>
          <a:p>
            <a:pPr marL="354965" marR="5080" indent="-342900">
              <a:lnSpc>
                <a:spcPct val="250100"/>
              </a:lnSpc>
              <a:spcBef>
                <a:spcPts val="570"/>
              </a:spcBef>
              <a:buFont typeface="Arial"/>
              <a:buChar char="•"/>
              <a:tabLst>
                <a:tab pos="354965" algn="l"/>
                <a:tab pos="355600" algn="l"/>
                <a:tab pos="958850" algn="l"/>
              </a:tabLst>
            </a:pPr>
            <a:r>
              <a:rPr sz="2400" spc="-10" dirty="0">
                <a:latin typeface="Carlito"/>
                <a:cs typeface="Carlito"/>
              </a:rPr>
              <a:t>There </a:t>
            </a:r>
            <a:r>
              <a:rPr sz="2400" spc="-15" dirty="0">
                <a:latin typeface="Carlito"/>
                <a:cs typeface="Carlito"/>
              </a:rPr>
              <a:t>are many </a:t>
            </a:r>
            <a:r>
              <a:rPr sz="2400" dirty="0">
                <a:latin typeface="Carlito"/>
                <a:cs typeface="Carlito"/>
              </a:rPr>
              <a:t>rules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30" dirty="0">
                <a:latin typeface="Carlito"/>
                <a:cs typeface="Carlito"/>
              </a:rPr>
              <a:t>consider, </a:t>
            </a:r>
            <a:r>
              <a:rPr sz="2400" spc="-10" dirty="0">
                <a:latin typeface="Carlito"/>
                <a:cs typeface="Carlito"/>
              </a:rPr>
              <a:t>but </a:t>
            </a:r>
            <a:r>
              <a:rPr sz="2400" spc="-5" dirty="0">
                <a:latin typeface="Carlito"/>
                <a:cs typeface="Carlito"/>
              </a:rPr>
              <a:t>they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5" dirty="0">
                <a:latin typeface="Carlito"/>
                <a:cs typeface="Carlito"/>
              </a:rPr>
              <a:t>simple  </a:t>
            </a:r>
            <a:r>
              <a:rPr sz="2400" dirty="0">
                <a:latin typeface="Carlito"/>
                <a:cs typeface="Carlito"/>
              </a:rPr>
              <a:t>and	</a:t>
            </a:r>
            <a:r>
              <a:rPr sz="2400" spc="-10" dirty="0">
                <a:latin typeface="Carlito"/>
                <a:cs typeface="Carlito"/>
              </a:rPr>
              <a:t>requires common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sense.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19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With a </a:t>
            </a:r>
            <a:r>
              <a:rPr sz="2400" spc="-10" dirty="0">
                <a:latin typeface="Carlito"/>
                <a:cs typeface="Carlito"/>
              </a:rPr>
              <a:t>well thought-out </a:t>
            </a:r>
            <a:r>
              <a:rPr sz="2400" spc="-5" dirty="0">
                <a:latin typeface="Carlito"/>
                <a:cs typeface="Carlito"/>
              </a:rPr>
              <a:t>visual </a:t>
            </a:r>
            <a:r>
              <a:rPr sz="2400" spc="-10" dirty="0">
                <a:latin typeface="Carlito"/>
                <a:cs typeface="Carlito"/>
              </a:rPr>
              <a:t>presentation, </a:t>
            </a:r>
            <a:r>
              <a:rPr sz="2400" spc="-5" dirty="0">
                <a:latin typeface="Carlito"/>
                <a:cs typeface="Carlito"/>
              </a:rPr>
              <a:t>the</a:t>
            </a:r>
            <a:r>
              <a:rPr sz="2400" spc="210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words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>
              <a:latin typeface="Carlito"/>
              <a:cs typeface="Carlito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rlito"/>
                <a:cs typeface="Carlito"/>
              </a:rPr>
              <a:t>will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follow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0" y="228600"/>
            <a:ext cx="3093720" cy="626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338060" cy="5503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3355" y="1447800"/>
            <a:ext cx="7257288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457200"/>
            <a:ext cx="8458200" cy="4087914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545"/>
              </a:spcBef>
              <a:buFont typeface="Arial"/>
              <a:buChar char="•"/>
              <a:tabLst>
                <a:tab pos="354965" algn="l"/>
                <a:tab pos="355600" algn="l"/>
                <a:tab pos="1518285" algn="l"/>
                <a:tab pos="2603500" algn="l"/>
                <a:tab pos="2894330" algn="l"/>
                <a:tab pos="3429635" algn="l"/>
                <a:tab pos="4208780" algn="l"/>
                <a:tab pos="5247640" algn="l"/>
                <a:tab pos="5699125" algn="l"/>
                <a:tab pos="6494780" algn="l"/>
              </a:tabLst>
            </a:pPr>
            <a:r>
              <a:rPr sz="2400" b="1" i="1" spc="-35" dirty="0">
                <a:latin typeface="Carlito"/>
                <a:cs typeface="Carlito"/>
              </a:rPr>
              <a:t>R</a:t>
            </a:r>
            <a:r>
              <a:rPr sz="2400" b="1" i="1" spc="-5" dirty="0">
                <a:latin typeface="Carlito"/>
                <a:cs typeface="Carlito"/>
              </a:rPr>
              <a:t>e</a:t>
            </a:r>
            <a:r>
              <a:rPr sz="2400" b="1" i="1" spc="-15" dirty="0">
                <a:latin typeface="Carlito"/>
                <a:cs typeface="Carlito"/>
              </a:rPr>
              <a:t>a</a:t>
            </a:r>
            <a:r>
              <a:rPr sz="2400" b="1" i="1" dirty="0">
                <a:latin typeface="Carlito"/>
                <a:cs typeface="Carlito"/>
              </a:rPr>
              <a:t>di</a:t>
            </a:r>
            <a:r>
              <a:rPr sz="2400" b="1" i="1" spc="-20" dirty="0">
                <a:latin typeface="Carlito"/>
                <a:cs typeface="Carlito"/>
              </a:rPr>
              <a:t>n</a:t>
            </a:r>
            <a:r>
              <a:rPr sz="2400" b="1" i="1" dirty="0">
                <a:latin typeface="Carlito"/>
                <a:cs typeface="Carlito"/>
              </a:rPr>
              <a:t>g	</a:t>
            </a:r>
            <a:r>
              <a:rPr sz="2400" b="1" i="1" spc="-15" dirty="0">
                <a:latin typeface="Carlito"/>
                <a:cs typeface="Carlito"/>
              </a:rPr>
              <a:t>m</a:t>
            </a:r>
            <a:r>
              <a:rPr sz="2400" b="1" i="1" dirty="0">
                <a:latin typeface="Carlito"/>
                <a:cs typeface="Carlito"/>
              </a:rPr>
              <a:t>a</a:t>
            </a:r>
            <a:r>
              <a:rPr sz="2400" b="1" i="1" spc="-70" dirty="0">
                <a:latin typeface="Carlito"/>
                <a:cs typeface="Carlito"/>
              </a:rPr>
              <a:t>k</a:t>
            </a:r>
            <a:r>
              <a:rPr sz="2400" b="1" i="1" spc="-15" dirty="0">
                <a:latin typeface="Carlito"/>
                <a:cs typeface="Carlito"/>
              </a:rPr>
              <a:t>e</a:t>
            </a:r>
            <a:r>
              <a:rPr sz="2400" b="1" i="1" dirty="0">
                <a:latin typeface="Carlito"/>
                <a:cs typeface="Carlito"/>
              </a:rPr>
              <a:t>th	a	</a:t>
            </a:r>
            <a:r>
              <a:rPr sz="2400" b="1" i="1" spc="-5" dirty="0">
                <a:latin typeface="Carlito"/>
                <a:cs typeface="Carlito"/>
              </a:rPr>
              <a:t>f</a:t>
            </a:r>
            <a:r>
              <a:rPr sz="2400" b="1" i="1" spc="-15" dirty="0">
                <a:latin typeface="Carlito"/>
                <a:cs typeface="Carlito"/>
              </a:rPr>
              <a:t>u</a:t>
            </a:r>
            <a:r>
              <a:rPr sz="2400" b="1" i="1" dirty="0">
                <a:latin typeface="Carlito"/>
                <a:cs typeface="Carlito"/>
              </a:rPr>
              <a:t>ll	</a:t>
            </a:r>
            <a:r>
              <a:rPr sz="2400" b="1" i="1" spc="-15" dirty="0">
                <a:latin typeface="Carlito"/>
                <a:cs typeface="Carlito"/>
              </a:rPr>
              <a:t>m</a:t>
            </a:r>
            <a:r>
              <a:rPr sz="2400" b="1" i="1" dirty="0">
                <a:latin typeface="Carlito"/>
                <a:cs typeface="Carlito"/>
              </a:rPr>
              <a:t>a</a:t>
            </a:r>
            <a:r>
              <a:rPr sz="2400" b="1" i="1" spc="-5" dirty="0">
                <a:latin typeface="Carlito"/>
                <a:cs typeface="Carlito"/>
              </a:rPr>
              <a:t>n</a:t>
            </a:r>
            <a:r>
              <a:rPr sz="2400" b="1" i="1" dirty="0">
                <a:latin typeface="Carlito"/>
                <a:cs typeface="Carlito"/>
              </a:rPr>
              <a:t>;	</a:t>
            </a:r>
            <a:r>
              <a:rPr sz="2400" b="1" i="1" spc="-5" dirty="0">
                <a:latin typeface="Carlito"/>
                <a:cs typeface="Carlito"/>
              </a:rPr>
              <a:t>w</a:t>
            </a:r>
            <a:r>
              <a:rPr sz="2400" b="1" i="1" spc="-10" dirty="0">
                <a:latin typeface="Carlito"/>
                <a:cs typeface="Carlito"/>
              </a:rPr>
              <a:t>r</a:t>
            </a:r>
            <a:r>
              <a:rPr sz="2400" b="1" i="1" dirty="0">
                <a:latin typeface="Carlito"/>
                <a:cs typeface="Carlito"/>
              </a:rPr>
              <a:t>i</a:t>
            </a:r>
            <a:r>
              <a:rPr sz="2400" b="1" i="1" spc="-10" dirty="0">
                <a:latin typeface="Carlito"/>
                <a:cs typeface="Carlito"/>
              </a:rPr>
              <a:t>t</a:t>
            </a:r>
            <a:r>
              <a:rPr sz="2400" b="1" i="1" spc="5" dirty="0">
                <a:latin typeface="Carlito"/>
                <a:cs typeface="Carlito"/>
              </a:rPr>
              <a:t>i</a:t>
            </a:r>
            <a:r>
              <a:rPr sz="2400" b="1" i="1" spc="-5" dirty="0">
                <a:latin typeface="Carlito"/>
                <a:cs typeface="Carlito"/>
              </a:rPr>
              <a:t>n</a:t>
            </a:r>
            <a:r>
              <a:rPr sz="2400" b="1" i="1" dirty="0">
                <a:latin typeface="Carlito"/>
                <a:cs typeface="Carlito"/>
              </a:rPr>
              <a:t>g	an	</a:t>
            </a:r>
            <a:r>
              <a:rPr sz="2400" b="1" i="1" spc="-65" dirty="0">
                <a:latin typeface="Carlito"/>
                <a:cs typeface="Carlito"/>
              </a:rPr>
              <a:t>e</a:t>
            </a:r>
            <a:r>
              <a:rPr sz="2400" b="1" i="1" spc="-50" dirty="0">
                <a:latin typeface="Carlito"/>
                <a:cs typeface="Carlito"/>
              </a:rPr>
              <a:t>x</a:t>
            </a:r>
            <a:r>
              <a:rPr sz="2400" b="1" i="1" dirty="0">
                <a:latin typeface="Carlito"/>
                <a:cs typeface="Carlito"/>
              </a:rPr>
              <a:t>a</a:t>
            </a:r>
            <a:r>
              <a:rPr sz="2400" b="1" i="1" spc="-15" dirty="0">
                <a:latin typeface="Carlito"/>
                <a:cs typeface="Carlito"/>
              </a:rPr>
              <a:t>c</a:t>
            </a:r>
            <a:r>
              <a:rPr sz="2400" b="1" i="1" dirty="0">
                <a:latin typeface="Carlito"/>
                <a:cs typeface="Carlito"/>
              </a:rPr>
              <a:t>t	ma</a:t>
            </a:r>
            <a:r>
              <a:rPr sz="2400" b="1" i="1" spc="-5" dirty="0">
                <a:latin typeface="Carlito"/>
                <a:cs typeface="Carlito"/>
              </a:rPr>
              <a:t>n</a:t>
            </a:r>
            <a:r>
              <a:rPr sz="2400" b="1" i="1" dirty="0">
                <a:latin typeface="Carlito"/>
                <a:cs typeface="Carlito"/>
              </a:rPr>
              <a:t>;</a:t>
            </a:r>
            <a:endParaRPr sz="2400" dirty="0">
              <a:latin typeface="Carlito"/>
              <a:cs typeface="Carlito"/>
            </a:endParaRPr>
          </a:p>
          <a:p>
            <a:pPr marL="354965">
              <a:lnSpc>
                <a:spcPct val="100000"/>
              </a:lnSpc>
              <a:spcBef>
                <a:spcPts val="1445"/>
              </a:spcBef>
            </a:pPr>
            <a:r>
              <a:rPr sz="2400" b="1" i="1" dirty="0">
                <a:latin typeface="Carlito"/>
                <a:cs typeface="Carlito"/>
              </a:rPr>
              <a:t>and </a:t>
            </a:r>
            <a:r>
              <a:rPr sz="2400" b="1" i="1" spc="-15" dirty="0">
                <a:latin typeface="Carlito"/>
                <a:cs typeface="Carlito"/>
              </a:rPr>
              <a:t>conference </a:t>
            </a:r>
            <a:r>
              <a:rPr sz="2400" b="1" i="1" dirty="0">
                <a:latin typeface="Carlito"/>
                <a:cs typeface="Carlito"/>
              </a:rPr>
              <a:t>a </a:t>
            </a:r>
            <a:r>
              <a:rPr sz="2400" b="1" i="1" spc="-5" dirty="0">
                <a:latin typeface="Carlito"/>
                <a:cs typeface="Carlito"/>
              </a:rPr>
              <a:t>ready </a:t>
            </a:r>
            <a:r>
              <a:rPr sz="2400" b="1" i="1" dirty="0">
                <a:latin typeface="Carlito"/>
                <a:cs typeface="Carlito"/>
              </a:rPr>
              <a:t>man </a:t>
            </a:r>
            <a:r>
              <a:rPr sz="2400" b="1" i="1" spc="-15" dirty="0">
                <a:latin typeface="Carlito"/>
                <a:cs typeface="Carlito"/>
              </a:rPr>
              <a:t>stated </a:t>
            </a:r>
            <a:r>
              <a:rPr sz="2400" b="1" i="1" spc="-5" dirty="0">
                <a:latin typeface="Carlito"/>
                <a:cs typeface="Carlito"/>
              </a:rPr>
              <a:t>by </a:t>
            </a:r>
            <a:r>
              <a:rPr sz="2400" b="1" i="1" spc="-10" dirty="0">
                <a:latin typeface="Carlito"/>
                <a:cs typeface="Carlito"/>
              </a:rPr>
              <a:t>Francis</a:t>
            </a:r>
            <a:r>
              <a:rPr sz="2400" b="1" i="1" spc="-70" dirty="0">
                <a:latin typeface="Carlito"/>
                <a:cs typeface="Carlito"/>
              </a:rPr>
              <a:t> </a:t>
            </a:r>
            <a:r>
              <a:rPr sz="2400" b="1" i="1" spc="-10" dirty="0">
                <a:latin typeface="Carlito"/>
                <a:cs typeface="Carlito"/>
              </a:rPr>
              <a:t>Bacon.</a:t>
            </a:r>
            <a:endParaRPr sz="2400" dirty="0">
              <a:latin typeface="Carlito"/>
              <a:cs typeface="Carlito"/>
            </a:endParaRPr>
          </a:p>
          <a:p>
            <a:pPr marL="354965" marR="5715" indent="-342900">
              <a:lnSpc>
                <a:spcPct val="150000"/>
              </a:lnSpc>
              <a:spcBef>
                <a:spcPts val="575"/>
              </a:spcBef>
              <a:buFont typeface="Arial"/>
              <a:buChar char="•"/>
              <a:tabLst>
                <a:tab pos="423545" algn="l"/>
                <a:tab pos="424180" algn="l"/>
                <a:tab pos="1042669" algn="l"/>
                <a:tab pos="1787525" algn="l"/>
                <a:tab pos="2515235" algn="l"/>
                <a:tab pos="2938780" algn="l"/>
                <a:tab pos="4109720" algn="l"/>
                <a:tab pos="5136515" algn="l"/>
                <a:tab pos="5761355" algn="l"/>
                <a:tab pos="6744970" algn="l"/>
              </a:tabLst>
            </a:pPr>
            <a:r>
              <a:rPr dirty="0"/>
              <a:t>	</a:t>
            </a:r>
            <a:r>
              <a:rPr sz="2400" spc="-5" dirty="0">
                <a:latin typeface="Carlito"/>
                <a:cs typeface="Carlito"/>
              </a:rPr>
              <a:t>Th</a:t>
            </a:r>
            <a:r>
              <a:rPr sz="2400" dirty="0">
                <a:latin typeface="Carlito"/>
                <a:cs typeface="Carlito"/>
              </a:rPr>
              <a:t>e	</a:t>
            </a:r>
            <a:r>
              <a:rPr sz="2400" spc="-5" dirty="0">
                <a:latin typeface="Carlito"/>
                <a:cs typeface="Carlito"/>
              </a:rPr>
              <a:t>skill</a:t>
            </a:r>
            <a:r>
              <a:rPr sz="2400" dirty="0">
                <a:latin typeface="Carlito"/>
                <a:cs typeface="Carlito"/>
              </a:rPr>
              <a:t>s	</a:t>
            </a:r>
            <a:r>
              <a:rPr sz="2400" spc="-5" dirty="0">
                <a:latin typeface="Carlito"/>
                <a:cs typeface="Carlito"/>
              </a:rPr>
              <a:t>suc</a:t>
            </a:r>
            <a:r>
              <a:rPr sz="2400" dirty="0">
                <a:latin typeface="Carlito"/>
                <a:cs typeface="Carlito"/>
              </a:rPr>
              <a:t>h	as	</a:t>
            </a:r>
            <a:r>
              <a:rPr sz="2400" spc="-35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eadin</a:t>
            </a:r>
            <a:r>
              <a:rPr sz="2400" spc="15" dirty="0">
                <a:latin typeface="Carlito"/>
                <a:cs typeface="Carlito"/>
              </a:rPr>
              <a:t>g</a:t>
            </a:r>
            <a:r>
              <a:rPr sz="2400" dirty="0">
                <a:latin typeface="Carlito"/>
                <a:cs typeface="Carlito"/>
              </a:rPr>
              <a:t>,	writi</a:t>
            </a:r>
            <a:r>
              <a:rPr sz="2400" spc="-10" dirty="0">
                <a:latin typeface="Carlito"/>
                <a:cs typeface="Carlito"/>
              </a:rPr>
              <a:t>n</a:t>
            </a:r>
            <a:r>
              <a:rPr sz="2400" dirty="0">
                <a:latin typeface="Carlito"/>
                <a:cs typeface="Carlito"/>
              </a:rPr>
              <a:t>g	and	</a:t>
            </a:r>
            <a:r>
              <a:rPr sz="2400" spc="-40" dirty="0">
                <a:latin typeface="Carlito"/>
                <a:cs typeface="Carlito"/>
              </a:rPr>
              <a:t>t</a:t>
            </a:r>
            <a:r>
              <a:rPr sz="2400" dirty="0">
                <a:latin typeface="Carlito"/>
                <a:cs typeface="Carlito"/>
              </a:rPr>
              <a:t>alk</a:t>
            </a:r>
            <a:r>
              <a:rPr sz="2400" spc="-10" dirty="0">
                <a:latin typeface="Carlito"/>
                <a:cs typeface="Carlito"/>
              </a:rPr>
              <a:t>i</a:t>
            </a:r>
            <a:r>
              <a:rPr sz="2400" spc="-5" dirty="0">
                <a:latin typeface="Carlito"/>
                <a:cs typeface="Carlito"/>
              </a:rPr>
              <a:t>n</a:t>
            </a:r>
            <a:r>
              <a:rPr sz="2400" dirty="0">
                <a:latin typeface="Carlito"/>
                <a:cs typeface="Carlito"/>
              </a:rPr>
              <a:t>g	a</a:t>
            </a:r>
            <a:r>
              <a:rPr sz="2400" spc="-35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e  </a:t>
            </a:r>
            <a:r>
              <a:rPr sz="2400" spc="-5" dirty="0">
                <a:latin typeface="Carlito"/>
                <a:cs typeface="Carlito"/>
              </a:rPr>
              <a:t>essential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personality development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person.</a:t>
            </a:r>
            <a:endParaRPr sz="2400" dirty="0">
              <a:latin typeface="Carlito"/>
              <a:cs typeface="Carlito"/>
            </a:endParaRPr>
          </a:p>
          <a:p>
            <a:pPr marL="354965" marR="5715" indent="-342900">
              <a:lnSpc>
                <a:spcPct val="159700"/>
              </a:lnSpc>
              <a:spcBef>
                <a:spcPts val="300"/>
              </a:spcBef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400" spc="-5" dirty="0">
                <a:latin typeface="Carlito"/>
                <a:cs typeface="Carlito"/>
              </a:rPr>
              <a:t>The seminar method </a:t>
            </a:r>
            <a:r>
              <a:rPr sz="2400" spc="-20" dirty="0">
                <a:latin typeface="Carlito"/>
                <a:cs typeface="Carlito"/>
              </a:rPr>
              <a:t>integrates </a:t>
            </a:r>
            <a:r>
              <a:rPr sz="2400" spc="-5" dirty="0">
                <a:latin typeface="Carlito"/>
                <a:cs typeface="Carlito"/>
              </a:rPr>
              <a:t>such skills of </a:t>
            </a:r>
            <a:r>
              <a:rPr sz="2400" spc="-10" dirty="0">
                <a:latin typeface="Carlito"/>
                <a:cs typeface="Carlito"/>
              </a:rPr>
              <a:t>reading  </a:t>
            </a:r>
            <a:r>
              <a:rPr sz="2400" dirty="0">
                <a:latin typeface="Carlito"/>
                <a:cs typeface="Carlito"/>
              </a:rPr>
              <a:t>and writing with </a:t>
            </a:r>
            <a:r>
              <a:rPr sz="2400" spc="-10" dirty="0">
                <a:latin typeface="Carlito"/>
                <a:cs typeface="Carlito"/>
              </a:rPr>
              <a:t>presentation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skills</a:t>
            </a:r>
            <a:r>
              <a:rPr sz="3200" spc="-5" dirty="0">
                <a:latin typeface="Carlito"/>
                <a:cs typeface="Carlito"/>
              </a:rPr>
              <a:t>.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533400"/>
            <a:ext cx="6996303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Objectives </a:t>
            </a:r>
            <a:r>
              <a:rPr dirty="0"/>
              <a:t>of </a:t>
            </a:r>
            <a:r>
              <a:rPr spc="5" dirty="0"/>
              <a:t>the</a:t>
            </a:r>
            <a:r>
              <a:rPr spc="-114" dirty="0"/>
              <a:t> </a:t>
            </a:r>
            <a:r>
              <a:rPr dirty="0"/>
              <a:t>Session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6938" y="1613661"/>
            <a:ext cx="7232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Carlito"/>
                <a:cs typeface="Carlito"/>
              </a:rPr>
              <a:t>At </a:t>
            </a:r>
            <a:r>
              <a:rPr sz="2400" dirty="0">
                <a:latin typeface="Carlito"/>
                <a:cs typeface="Carlito"/>
              </a:rPr>
              <a:t>the end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this </a:t>
            </a:r>
            <a:r>
              <a:rPr sz="2400" spc="-5" dirty="0">
                <a:latin typeface="Carlito"/>
                <a:cs typeface="Carlito"/>
              </a:rPr>
              <a:t>session </a:t>
            </a:r>
            <a:r>
              <a:rPr sz="2400" spc="-10" dirty="0">
                <a:latin typeface="Carlito"/>
                <a:cs typeface="Carlito"/>
              </a:rPr>
              <a:t>students </a:t>
            </a:r>
            <a:r>
              <a:rPr sz="2400" spc="-5" dirty="0">
                <a:latin typeface="Carlito"/>
                <a:cs typeface="Carlito"/>
              </a:rPr>
              <a:t>should be </a:t>
            </a:r>
            <a:r>
              <a:rPr sz="2400" dirty="0">
                <a:latin typeface="Carlito"/>
                <a:cs typeface="Carlito"/>
              </a:rPr>
              <a:t>able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to: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62140" y="3422726"/>
            <a:ext cx="16897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8815" algn="l"/>
              </a:tabLst>
            </a:pPr>
            <a:r>
              <a:rPr sz="2400" spc="-5" dirty="0">
                <a:latin typeface="Carlito"/>
                <a:cs typeface="Carlito"/>
              </a:rPr>
              <a:t>the	seminar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2179446"/>
            <a:ext cx="5062220" cy="2183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  <a:tab pos="2265680" algn="l"/>
                <a:tab pos="3395979" algn="l"/>
              </a:tabLst>
            </a:pPr>
            <a:r>
              <a:rPr sz="2400" spc="-10" dirty="0">
                <a:latin typeface="Carlito"/>
                <a:cs typeface="Carlito"/>
              </a:rPr>
              <a:t>Define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list	</a:t>
            </a:r>
            <a:r>
              <a:rPr sz="2400" dirty="0">
                <a:latin typeface="Carlito"/>
                <a:cs typeface="Carlito"/>
              </a:rPr>
              <a:t>types</a:t>
            </a:r>
            <a:r>
              <a:rPr sz="2400" spc="-5" dirty="0">
                <a:latin typeface="Carlito"/>
                <a:cs typeface="Carlito"/>
              </a:rPr>
              <a:t> of	seminar</a:t>
            </a:r>
            <a:endParaRPr sz="24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latin typeface="Carlito"/>
                <a:cs typeface="Carlito"/>
              </a:rPr>
              <a:t>list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objectives </a:t>
            </a:r>
            <a:r>
              <a:rPr sz="2400" spc="-5" dirty="0">
                <a:latin typeface="Carlito"/>
                <a:cs typeface="Carlito"/>
              </a:rPr>
              <a:t>of seminar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method</a:t>
            </a:r>
            <a:endParaRPr sz="24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  <a:tab pos="356235" algn="l"/>
                <a:tab pos="2059305" algn="l"/>
                <a:tab pos="2728595" algn="l"/>
                <a:tab pos="4695190" algn="l"/>
              </a:tabLst>
            </a:pPr>
            <a:r>
              <a:rPr sz="2400" dirty="0">
                <a:latin typeface="Carlito"/>
                <a:cs typeface="Carlito"/>
              </a:rPr>
              <a:t>U</a:t>
            </a:r>
            <a:r>
              <a:rPr sz="2400" spc="-10" dirty="0">
                <a:latin typeface="Carlito"/>
                <a:cs typeface="Carlito"/>
              </a:rPr>
              <a:t>n</a:t>
            </a:r>
            <a:r>
              <a:rPr sz="2400" spc="-5" dirty="0">
                <a:latin typeface="Carlito"/>
                <a:cs typeface="Carlito"/>
              </a:rPr>
              <a:t>de</a:t>
            </a:r>
            <a:r>
              <a:rPr sz="2400" spc="-35" dirty="0">
                <a:latin typeface="Carlito"/>
                <a:cs typeface="Carlito"/>
              </a:rPr>
              <a:t>r</a:t>
            </a:r>
            <a:r>
              <a:rPr sz="2400" spc="-30" dirty="0">
                <a:latin typeface="Carlito"/>
                <a:cs typeface="Carlito"/>
              </a:rPr>
              <a:t>s</a:t>
            </a:r>
            <a:r>
              <a:rPr sz="2400" spc="-25" dirty="0">
                <a:latin typeface="Carlito"/>
                <a:cs typeface="Carlito"/>
              </a:rPr>
              <a:t>t</a:t>
            </a:r>
            <a:r>
              <a:rPr sz="2400" dirty="0">
                <a:latin typeface="Carlito"/>
                <a:cs typeface="Carlito"/>
              </a:rPr>
              <a:t>and	the	</a:t>
            </a:r>
            <a:r>
              <a:rPr sz="2400" spc="-5" dirty="0">
                <a:latin typeface="Carlito"/>
                <a:cs typeface="Carlito"/>
              </a:rPr>
              <a:t>p</a:t>
            </a:r>
            <a:r>
              <a:rPr sz="2400" spc="-40" dirty="0">
                <a:latin typeface="Carlito"/>
                <a:cs typeface="Carlito"/>
              </a:rPr>
              <a:t>r</a:t>
            </a:r>
            <a:r>
              <a:rPr sz="2400" spc="5" dirty="0">
                <a:latin typeface="Carlito"/>
                <a:cs typeface="Carlito"/>
              </a:rPr>
              <a:t>e</a:t>
            </a:r>
            <a:r>
              <a:rPr sz="2400" spc="-5" dirty="0">
                <a:latin typeface="Carlito"/>
                <a:cs typeface="Carlito"/>
              </a:rPr>
              <a:t>-</a:t>
            </a:r>
            <a:r>
              <a:rPr sz="2400" spc="-35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equisi</a:t>
            </a:r>
            <a:r>
              <a:rPr sz="2400" spc="-30" dirty="0">
                <a:latin typeface="Carlito"/>
                <a:cs typeface="Carlito"/>
              </a:rPr>
              <a:t>t</a:t>
            </a:r>
            <a:r>
              <a:rPr sz="2400" dirty="0">
                <a:latin typeface="Carlito"/>
                <a:cs typeface="Carlito"/>
              </a:rPr>
              <a:t>es	</a:t>
            </a:r>
            <a:r>
              <a:rPr sz="2400" spc="-50" dirty="0">
                <a:latin typeface="Carlito"/>
                <a:cs typeface="Carlito"/>
              </a:rPr>
              <a:t>f</a:t>
            </a:r>
            <a:r>
              <a:rPr sz="2400" spc="-5" dirty="0">
                <a:latin typeface="Carlito"/>
                <a:cs typeface="Carlito"/>
              </a:rPr>
              <a:t>or</a:t>
            </a:r>
            <a:endParaRPr sz="24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1445"/>
              </a:spcBef>
            </a:pPr>
            <a:r>
              <a:rPr sz="2400" spc="-10" dirty="0">
                <a:latin typeface="Carlito"/>
                <a:cs typeface="Carlito"/>
              </a:rPr>
              <a:t>preparation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4410455"/>
            <a:ext cx="7232015" cy="17456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501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  <a:tab pos="1422400" algn="l"/>
                <a:tab pos="2969260" algn="l"/>
                <a:tab pos="6804659" algn="l"/>
              </a:tabLst>
            </a:pPr>
            <a:r>
              <a:rPr sz="2400" dirty="0">
                <a:latin typeface="Carlito"/>
                <a:cs typeface="Carlito"/>
              </a:rPr>
              <a:t>acqui</a:t>
            </a:r>
            <a:r>
              <a:rPr sz="2400" spc="-30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e	the</a:t>
            </a:r>
            <a:r>
              <a:rPr sz="2400" spc="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skill</a:t>
            </a:r>
            <a:r>
              <a:rPr sz="2400" dirty="0">
                <a:latin typeface="Carlito"/>
                <a:cs typeface="Carlito"/>
              </a:rPr>
              <a:t>s</a:t>
            </a:r>
            <a:r>
              <a:rPr sz="2400" spc="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o</a:t>
            </a:r>
            <a:r>
              <a:rPr sz="2400" dirty="0">
                <a:latin typeface="Carlito"/>
                <a:cs typeface="Carlito"/>
              </a:rPr>
              <a:t>f	</a:t>
            </a:r>
            <a:r>
              <a:rPr sz="2400" spc="-5" dirty="0">
                <a:latin typeface="Carlito"/>
                <a:cs typeface="Carlito"/>
              </a:rPr>
              <a:t>p</a:t>
            </a:r>
            <a:r>
              <a:rPr sz="2400" spc="-35" dirty="0">
                <a:latin typeface="Carlito"/>
                <a:cs typeface="Carlito"/>
              </a:rPr>
              <a:t>r</a:t>
            </a:r>
            <a:r>
              <a:rPr sz="2400" spc="15" dirty="0">
                <a:latin typeface="Carlito"/>
                <a:cs typeface="Carlito"/>
              </a:rPr>
              <a:t>e</a:t>
            </a:r>
            <a:r>
              <a:rPr sz="2400" spc="-5" dirty="0">
                <a:latin typeface="Carlito"/>
                <a:cs typeface="Carlito"/>
              </a:rPr>
              <a:t>parin</a:t>
            </a:r>
            <a:r>
              <a:rPr sz="2400" dirty="0">
                <a:latin typeface="Carlito"/>
                <a:cs typeface="Carlito"/>
              </a:rPr>
              <a:t>g</a:t>
            </a:r>
            <a:r>
              <a:rPr sz="2400" spc="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,</a:t>
            </a:r>
            <a:r>
              <a:rPr sz="2400" spc="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4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imple</a:t>
            </a:r>
            <a:r>
              <a:rPr sz="2400" spc="5" dirty="0">
                <a:latin typeface="Carlito"/>
                <a:cs typeface="Carlito"/>
              </a:rPr>
              <a:t>m</a:t>
            </a:r>
            <a:r>
              <a:rPr sz="2400" dirty="0">
                <a:latin typeface="Carlito"/>
                <a:cs typeface="Carlito"/>
              </a:rPr>
              <a:t>e</a:t>
            </a:r>
            <a:r>
              <a:rPr sz="2400" spc="-20" dirty="0">
                <a:latin typeface="Carlito"/>
                <a:cs typeface="Carlito"/>
              </a:rPr>
              <a:t>n</a:t>
            </a:r>
            <a:r>
              <a:rPr sz="2400" spc="-15" dirty="0">
                <a:latin typeface="Carlito"/>
                <a:cs typeface="Carlito"/>
              </a:rPr>
              <a:t>ti</a:t>
            </a:r>
            <a:r>
              <a:rPr sz="2400" spc="-5" dirty="0">
                <a:latin typeface="Carlito"/>
                <a:cs typeface="Carlito"/>
              </a:rPr>
              <a:t>n</a:t>
            </a:r>
            <a:r>
              <a:rPr sz="2400" dirty="0">
                <a:latin typeface="Carlito"/>
                <a:cs typeface="Carlito"/>
              </a:rPr>
              <a:t>g	the  </a:t>
            </a:r>
            <a:r>
              <a:rPr sz="2400" spc="-5" dirty="0">
                <a:latin typeface="Carlito"/>
                <a:cs typeface="Carlito"/>
              </a:rPr>
              <a:t>seminar</a:t>
            </a:r>
            <a:endParaRPr sz="24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5600" algn="l"/>
                <a:tab pos="356235" algn="l"/>
                <a:tab pos="1416050" algn="l"/>
                <a:tab pos="3340100" algn="l"/>
              </a:tabLst>
            </a:pPr>
            <a:r>
              <a:rPr sz="2400" spc="-10" dirty="0">
                <a:latin typeface="Carlito"/>
                <a:cs typeface="Carlito"/>
              </a:rPr>
              <a:t>analyze	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limitations	of seminar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method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997" y="990600"/>
            <a:ext cx="2454147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solidFill>
                  <a:srgbClr val="FF0000"/>
                </a:solidFill>
              </a:rPr>
              <a:t>D</a:t>
            </a:r>
            <a:r>
              <a:rPr b="1" spc="-30" dirty="0">
                <a:solidFill>
                  <a:srgbClr val="FF0000"/>
                </a:solidFill>
              </a:rPr>
              <a:t>e</a:t>
            </a:r>
            <a:r>
              <a:rPr b="1" spc="-5" dirty="0">
                <a:solidFill>
                  <a:srgbClr val="FF0000"/>
                </a:solidFill>
              </a:rPr>
              <a:t>finiti</a:t>
            </a:r>
            <a:r>
              <a:rPr b="1" spc="5" dirty="0">
                <a:solidFill>
                  <a:srgbClr val="FF0000"/>
                </a:solidFill>
              </a:rPr>
              <a:t>o</a:t>
            </a:r>
            <a:r>
              <a:rPr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14400" y="1877009"/>
            <a:ext cx="7077075" cy="352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   </a:t>
            </a:r>
            <a:r>
              <a:rPr sz="2400" spc="-5" dirty="0">
                <a:latin typeface="Arial"/>
                <a:cs typeface="Arial"/>
              </a:rPr>
              <a:t>seminar   is   an   instructional   </a:t>
            </a:r>
            <a:r>
              <a:rPr sz="2400" dirty="0">
                <a:latin typeface="Arial"/>
                <a:cs typeface="Arial"/>
              </a:rPr>
              <a:t>technique </a:t>
            </a:r>
            <a:r>
              <a:rPr sz="2400" spc="3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which</a:t>
            </a:r>
          </a:p>
          <a:p>
            <a:pPr marL="12700" marR="5080" algn="just">
              <a:lnSpc>
                <a:spcPct val="200000"/>
              </a:lnSpc>
              <a:spcBef>
                <a:spcPts val="5"/>
              </a:spcBef>
            </a:pPr>
            <a:r>
              <a:rPr sz="2400" spc="-5" dirty="0">
                <a:latin typeface="Arial"/>
                <a:cs typeface="Arial"/>
              </a:rPr>
              <a:t>involves generating a situation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a group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have  </a:t>
            </a:r>
            <a:r>
              <a:rPr sz="2400" dirty="0">
                <a:latin typeface="Arial"/>
                <a:cs typeface="Arial"/>
              </a:rPr>
              <a:t>guided </a:t>
            </a:r>
            <a:r>
              <a:rPr sz="2400" spc="-5" dirty="0">
                <a:latin typeface="Arial"/>
                <a:cs typeface="Arial"/>
              </a:rPr>
              <a:t>interaction among </a:t>
            </a:r>
            <a:r>
              <a:rPr sz="2400" dirty="0">
                <a:latin typeface="Arial"/>
                <a:cs typeface="Arial"/>
              </a:rPr>
              <a:t>themselves </a:t>
            </a:r>
            <a:r>
              <a:rPr sz="2400" spc="-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a theme  </a:t>
            </a:r>
            <a:r>
              <a:rPr sz="2400" spc="-5" dirty="0">
                <a:latin typeface="Arial"/>
                <a:cs typeface="Arial"/>
              </a:rPr>
              <a:t>which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generally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presented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group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by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one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or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more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members</a:t>
            </a:r>
            <a:r>
              <a:rPr sz="32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532" y="4739640"/>
            <a:ext cx="486156" cy="633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882082"/>
            <a:ext cx="7158990" cy="4159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4965" marR="5080" indent="-342900" algn="just">
              <a:lnSpc>
                <a:spcPct val="150100"/>
              </a:lnSpc>
              <a:spcBef>
                <a:spcPts val="9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Seminar </a:t>
            </a:r>
            <a:r>
              <a:rPr sz="2400" dirty="0">
                <a:latin typeface="Carlito"/>
                <a:cs typeface="Carlito"/>
              </a:rPr>
              <a:t>is a </a:t>
            </a:r>
            <a:r>
              <a:rPr sz="2400" spc="-15" dirty="0">
                <a:latin typeface="Carlito"/>
                <a:cs typeface="Carlito"/>
              </a:rPr>
              <a:t>form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class </a:t>
            </a:r>
            <a:r>
              <a:rPr sz="2400" spc="-15" dirty="0">
                <a:latin typeface="Carlito"/>
                <a:cs typeface="Carlito"/>
              </a:rPr>
              <a:t>organization </a:t>
            </a:r>
            <a:r>
              <a:rPr sz="2400" spc="-10" dirty="0">
                <a:latin typeface="Carlito"/>
                <a:cs typeface="Carlito"/>
              </a:rPr>
              <a:t>that utilizes </a:t>
            </a:r>
            <a:r>
              <a:rPr sz="2400" dirty="0">
                <a:latin typeface="Carlito"/>
                <a:cs typeface="Carlito"/>
              </a:rPr>
              <a:t>a  </a:t>
            </a:r>
            <a:r>
              <a:rPr sz="2400" spc="-5" dirty="0">
                <a:latin typeface="Carlito"/>
                <a:cs typeface="Carlito"/>
              </a:rPr>
              <a:t>scientific </a:t>
            </a:r>
            <a:r>
              <a:rPr sz="2400" spc="-10" dirty="0">
                <a:latin typeface="Carlito"/>
                <a:cs typeface="Carlito"/>
              </a:rPr>
              <a:t>approach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5" dirty="0">
                <a:latin typeface="Carlito"/>
                <a:cs typeface="Carlito"/>
              </a:rPr>
              <a:t>the analysis of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problem  </a:t>
            </a:r>
            <a:r>
              <a:rPr sz="2400" dirty="0">
                <a:latin typeface="Carlito"/>
                <a:cs typeface="Carlito"/>
              </a:rPr>
              <a:t>chosen </a:t>
            </a:r>
            <a:r>
              <a:rPr sz="2400" spc="-20" dirty="0">
                <a:latin typeface="Carlito"/>
                <a:cs typeface="Carlito"/>
              </a:rPr>
              <a:t>for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discussion.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50" dirty="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rlito"/>
                <a:cs typeface="Carlito"/>
              </a:rPr>
              <a:t>The </a:t>
            </a:r>
            <a:r>
              <a:rPr sz="2400" b="1" spc="-10" dirty="0">
                <a:latin typeface="Carlito"/>
                <a:cs typeface="Carlito"/>
              </a:rPr>
              <a:t>students </a:t>
            </a:r>
            <a:r>
              <a:rPr sz="2400" b="1" spc="-15" dirty="0">
                <a:latin typeface="Carlito"/>
                <a:cs typeface="Carlito"/>
              </a:rPr>
              <a:t>plays </a:t>
            </a:r>
            <a:r>
              <a:rPr sz="2400" b="1" dirty="0">
                <a:latin typeface="Carlito"/>
                <a:cs typeface="Carlito"/>
              </a:rPr>
              <a:t>an </a:t>
            </a:r>
            <a:r>
              <a:rPr sz="2400" b="1" spc="-5" dirty="0">
                <a:latin typeface="Carlito"/>
                <a:cs typeface="Carlito"/>
              </a:rPr>
              <a:t>active role in</a:t>
            </a:r>
            <a:r>
              <a:rPr sz="2400" b="1" dirty="0">
                <a:latin typeface="Carlito"/>
                <a:cs typeface="Carlito"/>
              </a:rPr>
              <a:t> </a:t>
            </a:r>
            <a:r>
              <a:rPr sz="2400" b="1" spc="-30" dirty="0">
                <a:latin typeface="Carlito"/>
                <a:cs typeface="Carlito"/>
              </a:rPr>
              <a:t>seminar.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7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950" dirty="0">
              <a:latin typeface="Carlito"/>
              <a:cs typeface="Carlito"/>
            </a:endParaRPr>
          </a:p>
          <a:p>
            <a:pPr marL="438784" indent="-426720">
              <a:lnSpc>
                <a:spcPct val="100000"/>
              </a:lnSpc>
              <a:buFont typeface="Arial"/>
              <a:buChar char="•"/>
              <a:tabLst>
                <a:tab pos="438784" algn="l"/>
                <a:tab pos="439420" algn="l"/>
              </a:tabLst>
            </a:pPr>
            <a:r>
              <a:rPr sz="2400" b="1" dirty="0">
                <a:latin typeface="Carlito"/>
                <a:cs typeface="Carlito"/>
              </a:rPr>
              <a:t>No </a:t>
            </a:r>
            <a:r>
              <a:rPr sz="2400" b="1" spc="-5" dirty="0">
                <a:latin typeface="Carlito"/>
                <a:cs typeface="Carlito"/>
              </a:rPr>
              <a:t>audience </a:t>
            </a:r>
            <a:r>
              <a:rPr sz="2400" b="1" dirty="0">
                <a:latin typeface="Carlito"/>
                <a:cs typeface="Carlito"/>
              </a:rPr>
              <a:t>, </a:t>
            </a:r>
            <a:r>
              <a:rPr sz="2400" b="1" spc="-10" dirty="0">
                <a:latin typeface="Carlito"/>
                <a:cs typeface="Carlito"/>
              </a:rPr>
              <a:t>Everybody participates</a:t>
            </a:r>
            <a:r>
              <a:rPr sz="2400" b="1" spc="-25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.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604736"/>
            <a:ext cx="625182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Objective </a:t>
            </a:r>
            <a:r>
              <a:rPr dirty="0"/>
              <a:t>of a</a:t>
            </a:r>
            <a:r>
              <a:rPr spc="-105" dirty="0"/>
              <a:t> </a:t>
            </a:r>
            <a:r>
              <a:rPr dirty="0"/>
              <a:t>seminar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62000" y="1219200"/>
            <a:ext cx="7696200" cy="483044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2099945">
              <a:lnSpc>
                <a:spcPct val="100000"/>
              </a:lnSpc>
              <a:spcBef>
                <a:spcPts val="1285"/>
              </a:spcBef>
            </a:pPr>
            <a:r>
              <a:rPr sz="2800" b="1" spc="-10" dirty="0">
                <a:latin typeface="Carlito"/>
                <a:cs typeface="Carlito"/>
              </a:rPr>
              <a:t>Cognitive</a:t>
            </a:r>
            <a:r>
              <a:rPr sz="2800" b="1" spc="25" dirty="0">
                <a:latin typeface="Carlito"/>
                <a:cs typeface="Carlito"/>
              </a:rPr>
              <a:t> </a:t>
            </a:r>
            <a:r>
              <a:rPr sz="2800" b="1" spc="-10" dirty="0">
                <a:latin typeface="Carlito"/>
                <a:cs typeface="Carlito"/>
              </a:rPr>
              <a:t>objectives</a:t>
            </a:r>
            <a:endParaRPr sz="2800" dirty="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2400" spc="-5" dirty="0">
                <a:latin typeface="Carlito"/>
                <a:cs typeface="Carlito"/>
              </a:rPr>
              <a:t>It </a:t>
            </a:r>
            <a:r>
              <a:rPr sz="2400" spc="-15" dirty="0">
                <a:latin typeface="Carlito"/>
                <a:cs typeface="Carlito"/>
              </a:rPr>
              <a:t>creates </a:t>
            </a:r>
            <a:r>
              <a:rPr sz="2400" spc="-5" dirty="0">
                <a:latin typeface="Carlito"/>
                <a:cs typeface="Carlito"/>
              </a:rPr>
              <a:t>opportunities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to:</a:t>
            </a:r>
            <a:endParaRPr sz="2400" dirty="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Explore topics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10" dirty="0">
                <a:latin typeface="Carlito"/>
                <a:cs typeface="Carlito"/>
              </a:rPr>
              <a:t>more </a:t>
            </a:r>
            <a:r>
              <a:rPr sz="2400" spc="-5" dirty="0">
                <a:latin typeface="Carlito"/>
                <a:cs typeface="Carlito"/>
              </a:rPr>
              <a:t>depth</a:t>
            </a:r>
            <a:endParaRPr sz="2400" dirty="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  <a:tab pos="355600" algn="l"/>
                <a:tab pos="1908175" algn="l"/>
              </a:tabLst>
            </a:pPr>
            <a:r>
              <a:rPr sz="2400" spc="-10" dirty="0">
                <a:latin typeface="Carlito"/>
                <a:cs typeface="Carlito"/>
              </a:rPr>
              <a:t>Share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ideas	</a:t>
            </a:r>
            <a:r>
              <a:rPr sz="2400" spc="-5" dirty="0">
                <a:latin typeface="Carlito"/>
                <a:cs typeface="Carlito"/>
              </a:rPr>
              <a:t>that </a:t>
            </a:r>
            <a:r>
              <a:rPr sz="2400" dirty="0">
                <a:latin typeface="Carlito"/>
                <a:cs typeface="Carlito"/>
              </a:rPr>
              <a:t>will </a:t>
            </a:r>
            <a:r>
              <a:rPr sz="2400" spc="-10" dirty="0">
                <a:latin typeface="Carlito"/>
                <a:cs typeface="Carlito"/>
              </a:rPr>
              <a:t>advance </a:t>
            </a:r>
            <a:r>
              <a:rPr sz="2400" spc="-5" dirty="0">
                <a:latin typeface="Carlito"/>
                <a:cs typeface="Carlito"/>
              </a:rPr>
              <a:t>our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thinking</a:t>
            </a:r>
          </a:p>
          <a:p>
            <a:pPr marL="354965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Learn </a:t>
            </a:r>
            <a:r>
              <a:rPr sz="2400" spc="-15" dirty="0">
                <a:latin typeface="Carlito"/>
                <a:cs typeface="Carlito"/>
              </a:rPr>
              <a:t>from </a:t>
            </a:r>
            <a:r>
              <a:rPr sz="2400" spc="-10" dirty="0">
                <a:latin typeface="Carlito"/>
                <a:cs typeface="Carlito"/>
              </a:rPr>
              <a:t>other’s </a:t>
            </a:r>
            <a:r>
              <a:rPr sz="2400" spc="-5" dirty="0">
                <a:latin typeface="Carlito"/>
                <a:cs typeface="Carlito"/>
              </a:rPr>
              <a:t>experience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knowledge</a:t>
            </a:r>
            <a:endParaRPr sz="2400" dirty="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Gain </a:t>
            </a:r>
            <a:r>
              <a:rPr sz="2400" spc="-10" dirty="0">
                <a:latin typeface="Carlito"/>
                <a:cs typeface="Carlito"/>
              </a:rPr>
              <a:t>perspectives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10" dirty="0">
                <a:latin typeface="Carlito"/>
                <a:cs typeface="Carlito"/>
              </a:rPr>
              <a:t>points </a:t>
            </a:r>
            <a:r>
              <a:rPr sz="2400" spc="-5" dirty="0">
                <a:latin typeface="Carlito"/>
                <a:cs typeface="Carlito"/>
              </a:rPr>
              <a:t>of view</a:t>
            </a:r>
            <a:endParaRPr sz="2400" dirty="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rlito"/>
                <a:cs typeface="Carlito"/>
              </a:rPr>
              <a:t>develop </a:t>
            </a:r>
            <a:r>
              <a:rPr sz="2400" dirty="0">
                <a:latin typeface="Carlito"/>
                <a:cs typeface="Carlito"/>
              </a:rPr>
              <a:t>ability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seek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clarification</a:t>
            </a:r>
            <a:endParaRPr sz="2400" dirty="0">
              <a:latin typeface="Carlito"/>
              <a:cs typeface="Carlito"/>
            </a:endParaRPr>
          </a:p>
          <a:p>
            <a:pPr marL="354965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  <a:tab pos="4795520" algn="l"/>
              </a:tabLst>
            </a:pPr>
            <a:r>
              <a:rPr sz="2400" spc="-10" dirty="0">
                <a:latin typeface="Carlito"/>
                <a:cs typeface="Carlito"/>
              </a:rPr>
              <a:t>Develop </a:t>
            </a:r>
            <a:r>
              <a:rPr sz="2400" dirty="0">
                <a:latin typeface="Carlito"/>
                <a:cs typeface="Carlito"/>
              </a:rPr>
              <a:t>ability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20" dirty="0">
                <a:latin typeface="Carlito"/>
                <a:cs typeface="Carlito"/>
              </a:rPr>
              <a:t>defend</a:t>
            </a:r>
            <a:r>
              <a:rPr sz="2400" spc="5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ideas	</a:t>
            </a:r>
            <a:r>
              <a:rPr sz="2400" spc="-15" dirty="0">
                <a:latin typeface="Carlito"/>
                <a:cs typeface="Carlito"/>
              </a:rPr>
              <a:t>effectively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524802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Affective</a:t>
            </a:r>
            <a:r>
              <a:rPr spc="-55" dirty="0"/>
              <a:t> </a:t>
            </a:r>
            <a:r>
              <a:rPr spc="-5" dirty="0"/>
              <a:t>objectives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57200" y="1066800"/>
            <a:ext cx="8229600" cy="51865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Carlito"/>
                <a:cs typeface="Carlito"/>
              </a:rPr>
              <a:t>It helps </a:t>
            </a:r>
            <a:r>
              <a:rPr b="0" spc="-15" dirty="0">
                <a:latin typeface="Carlito"/>
                <a:cs typeface="Carlito"/>
              </a:rPr>
              <a:t>to </a:t>
            </a:r>
            <a:r>
              <a:rPr b="0" spc="-10" dirty="0">
                <a:latin typeface="Carlito"/>
                <a:cs typeface="Carlito"/>
              </a:rPr>
              <a:t>develop </a:t>
            </a:r>
            <a:r>
              <a:rPr b="0" spc="-5" dirty="0">
                <a:latin typeface="Carlito"/>
                <a:cs typeface="Carlito"/>
              </a:rPr>
              <a:t>the</a:t>
            </a:r>
          </a:p>
          <a:p>
            <a:pPr marL="12700" indent="0">
              <a:lnSpc>
                <a:spcPct val="100000"/>
              </a:lnSpc>
              <a:buNone/>
              <a:tabLst>
                <a:tab pos="424815" algn="l"/>
                <a:tab pos="425450" algn="l"/>
                <a:tab pos="3281679" algn="l"/>
              </a:tabLst>
            </a:pPr>
            <a:r>
              <a:rPr b="0" spc="-10" dirty="0" smtClean="0">
                <a:latin typeface="Carlito"/>
                <a:cs typeface="Carlito"/>
              </a:rPr>
              <a:t>feeling </a:t>
            </a:r>
            <a:r>
              <a:rPr b="0" spc="-5" dirty="0">
                <a:latin typeface="Carlito"/>
                <a:cs typeface="Carlito"/>
              </a:rPr>
              <a:t>of</a:t>
            </a:r>
            <a:r>
              <a:rPr b="0" spc="5" dirty="0">
                <a:latin typeface="Carlito"/>
                <a:cs typeface="Carlito"/>
              </a:rPr>
              <a:t> </a:t>
            </a:r>
            <a:r>
              <a:rPr b="0" spc="-10" dirty="0">
                <a:latin typeface="Carlito"/>
                <a:cs typeface="Carlito"/>
              </a:rPr>
              <a:t>tolerance</a:t>
            </a:r>
            <a:r>
              <a:rPr b="0" dirty="0">
                <a:latin typeface="Carlito"/>
                <a:cs typeface="Carlito"/>
              </a:rPr>
              <a:t> </a:t>
            </a:r>
            <a:r>
              <a:rPr b="0" spc="-15" dirty="0" smtClean="0">
                <a:latin typeface="Carlito"/>
                <a:cs typeface="Carlito"/>
              </a:rPr>
              <a:t>t</a:t>
            </a:r>
            <a:r>
              <a:rPr lang="en-US" b="0" spc="-15" dirty="0" smtClean="0">
                <a:latin typeface="Carlito"/>
                <a:cs typeface="Carlito"/>
              </a:rPr>
              <a:t>o </a:t>
            </a:r>
            <a:r>
              <a:rPr b="0" dirty="0" smtClean="0">
                <a:latin typeface="Carlito"/>
                <a:cs typeface="Carlito"/>
              </a:rPr>
              <a:t>ideas </a:t>
            </a:r>
            <a:r>
              <a:rPr b="0" spc="-5" dirty="0">
                <a:latin typeface="Carlito"/>
                <a:cs typeface="Carlito"/>
              </a:rPr>
              <a:t>of</a:t>
            </a:r>
            <a:r>
              <a:rPr b="0" spc="-10" dirty="0">
                <a:latin typeface="Carlito"/>
                <a:cs typeface="Carlito"/>
              </a:rPr>
              <a:t> others.</a:t>
            </a:r>
          </a:p>
          <a:p>
            <a:pPr marL="635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800" dirty="0">
              <a:latin typeface="Carlito"/>
              <a:cs typeface="Carlito"/>
            </a:endParaRPr>
          </a:p>
          <a:p>
            <a:pPr marL="424180" indent="-411480">
              <a:lnSpc>
                <a:spcPct val="100000"/>
              </a:lnSpc>
              <a:buFont typeface="Arial"/>
              <a:buChar char="•"/>
              <a:tabLst>
                <a:tab pos="424815" algn="l"/>
                <a:tab pos="425450" algn="l"/>
              </a:tabLst>
            </a:pPr>
            <a:r>
              <a:rPr b="0" spc="-10" dirty="0">
                <a:latin typeface="Carlito"/>
                <a:cs typeface="Carlito"/>
              </a:rPr>
              <a:t>feelings </a:t>
            </a:r>
            <a:r>
              <a:rPr b="0" spc="-5" dirty="0">
                <a:latin typeface="Carlito"/>
                <a:cs typeface="Carlito"/>
              </a:rPr>
              <a:t>of </a:t>
            </a:r>
            <a:r>
              <a:rPr b="0" spc="-10" dirty="0">
                <a:latin typeface="Carlito"/>
                <a:cs typeface="Carlito"/>
              </a:rPr>
              <a:t>co-operation </a:t>
            </a:r>
            <a:r>
              <a:rPr b="0" dirty="0">
                <a:latin typeface="Carlito"/>
                <a:cs typeface="Carlito"/>
              </a:rPr>
              <a:t>with</a:t>
            </a:r>
            <a:r>
              <a:rPr b="0" spc="-20" dirty="0">
                <a:latin typeface="Carlito"/>
                <a:cs typeface="Carlito"/>
              </a:rPr>
              <a:t> </a:t>
            </a:r>
            <a:r>
              <a:rPr b="0" spc="-10" dirty="0">
                <a:latin typeface="Carlito"/>
                <a:cs typeface="Carlito"/>
              </a:rPr>
              <a:t>others.</a:t>
            </a:r>
          </a:p>
          <a:p>
            <a:pPr marL="635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800" dirty="0">
              <a:latin typeface="Carlito"/>
              <a:cs typeface="Carlito"/>
            </a:endParaRPr>
          </a:p>
          <a:p>
            <a:pPr marL="424180" indent="-411480">
              <a:lnSpc>
                <a:spcPct val="100000"/>
              </a:lnSpc>
              <a:buFont typeface="Arial"/>
              <a:buChar char="•"/>
              <a:tabLst>
                <a:tab pos="424815" algn="l"/>
                <a:tab pos="425450" algn="l"/>
              </a:tabLst>
            </a:pPr>
            <a:r>
              <a:rPr b="0" dirty="0">
                <a:latin typeface="Carlito"/>
                <a:cs typeface="Carlito"/>
              </a:rPr>
              <a:t>emotional ability among the</a:t>
            </a:r>
            <a:r>
              <a:rPr b="0" spc="-70" dirty="0">
                <a:latin typeface="Carlito"/>
                <a:cs typeface="Carlito"/>
              </a:rPr>
              <a:t> </a:t>
            </a:r>
            <a:r>
              <a:rPr b="0" spc="-5" dirty="0">
                <a:latin typeface="Carlito"/>
                <a:cs typeface="Carlito"/>
              </a:rPr>
              <a:t>participants</a:t>
            </a:r>
          </a:p>
          <a:p>
            <a:pPr marL="355600" marR="5080" indent="-342900">
              <a:lnSpc>
                <a:spcPct val="200000"/>
              </a:lnSpc>
              <a:spcBef>
                <a:spcPts val="580"/>
              </a:spcBef>
              <a:buFont typeface="Arial"/>
              <a:buChar char="•"/>
              <a:tabLst>
                <a:tab pos="424815" algn="l"/>
                <a:tab pos="425450" algn="l"/>
              </a:tabLst>
            </a:pPr>
            <a:r>
              <a:rPr b="0" dirty="0"/>
              <a:t>	</a:t>
            </a:r>
            <a:r>
              <a:rPr b="0" dirty="0">
                <a:latin typeface="Carlito"/>
                <a:cs typeface="Carlito"/>
              </a:rPr>
              <a:t>manner </a:t>
            </a:r>
            <a:r>
              <a:rPr b="0" spc="-5" dirty="0">
                <a:latin typeface="Carlito"/>
                <a:cs typeface="Carlito"/>
              </a:rPr>
              <a:t>of questioning </a:t>
            </a:r>
            <a:r>
              <a:rPr b="0" dirty="0">
                <a:latin typeface="Carlito"/>
                <a:cs typeface="Carlito"/>
              </a:rPr>
              <a:t>and </a:t>
            </a:r>
            <a:r>
              <a:rPr b="0" spc="-5" dirty="0">
                <a:latin typeface="Carlito"/>
                <a:cs typeface="Carlito"/>
              </a:rPr>
              <a:t>answering </a:t>
            </a:r>
            <a:r>
              <a:rPr b="0" dirty="0">
                <a:latin typeface="Carlito"/>
                <a:cs typeface="Carlito"/>
              </a:rPr>
              <a:t>the </a:t>
            </a:r>
            <a:r>
              <a:rPr b="0" spc="-5" dirty="0">
                <a:latin typeface="Carlito"/>
                <a:cs typeface="Carlito"/>
              </a:rPr>
              <a:t>questions  of </a:t>
            </a:r>
            <a:r>
              <a:rPr b="0" spc="-10" dirty="0">
                <a:latin typeface="Carlito"/>
                <a:cs typeface="Carlito"/>
              </a:rPr>
              <a:t>others </a:t>
            </a:r>
            <a:r>
              <a:rPr b="0" spc="-25" dirty="0">
                <a:latin typeface="Carlito"/>
                <a:cs typeface="Carlito"/>
              </a:rPr>
              <a:t>effectively.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58013" y="6714235"/>
            <a:ext cx="2564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00"/>
              </a:lnSpc>
            </a:pP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568</Words>
  <Application>Microsoft Office PowerPoint</Application>
  <PresentationFormat>On-screen Show (4:3)</PresentationFormat>
  <Paragraphs>223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Carlito</vt:lpstr>
      <vt:lpstr>Times New Roman</vt:lpstr>
      <vt:lpstr>Wingdings</vt:lpstr>
      <vt:lpstr>نسق Office</vt:lpstr>
      <vt:lpstr>An Introduction to Presenting Seminars</vt:lpstr>
      <vt:lpstr>History</vt:lpstr>
      <vt:lpstr>PowerPoint Presentation</vt:lpstr>
      <vt:lpstr>PowerPoint Presentation</vt:lpstr>
      <vt:lpstr>Objectives of the Session</vt:lpstr>
      <vt:lpstr>Definition</vt:lpstr>
      <vt:lpstr>PowerPoint Presentation</vt:lpstr>
      <vt:lpstr>Objective of a seminar</vt:lpstr>
      <vt:lpstr>Affective objectives</vt:lpstr>
      <vt:lpstr>It will also help you to develop a wide range of valuable  study skills and transferable skills like</vt:lpstr>
      <vt:lpstr>Types</vt:lpstr>
      <vt:lpstr>Classroom Seminar</vt:lpstr>
      <vt:lpstr>PowerPoint Presentation</vt:lpstr>
      <vt:lpstr>Steps for a good seminar preparation</vt:lpstr>
      <vt:lpstr>Selection of Topic</vt:lpstr>
      <vt:lpstr>PowerPoint Presentation</vt:lpstr>
      <vt:lpstr>Collect and organize</vt:lpstr>
      <vt:lpstr>Literature search…………….</vt:lpstr>
      <vt:lpstr>PowerPoint Presentation</vt:lpstr>
      <vt:lpstr>PowerPoint Presentation</vt:lpstr>
      <vt:lpstr>PLAGARISM!</vt:lpstr>
      <vt:lpstr>Pre-seminar</vt:lpstr>
      <vt:lpstr>Presentation</vt:lpstr>
      <vt:lpstr>PowerPoint Presentation</vt:lpstr>
      <vt:lpstr>PowerPoint Presentation</vt:lpstr>
      <vt:lpstr>Review/Evaluation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preparation  &amp; Seminar presentation</dc:title>
  <dc:creator>windows dunya</dc:creator>
  <cp:lastModifiedBy>Asmaa</cp:lastModifiedBy>
  <cp:revision>3</cp:revision>
  <dcterms:created xsi:type="dcterms:W3CDTF">2021-01-02T18:31:13Z</dcterms:created>
  <dcterms:modified xsi:type="dcterms:W3CDTF">2023-02-28T14:41:27Z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2021-01-02T00:00:00Z</vt:filetime>
  </property>
</Properties>
</file>