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6" d="100"/>
          <a:sy n="66" d="100"/>
        </p:scale>
        <p:origin x="668" y="44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417779" y="802298"/>
            <a:ext cx="8637073" cy="2541431"/>
          </a:xfrm>
        </p:spPr>
        <p:txBody>
          <a:bodyPr bIns="0" anchor="b">
            <a:normAutofit/>
          </a:bodyPr>
          <a:lstStyle>
            <a:lvl1pPr algn="l">
              <a:defRPr sz="6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417780" y="3531204"/>
            <a:ext cx="8637072" cy="977621"/>
          </a:xfrm>
        </p:spPr>
        <p:txBody>
          <a:bodyPr tIns="91440" bIns="91440">
            <a:normAutofit/>
          </a:bodyPr>
          <a:lstStyle>
            <a:lvl1pPr marL="0" indent="0" algn="l">
              <a:buNone/>
              <a:defRPr sz="1800" b="0" cap="all" baseline="0">
                <a:solidFill>
                  <a:schemeClr val="tx1"/>
                </a:solidFill>
              </a:defRPr>
            </a:lvl1pPr>
            <a:lvl2pPr marL="457200" indent="0" algn="ctr">
              <a:buNone/>
              <a:defRPr sz="18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416500" y="329307"/>
            <a:ext cx="4973915" cy="309201"/>
          </a:xfrm>
        </p:spPr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1437664" y="798973"/>
            <a:ext cx="811019" cy="503578"/>
          </a:xfrm>
        </p:spPr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2417780" y="3528542"/>
            <a:ext cx="863707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940157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26" name="Straight Connector 25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40399163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439111" y="798973"/>
            <a:ext cx="1615742" cy="4659889"/>
          </a:xfrm>
        </p:spPr>
        <p:txBody>
          <a:bodyPr vert="eaVert"/>
          <a:lstStyle>
            <a:lvl1pPr algn="l">
              <a:defRPr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444672" y="798973"/>
            <a:ext cx="7828830" cy="4659889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9439111" y="798973"/>
            <a:ext cx="0" cy="4659889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200845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 anchor="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33" name="Straight Connector 32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87023128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4239" y="1756130"/>
            <a:ext cx="8643154" cy="1887950"/>
          </a:xfrm>
        </p:spPr>
        <p:txBody>
          <a:bodyPr anchor="b">
            <a:normAutofit/>
          </a:bodyPr>
          <a:lstStyle>
            <a:lvl1pPr algn="l">
              <a:defRPr sz="36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4239" y="3806195"/>
            <a:ext cx="8630446" cy="1012929"/>
          </a:xfrm>
        </p:spPr>
        <p:txBody>
          <a:bodyPr tIns="91440">
            <a:normAutofit/>
          </a:bodyPr>
          <a:lstStyle>
            <a:lvl1pPr marL="0" indent="0" algn="l">
              <a:buNone/>
              <a:defRPr sz="1800">
                <a:solidFill>
                  <a:schemeClr val="tx1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15" name="Straight Connector 14"/>
          <p:cNvCxnSpPr/>
          <p:nvPr/>
        </p:nvCxnSpPr>
        <p:spPr>
          <a:xfrm>
            <a:off x="1454239" y="3804985"/>
            <a:ext cx="8630446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34466769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9217" y="804889"/>
            <a:ext cx="9605635" cy="1059305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447331" y="2010878"/>
            <a:ext cx="4645152" cy="344859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413771" y="2017343"/>
            <a:ext cx="4645152" cy="344152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35" name="Straight Connector 3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60107172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7191" y="804163"/>
            <a:ext cx="9607661" cy="1056319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47191" y="2019549"/>
            <a:ext cx="4645152" cy="801943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447191" y="2824269"/>
            <a:ext cx="4645152" cy="264445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412362" y="2023003"/>
            <a:ext cx="4645152" cy="802237"/>
          </a:xfrm>
        </p:spPr>
        <p:txBody>
          <a:bodyPr anchor="b">
            <a:normAutofit/>
          </a:bodyPr>
          <a:lstStyle>
            <a:lvl1pPr marL="0" indent="0">
              <a:lnSpc>
                <a:spcPct val="100000"/>
              </a:lnSpc>
              <a:buNone/>
              <a:defRPr sz="2200" b="0" cap="all" baseline="0">
                <a:solidFill>
                  <a:schemeClr val="accent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412362" y="2821491"/>
            <a:ext cx="4645152" cy="2637371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29" name="Straight Connector 28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48587110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25" name="Straight Connector 24"/>
          <p:cNvCxnSpPr/>
          <p:nvPr/>
        </p:nvCxnSpPr>
        <p:spPr>
          <a:xfrm>
            <a:off x="1453896" y="1847088"/>
            <a:ext cx="9607522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94309833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420265181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44671" y="798973"/>
            <a:ext cx="3273099" cy="2247117"/>
          </a:xfrm>
        </p:spPr>
        <p:txBody>
          <a:bodyPr anchor="b">
            <a:normAutofit/>
          </a:bodyPr>
          <a:lstStyle>
            <a:lvl1pPr algn="l">
              <a:defRPr sz="24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5043714" y="798974"/>
            <a:ext cx="6012470" cy="4658826"/>
          </a:xfrm>
        </p:spPr>
        <p:txBody>
          <a:bodyPr anchor="ctr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44671" y="3205491"/>
            <a:ext cx="3275013" cy="2248181"/>
          </a:xfrm>
        </p:spPr>
        <p:txBody>
          <a:bodyPr/>
          <a:lstStyle>
            <a:lvl1pPr marL="0" indent="0" algn="l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17" name="Straight Connector 16"/>
          <p:cNvCxnSpPr/>
          <p:nvPr/>
        </p:nvCxnSpPr>
        <p:spPr>
          <a:xfrm>
            <a:off x="1448280" y="3205491"/>
            <a:ext cx="3269490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61039579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8" name="Group 7"/>
          <p:cNvGrpSpPr/>
          <p:nvPr/>
        </p:nvGrpSpPr>
        <p:grpSpPr>
          <a:xfrm>
            <a:off x="7477387" y="482170"/>
            <a:ext cx="4074533" cy="5149101"/>
            <a:chOff x="7477387" y="482170"/>
            <a:chExt cx="4074533" cy="5149101"/>
          </a:xfrm>
        </p:grpSpPr>
        <p:sp>
          <p:nvSpPr>
            <p:cNvPr id="18" name="Rectangle 17"/>
            <p:cNvSpPr/>
            <p:nvPr/>
          </p:nvSpPr>
          <p:spPr bwMode="black">
            <a:xfrm>
              <a:off x="7477387" y="482170"/>
              <a:ext cx="4074533" cy="5149101"/>
            </a:xfrm>
            <a:prstGeom prst="rect">
              <a:avLst/>
            </a:prstGeom>
            <a:gradFill>
              <a:gsLst>
                <a:gs pos="0">
                  <a:srgbClr val="000001"/>
                </a:gs>
                <a:gs pos="100000">
                  <a:srgbClr val="191919"/>
                </a:gs>
              </a:gsLst>
            </a:gradFill>
            <a:ln w="76200" cmpd="sng">
              <a:noFill/>
              <a:miter lim="800000"/>
            </a:ln>
            <a:effectLst>
              <a:outerShdw blurRad="127000" dist="228600" dir="4740000" sx="98000" sy="98000" algn="tl" rotWithShape="0">
                <a:srgbClr val="000000">
                  <a:alpha val="34000"/>
                </a:srgbClr>
              </a:outerShdw>
            </a:effectLst>
            <a:scene3d>
              <a:camera prst="orthographicFront"/>
              <a:lightRig rig="threePt" dir="t"/>
            </a:scene3d>
            <a:sp3d>
              <a:bevelT w="152400" h="50800" prst="softRound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Rectangle 18"/>
            <p:cNvSpPr/>
            <p:nvPr/>
          </p:nvSpPr>
          <p:spPr bwMode="blackWhite">
            <a:xfrm>
              <a:off x="7790446" y="812506"/>
              <a:ext cx="3450289" cy="4466452"/>
            </a:xfrm>
            <a:prstGeom prst="rect">
              <a:avLst/>
            </a:prstGeom>
            <a:gradFill>
              <a:gsLst>
                <a:gs pos="0">
                  <a:srgbClr val="DADADA"/>
                </a:gs>
                <a:gs pos="100000">
                  <a:srgbClr val="FFFFFE"/>
                </a:gs>
              </a:gsLst>
              <a:lin ang="16200000" scaled="0"/>
            </a:gradFill>
            <a:ln w="50800" cmpd="sng">
              <a:solidFill>
                <a:srgbClr val="191919"/>
              </a:solidFill>
              <a:miter lim="800000"/>
            </a:ln>
            <a:effectLst>
              <a:innerShdw blurRad="63500" dist="88900" dir="14100000">
                <a:srgbClr val="000000">
                  <a:alpha val="30000"/>
                </a:srgbClr>
              </a:innerShdw>
            </a:effectLst>
            <a:scene3d>
              <a:camera prst="orthographicFront"/>
              <a:lightRig rig="threePt" dir="t"/>
            </a:scene3d>
            <a:sp3d>
              <a:bevelT prst="relaxedInset"/>
            </a:sp3d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451206" y="1129513"/>
            <a:ext cx="5532328" cy="1830584"/>
          </a:xfrm>
        </p:spPr>
        <p:txBody>
          <a:bodyPr anchor="b">
            <a:normAutofit/>
          </a:bodyPr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8124389" y="1122542"/>
            <a:ext cx="2791171" cy="3866327"/>
          </a:xfrm>
          <a:solidFill>
            <a:schemeClr val="bg1">
              <a:lumMod val="85000"/>
            </a:schemeClr>
          </a:solidFill>
          <a:ln w="9525" cap="sq">
            <a:noFill/>
            <a:miter lim="800000"/>
          </a:ln>
          <a:effectLst/>
        </p:spPr>
        <p:txBody>
          <a:bodyPr anchor="t"/>
          <a:lstStyle>
            <a:lvl1pPr marL="0" indent="0" algn="ctr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450329" y="3145992"/>
            <a:ext cx="5524404" cy="2003742"/>
          </a:xfrm>
        </p:spPr>
        <p:txBody>
          <a:bodyPr>
            <a:normAutofit/>
          </a:bodyPr>
          <a:lstStyle>
            <a:lvl1pPr marL="0" indent="0" algn="l">
              <a:buNone/>
              <a:defRPr sz="18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1447382" y="5469856"/>
            <a:ext cx="5527351" cy="320123"/>
          </a:xfrm>
        </p:spPr>
        <p:txBody>
          <a:bodyPr/>
          <a:lstStyle>
            <a:lvl1pPr algn="l">
              <a:defRPr/>
            </a:lvl1pPr>
          </a:lstStyle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1447382" y="318640"/>
            <a:ext cx="5541004" cy="320931"/>
          </a:xfrm>
        </p:spPr>
        <p:txBody>
          <a:bodyPr/>
          <a:lstStyle/>
          <a:p>
            <a:endParaRPr lang="en-GB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31" name="Straight Connector 30"/>
          <p:cNvCxnSpPr/>
          <p:nvPr/>
        </p:nvCxnSpPr>
        <p:spPr>
          <a:xfrm>
            <a:off x="1447382" y="3143605"/>
            <a:ext cx="5527351" cy="0"/>
          </a:xfrm>
          <a:prstGeom prst="line">
            <a:avLst/>
          </a:prstGeom>
          <a:ln w="31750"/>
        </p:spPr>
        <p:style>
          <a:lnRef idx="3">
            <a:schemeClr val="accent1"/>
          </a:lnRef>
          <a:fillRef idx="0">
            <a:schemeClr val="accent1"/>
          </a:fillRef>
          <a:effectRef idx="2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8687038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>
            <a:off x="0" y="2019476"/>
            <a:ext cx="12192000" cy="4105941"/>
          </a:xfrm>
          <a:prstGeom prst="rect">
            <a:avLst/>
          </a:prstGeom>
          <a:gradFill flip="none" rotWithShape="1">
            <a:gsLst>
              <a:gs pos="0">
                <a:schemeClr val="bg2">
                  <a:alpha val="0"/>
                </a:schemeClr>
              </a:gs>
              <a:gs pos="100000">
                <a:schemeClr val="bg2"/>
              </a:gs>
            </a:gsLst>
            <a:lin ang="5400000" scaled="0"/>
            <a:tileRect/>
          </a:gra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pic>
        <p:nvPicPr>
          <p:cNvPr id="7" name="Picture 6"/>
          <p:cNvPicPr>
            <a:picLocks noChangeAspect="1"/>
          </p:cNvPicPr>
          <p:nvPr/>
        </p:nvPicPr>
        <p:blipFill rotWithShape="1">
          <a:blip r:embed="rId1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538" b="-1538"/>
          <a:stretch/>
        </p:blipFill>
        <p:spPr bwMode="black">
          <a:xfrm>
            <a:off x="0" y="6126480"/>
            <a:ext cx="12192000" cy="742950"/>
          </a:xfrm>
          <a:prstGeom prst="rect">
            <a:avLst/>
          </a:prstGeom>
        </p:spPr>
      </p:pic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451579" y="804519"/>
            <a:ext cx="9603275" cy="1049235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451579" y="2015732"/>
            <a:ext cx="9603275" cy="345061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554138" y="330370"/>
            <a:ext cx="3500715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FED856E-B93A-4921-AEC7-42F39D42C848}" type="datetimeFigureOut">
              <a:rPr lang="en-GB" smtClean="0"/>
              <a:t>23/05/2023</a:t>
            </a:fld>
            <a:endParaRPr lang="en-GB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451579" y="329307"/>
            <a:ext cx="5938836" cy="309201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GB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80060" y="798973"/>
            <a:ext cx="811019" cy="503578"/>
          </a:xfrm>
          <a:prstGeom prst="rect">
            <a:avLst/>
          </a:prstGeom>
        </p:spPr>
        <p:txBody>
          <a:bodyPr vert="horz" lIns="91440" tIns="45720" rIns="91440" bIns="45720" rtlCol="0" anchor="t"/>
          <a:lstStyle>
            <a:lvl1pPr algn="r">
              <a:defRPr sz="2800">
                <a:solidFill>
                  <a:schemeClr val="accent1"/>
                </a:solidFill>
              </a:defRPr>
            </a:lvl1pPr>
          </a:lstStyle>
          <a:p>
            <a:fld id="{C2568887-175D-40C9-8E93-81D35E9BC1B5}" type="slidenum">
              <a:rPr lang="en-GB" smtClean="0"/>
              <a:t>‹#›</a:t>
            </a:fld>
            <a:endParaRPr lang="en-GB"/>
          </a:p>
        </p:txBody>
      </p:sp>
      <p:cxnSp>
        <p:nvCxnSpPr>
          <p:cNvPr id="10" name="Straight Connector 9"/>
          <p:cNvCxnSpPr/>
          <p:nvPr/>
        </p:nvCxnSpPr>
        <p:spPr>
          <a:xfrm>
            <a:off x="0" y="6128413"/>
            <a:ext cx="12192000" cy="0"/>
          </a:xfrm>
          <a:prstGeom prst="line">
            <a:avLst/>
          </a:prstGeom>
          <a:ln w="12700">
            <a:solidFill>
              <a:srgbClr val="000001">
                <a:alpha val="20000"/>
              </a:srgb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07262123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3200" b="0" i="0" kern="1200" cap="all">
          <a:solidFill>
            <a:schemeClr val="tx1"/>
          </a:solidFill>
          <a:effectLst/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120000"/>
        </a:lnSpc>
        <a:spcBef>
          <a:spcPts val="10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2000" kern="120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8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600" kern="120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400" kern="1200" cap="none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>
          <a:solidFill>
            <a:schemeClr val="tx1"/>
          </a:solidFill>
          <a:effectLst/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120000"/>
        </a:lnSpc>
        <a:spcBef>
          <a:spcPts val="500"/>
        </a:spcBef>
        <a:buClr>
          <a:schemeClr val="accent1"/>
        </a:buClr>
        <a:buSzPct val="100000"/>
        <a:buFont typeface="Arial" panose="020B0604020202020204" pitchFamily="34" charset="0"/>
        <a:buChar char="•"/>
        <a:defRPr sz="1200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DCBEF9A1-49E8-FE24-C5D4-88E1FC8438E3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44379" y="0"/>
            <a:ext cx="12047621" cy="6858000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115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en-GB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nikurd Jino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Portfolio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nikurd Jino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 فایلە کەڵەکەبووەکەی پۆرتفۆلیۆ</a:t>
            </a:r>
            <a:r>
              <a:rPr kumimoji="0" lang="ku-Arab-IQ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nikurd Jino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(الملف الترکمی)</a:t>
            </a: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nikurd Jino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 چییە</a:t>
            </a:r>
            <a:r>
              <a:rPr kumimoji="0" lang="ku-Arab-IQ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Unikurd Jino" panose="020B0604030504040204" pitchFamily="34" charset="-78"/>
                <a:ea typeface="Calibri" panose="020F0502020204030204" pitchFamily="34" charset="0"/>
                <a:cs typeface="Arial" panose="020B0604020202020204" pitchFamily="34" charset="0"/>
              </a:rPr>
              <a:t> 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فایلێکی کاغەزییە(جانتا)کە کۆمەڵێک فایل لەخۆدەگرێت،لەوانە ئەنجامی تاقیکردنەوەکان و بەڵگەنامەی ڕاستەقینەی کارەکانی منداڵ</a:t>
            </a:r>
            <a:r>
              <a:rPr kumimoji="0" lang="ku-Arab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، کە ئاماژەن بۆ باشترین دەستکەوتەکانی کە لە کاتی چالاکییەکانی پۆل یان چالاکییەکانی دەرەوەی مەنهەج بەدەستی هێناوە،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ئەم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زانیاریانە بە هەموو شێوەیەک لە فۆرمێکی کەڵەکەبووە لە ماوەی چەند ساڵێکدا لە دایک و باوک و بەڕێوەبردن،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بە مانای پوختەیەکی گونجاو لە توێژینەوەی کەیسەکە کە یارمەتیدەرە لە تێگەیشتن لە منداڵەکە، هەر منداڵێک تۆمارێکی ڕێکخراوەی هەیە کە لەگەڵ گەشەکردنیدا گەشە دەکات، کۆگایەکی زانیارییە</a:t>
            </a:r>
            <a:r>
              <a:rPr kumimoji="0" lang="ku-Arab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کە زۆرترین ڕێژەی زانیاری لەخۆدەگرێت بە کەمترین شێوە مەیدانی ئەگەری 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34765048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3681DEBB-ECEC-29FC-F8EC-7F9F974FA5BC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فایلەکانی هەڵسەنگاندن تێڕوانینێکی یەکگرتوومان بۆ کەسایەتی دەڕەخسێنن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چونکە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ڕوانگەیەکی هەمەلایەنە دەدات بە هەموو ئەو لایەنانەی کە نوێنەرایەتی کەسایەتی دەکەن(پێکهاتنی کەسی بە گشتی)،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highlight>
                  <a:srgbClr val="FFFF00"/>
                </a:highlight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چونکە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هەر لایەنێکی گەشەکردن کاریگەری لەسەر لایەنی بەرامبەر هەیە و کاریگەری لەسەر دەبێت، هەروەک چۆن هەر قۆناغێکی گەشەکردن کاریگەری لەسەر قۆناغی دواتر دەبێت و کاریگەری لەسەر قۆناغی پێشوو دەبێت،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هەروەها جیابوونەوە لە نێوان ئامرازەکانی هەڵسەنگاندندا هەموو لایەنێک (دەروونی،کۆمەڵایەتی، هەستیاری،سۆزداری)لە کەسایەتی تاکدا یارمەتیدەرمان نییە بۆ پێشبینیکردنی ئەوەی لە داهاتوودا چی ڕوودەدات یان</a:t>
            </a:r>
            <a:r>
              <a:rPr kumimoji="0" lang="ku-Arab-IQ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کوالیتی ئەم کەسایەتییە ئەگەر پشت بە خەمڵاندن و هەڵسەنگاندنی تەنها یەک لایەن ببەستین وەک ئەوەی لە تاقیکردنەوە تەقلیدییەکاندا هەیە</a:t>
            </a:r>
            <a:r>
              <a:rPr kumimoji="0" lang="ku-Arab-IQ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srgbClr val="FF0000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86392453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CE4C4659-EAC7-9296-49BD-44083287FDC5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0"/>
            <a:ext cx="12192000" cy="6858000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1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پێناسەی فایلە کەڵەکەبووەکان (پۆرتفۆلیۆ):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*پێناسەی ولدن و ساندرا (١٩٩٩):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کۆمەڵێک کاری فێرخوازە، کە کردار و دەستکەوتەکانی گەشەکردن لەخۆدەگرێت کە بۆ ماوەیەک بەڵگەدار</a:t>
            </a:r>
            <a:r>
              <a:rPr kumimoji="0" lang="ku-Arab-IQ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کراون، هەروەها گرنگیدان بەو هێڵانەی کە ئاماژەن بۆ بەشداریکردن لە فێربووندا 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*پێناسەی فینوک وبارسونز(١٩٩١):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فایلێکە بۆ کۆکردنەوەی نمونەی کارەکانی فێرخواز کە لە ماوەی یەک لە دوای یەکدا کۆکراونەتەوە و ئەم نمونەیانە ڕەنگدانەوەی ناوەڕۆکی هەندێک لەو شتانەیە کە لێی کۆڵیەوە، چارەسەری کێشەکان، بابەتەکان، ئەرکەکانی ماڵەوە، شریتی ڤیدیۆیی،ڕاپۆرت لەسەر ڕووداوە هەنووکەییەکان،پڕۆژەکان،تاقیکردنەوەکان و ئەو ڕاهێنانانەی کە فێرخواز پێی باشترە و ڕاپۆرتەکان لەسەر دەستکەوتەکانی فێرخواز کە لەلایەن بەڕێوەبەرەکانەوە هەڵسەنگێندراون و هەموو ئەو کارانەی کە ڕادەی فێربوونی فێرخوازەکە دەسەلمێنن 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algn="r"/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2601426355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>
            <a:extLst>
              <a:ext uri="{FF2B5EF4-FFF2-40B4-BE49-F238E27FC236}">
                <a16:creationId xmlns:a16="http://schemas.microsoft.com/office/drawing/2014/main" id="{0221664D-D8E1-8358-B37F-832EE424BCAF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0" y="105878"/>
            <a:ext cx="12192000" cy="6752122"/>
          </a:xfrm>
        </p:spPr>
        <p:txBody>
          <a:bodyPr>
            <a:normAutofit/>
          </a:bodyPr>
          <a:lstStyle/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100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*پێناسەی جێنیفر(٢٠٠٢):</a:t>
            </a:r>
            <a:r>
              <a:rPr kumimoji="0" lang="ku-Arab-IQ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 pitchFamily="34" charset="0"/>
                <a:ea typeface="Calibri" panose="020F0502020204030204" pitchFamily="34" charset="0"/>
                <a:cs typeface="Unikurd Jino" panose="020B0604030504040204" pitchFamily="34" charset="-78"/>
              </a:rPr>
              <a:t>فایلێکی فێربوونە کە لە ڕێگەیەوە کار و دەستکەوتەکانی منداڵ کۆدەکرێنەوە، کە ڕەنگدانەوەی لێهاتوویی و زانیاری و بیرکردنەوەی منداڵە و تیشک دەخاتە سەر پێشکەوتنەکانی لە فێربووندا.</a:t>
            </a:r>
            <a:endParaRPr kumimoji="0" lang="en-GB" sz="24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 pitchFamily="34" charset="0"/>
              <a:ea typeface="Calibri" panose="020F0502020204030204" pitchFamily="34" charset="0"/>
              <a:cs typeface="Arial" panose="020B0604020202020204" pitchFamily="34" charset="0"/>
            </a:endParaRPr>
          </a:p>
          <a:p>
            <a:pPr marL="0" marR="0" lvl="0" indent="0" algn="r" defTabSz="914400" rtl="0" eaLnBrk="1" fontAlgn="auto" latinLnBrk="0" hangingPunct="1">
              <a:lnSpc>
                <a:spcPct val="200000"/>
              </a:lnSpc>
              <a:spcBef>
                <a:spcPts val="1000"/>
              </a:spcBef>
              <a:spcAft>
                <a:spcPts val="0"/>
              </a:spcAft>
              <a:buClrTx/>
              <a:buSzTx/>
              <a:buFont typeface="Arial" panose="020B0604020202020204" pitchFamily="34" charset="0"/>
              <a:buNone/>
              <a:tabLst/>
              <a:defRPr/>
            </a:pP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srgbClr val="FF0000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Unikurd Jino" panose="020B0604030504040204" pitchFamily="34" charset="-78"/>
              </a:rPr>
              <a:t>*پێناسەی وۆرتان(٢٠١٠): </a:t>
            </a:r>
            <a:r>
              <a:rPr kumimoji="0" lang="ar-SA" sz="2400" b="0" i="0" u="none" strike="noStrike" kern="1200" cap="none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Calibri" panose="020F0502020204030204"/>
                <a:ea typeface="Calibri" panose="020F0502020204030204" pitchFamily="34" charset="0"/>
                <a:cs typeface="Unikurd Jino" panose="020B0604030504040204" pitchFamily="34" charset="-78"/>
              </a:rPr>
              <a:t>تێکەڵەیەک لە کارەکانی منداڵ و ئەو زانیاریانەیە کە مامۆستا لە پێوانە نافەرمیەکان یان لە ڕێگەی پێوانەکردنی ئەنجامەوە بەدەستی دەهێنێت، بە مەبەستی هەڵسەنگاندنی پرۆسەکانی گەشەکردن و فێربوون .</a:t>
            </a:r>
            <a:endParaRPr kumimoji="0" lang="en-GB" sz="3200" b="0" i="0" u="none" strike="noStrike" kern="1200" cap="none" spc="0" normalizeH="0" baseline="0" noProof="0" dirty="0">
              <a:ln>
                <a:noFill/>
              </a:ln>
              <a:solidFill>
                <a:prstClr val="black"/>
              </a:solidFill>
              <a:effectLst/>
              <a:uLnTx/>
              <a:uFillTx/>
              <a:latin typeface="Calibri" panose="020F0502020204030204"/>
              <a:ea typeface="+mn-ea"/>
              <a:cs typeface="+mn-cs"/>
            </a:endParaRPr>
          </a:p>
          <a:p>
            <a:endParaRPr lang="en-GB" dirty="0"/>
          </a:p>
        </p:txBody>
      </p:sp>
    </p:spTree>
    <p:extLst>
      <p:ext uri="{BB962C8B-B14F-4D97-AF65-F5344CB8AC3E}">
        <p14:creationId xmlns:p14="http://schemas.microsoft.com/office/powerpoint/2010/main" val="1260136426"/>
      </p:ext>
    </p:extLst>
  </p:cSld>
  <p:clrMapOvr>
    <a:masterClrMapping/>
  </p:clrMapOvr>
</p:sld>
</file>

<file path=ppt/theme/theme1.xml><?xml version="1.0" encoding="utf-8"?>
<a:theme xmlns:a="http://schemas.openxmlformats.org/drawingml/2006/main" name="Gallery">
  <a:themeElements>
    <a:clrScheme name="Gallery">
      <a:dk1>
        <a:sysClr val="windowText" lastClr="000000"/>
      </a:dk1>
      <a:lt1>
        <a:sysClr val="window" lastClr="FFFFFF"/>
      </a:lt1>
      <a:dk2>
        <a:srgbClr val="454545"/>
      </a:dk2>
      <a:lt2>
        <a:srgbClr val="DFDBD5"/>
      </a:lt2>
      <a:accent1>
        <a:srgbClr val="B71E42"/>
      </a:accent1>
      <a:accent2>
        <a:srgbClr val="DE478E"/>
      </a:accent2>
      <a:accent3>
        <a:srgbClr val="BC72F0"/>
      </a:accent3>
      <a:accent4>
        <a:srgbClr val="795FAF"/>
      </a:accent4>
      <a:accent5>
        <a:srgbClr val="586EA6"/>
      </a:accent5>
      <a:accent6>
        <a:srgbClr val="6892A0"/>
      </a:accent6>
      <a:hlink>
        <a:srgbClr val="FA2B5C"/>
      </a:hlink>
      <a:folHlink>
        <a:srgbClr val="BC658E"/>
      </a:folHlink>
    </a:clrScheme>
    <a:fontScheme name="Gallery">
      <a:majorFont>
        <a:latin typeface="Gill Sans MT" panose="020B0502020104020203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Gill Sans MT" panose="020B0502020104020203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Gallery">
      <a:fillStyleLst>
        <a:solidFill>
          <a:schemeClr val="phClr"/>
        </a:solidFill>
        <a:gradFill rotWithShape="1">
          <a:gsLst>
            <a:gs pos="0">
              <a:schemeClr val="phClr">
                <a:tint val="54000"/>
                <a:alpha val="100000"/>
                <a:satMod val="105000"/>
                <a:lumMod val="110000"/>
              </a:schemeClr>
            </a:gs>
            <a:gs pos="100000">
              <a:schemeClr val="phClr">
                <a:tint val="78000"/>
                <a:alpha val="92000"/>
                <a:satMod val="109000"/>
                <a:lumMod val="10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8000"/>
                <a:satMod val="110000"/>
                <a:lumMod val="104000"/>
              </a:schemeClr>
            </a:gs>
            <a:gs pos="69000">
              <a:schemeClr val="phClr">
                <a:shade val="88000"/>
                <a:satMod val="130000"/>
                <a:lumMod val="92000"/>
              </a:schemeClr>
            </a:gs>
            <a:gs pos="100000">
              <a:schemeClr val="phClr">
                <a:shade val="78000"/>
                <a:satMod val="130000"/>
                <a:lumMod val="92000"/>
              </a:schemeClr>
            </a:gs>
          </a:gsLst>
          <a:lin ang="5400000" scaled="0"/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22225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0800" dist="50800" dir="5400000" sx="96000" sy="96000" rotWithShape="0">
              <a:srgbClr val="000000">
                <a:alpha val="48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1080000"/>
            </a:lightRig>
          </a:scene3d>
          <a:sp3d>
            <a:bevelT w="38100" h="12700" prst="softRound"/>
          </a:sp3d>
        </a:effectStyle>
      </a:effectStyleLst>
      <a:bgFillStyleLst>
        <a:solidFill>
          <a:schemeClr val="phClr"/>
        </a:solidFill>
        <a:solidFill>
          <a:schemeClr val="phClr"/>
        </a:solidFill>
        <a:gradFill rotWithShape="1">
          <a:gsLst>
            <a:gs pos="0">
              <a:schemeClr val="phClr">
                <a:tint val="94000"/>
                <a:satMod val="80000"/>
                <a:lumMod val="106000"/>
              </a:schemeClr>
            </a:gs>
            <a:gs pos="100000">
              <a:schemeClr val="phClr">
                <a:shade val="80000"/>
              </a:schemeClr>
            </a:gs>
          </a:gsLst>
          <a:path path="circle">
            <a:fillToRect l="43000" r="43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Gallery" id="{BBFCD31E-59A1-489D-B089-A3EAD7CAE12E}" vid="{F5E91637-A7B6-4E27-B710-77DA7014EE1E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Gallery</Template>
  <TotalTime>0</TotalTime>
  <Words>394</Words>
  <Application>Microsoft Office PowerPoint</Application>
  <PresentationFormat>Widescreen</PresentationFormat>
  <Paragraphs>8</Paragraphs>
  <Slides>4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9" baseType="lpstr">
      <vt:lpstr>Arial</vt:lpstr>
      <vt:lpstr>Calibri</vt:lpstr>
      <vt:lpstr>Gill Sans MT</vt:lpstr>
      <vt:lpstr>Unikurd Jino</vt:lpstr>
      <vt:lpstr>Gallery</vt:lpstr>
      <vt:lpstr>PowerPoint Presentation</vt:lpstr>
      <vt:lpstr>PowerPoint Presentation</vt:lpstr>
      <vt:lpstr>PowerPoint Presentation</vt:lpstr>
      <vt:lpstr>PowerPoint Presentation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seenaa ali</dc:creator>
  <cp:lastModifiedBy>seenaa ali</cp:lastModifiedBy>
  <cp:revision>2</cp:revision>
  <dcterms:created xsi:type="dcterms:W3CDTF">2023-05-23T05:52:37Z</dcterms:created>
  <dcterms:modified xsi:type="dcterms:W3CDTF">2023-05-23T05:53:04Z</dcterms:modified>
</cp:coreProperties>
</file>