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313006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4762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046734-8BEE-4D14-8F37-B23719515D64}"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908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775895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046734-8BEE-4D14-8F37-B23719515D64}"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204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608667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771389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33457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99968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2ECD8-EFA0-44D5-90C8-2887CB2B0A4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194168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350279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2ECD8-EFA0-44D5-90C8-2887CB2B0A4E}" type="datetimeFigureOut">
              <a:rPr lang="en-GB" smtClean="0"/>
              <a:t>23/05/2023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62983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2ECD8-EFA0-44D5-90C8-2887CB2B0A4E}" type="datetimeFigureOut">
              <a:rPr lang="en-GB" smtClean="0"/>
              <a:t>23/05/2023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362326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2ECD8-EFA0-44D5-90C8-2887CB2B0A4E}" type="datetimeFigureOut">
              <a:rPr lang="en-GB" smtClean="0"/>
              <a:t>23/05/2023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399380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274224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2ECD8-EFA0-44D5-90C8-2887CB2B0A4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046734-8BEE-4D14-8F37-B23719515D64}" type="slidenum">
              <a:rPr lang="en-GB" smtClean="0"/>
              <a:t>‹#›</a:t>
            </a:fld>
            <a:endParaRPr lang="en-GB"/>
          </a:p>
        </p:txBody>
      </p:sp>
    </p:spTree>
    <p:extLst>
      <p:ext uri="{BB962C8B-B14F-4D97-AF65-F5344CB8AC3E}">
        <p14:creationId xmlns:p14="http://schemas.microsoft.com/office/powerpoint/2010/main" val="116129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52ECD8-EFA0-44D5-90C8-2887CB2B0A4E}" type="datetimeFigureOut">
              <a:rPr lang="en-GB" smtClean="0"/>
              <a:t>23/05/2023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046734-8BEE-4D14-8F37-B23719515D64}" type="slidenum">
              <a:rPr lang="en-GB" smtClean="0"/>
              <a:t>‹#›</a:t>
            </a:fld>
            <a:endParaRPr lang="en-GB"/>
          </a:p>
        </p:txBody>
      </p:sp>
    </p:spTree>
    <p:extLst>
      <p:ext uri="{BB962C8B-B14F-4D97-AF65-F5344CB8AC3E}">
        <p14:creationId xmlns:p14="http://schemas.microsoft.com/office/powerpoint/2010/main" val="3133909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48CCA5-0085-136E-2355-B30D92C25F39}"/>
              </a:ext>
            </a:extLst>
          </p:cNvPr>
          <p:cNvSpPr>
            <a:spLocks noGrp="1"/>
          </p:cNvSpPr>
          <p:nvPr>
            <p:ph type="subTitle" idx="1"/>
          </p:nvPr>
        </p:nvSpPr>
        <p:spPr>
          <a:xfrm>
            <a:off x="0" y="67377"/>
            <a:ext cx="12192000" cy="6790623"/>
          </a:xfrm>
        </p:spPr>
        <p:txBody>
          <a:bodyPr>
            <a:normAutofit/>
          </a:bodyPr>
          <a:lstStyle/>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ناوەڕۆکی پەڕگەی هەڵسەنگاندنی کەڵەکەبوو </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پۆرتفۆلیۆ کۆمەڵێک پێکهاتەی لەخۆدەگرێت، کە بریتین لە :</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kumimoji="0" lang="ar-SA" sz="2400" b="1" i="0" u="sng"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Unikurd Jino" panose="020B0604030504040204" pitchFamily="34" charset="-78"/>
              </a:rPr>
              <a:t>یەکەم: </a:t>
            </a:r>
            <a:r>
              <a:rPr kumimoji="0" lang="ar-SA"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لاپەڕەیەکی تایبەت بۆ منداڵەکە کە ناوەکەی و بەرواری لە دایک بوون و و</a:t>
            </a:r>
            <a:r>
              <a:rPr kumimoji="0" lang="ku-Arab-IQ"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پولەکەی</a:t>
            </a:r>
            <a:r>
              <a:rPr kumimoji="0" lang="ar-SA"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 و ڕەگەز و ساڵی خوێندن و پوختەیەکی  منداڵەکە بۆ ناساندنی، لەگەڵ دوایین وێنەکەیدا.</a:t>
            </a:r>
            <a:endParaRPr kumimoji="0" lang="ku-Arab-IQ"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endParaRPr>
          </a:p>
          <a:p>
            <a:pPr marL="0" marR="0" lvl="0" indent="0" algn="r"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kumimoji="0" lang="ar-SA"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تێبینی تایبەت لەسەر ئامادەبوونی منداڵەکە، ڕادەی منداڵەکە لە ڕێکوپێکییەکەی، پچڕانی، یان ئامادەنەبوونی، و هۆکارەکانی لە بەروارەکاندا تۆمارکراون.</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327385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9FCD77-9CE3-86D5-456C-7CCB21CA7B33}"/>
              </a:ext>
            </a:extLst>
          </p:cNvPr>
          <p:cNvSpPr>
            <a:spLocks noGrp="1"/>
          </p:cNvSpPr>
          <p:nvPr>
            <p:ph type="subTitle" idx="1"/>
          </p:nvPr>
        </p:nvSpPr>
        <p:spPr>
          <a:xfrm>
            <a:off x="0" y="0"/>
            <a:ext cx="12192000" cy="6858000"/>
          </a:xfrm>
        </p:spPr>
        <p:txBody>
          <a:bodyPr>
            <a:normAutofit/>
          </a:bodyPr>
          <a:lstStyle/>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 </a:t>
            </a:r>
            <a:r>
              <a:rPr kumimoji="0" lang="ar-SA" sz="24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دووەم:</a:t>
            </a: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 هەڵسەنگاندنی لێهاتوویی منداڵ لە لایەنەکانی(جوڵە، مەعریفی، زمانەوانی،پشتبەستن بە خۆ، پەیوەندییە کۆمەڵایەتییەکان، تەندروستی) ئەمەش لە ڕێگەی ئەمانەی خوارەوە ئەنجام دەدرێت :</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١</a:t>
            </a:r>
            <a:r>
              <a:rPr kumimoji="0" lang="ar-SA"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.ڕێنمایی بۆ هەڵسەنگاندنی بوارەکانی گەشەی کەسایەتی، </a:t>
            </a: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کە لە دوو بەش پێکهاتووە، یەکەمیان بۆ تەمەنی (4-5) ساڵی پۆلی باخچەی ساوایان، بەشی دووەمیش بۆ تەمەنی (5-6) ساڵی پۆلی ئامادەکارییە. لەو شوێنانەی کە منداڵ لەم بوارانەی خوارەوەدا هەڵدەسەنگێندرێت (کارامەیی جوڵە، کارامەیی مەعریفی، کارامەیی پشت بەخۆبەستن، کارامەیی پەیوەندییە کۆمەڵایەتییەکان، بواری تەندروستی)، هەر بوارێک کۆمەڵێک پەرەگراف، کەرەستە یان مۆدێل و وێنەی گونجاو بۆ هەر بڕگەیەک لەخۆدەگرێت، هەروەها وەک ڕێنمایی تاقیگە و کلیلی ڕاستکردنەوە.</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3002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8C92C6-99E6-0CB9-38BF-D30AE0881E06}"/>
              </a:ext>
            </a:extLst>
          </p:cNvPr>
          <p:cNvSpPr>
            <a:spLocks noGrp="1"/>
          </p:cNvSpPr>
          <p:nvPr>
            <p:ph type="subTitle" idx="1"/>
          </p:nvPr>
        </p:nvSpPr>
        <p:spPr>
          <a:xfrm>
            <a:off x="0" y="0"/>
            <a:ext cx="12192000" cy="6858000"/>
          </a:xfrm>
        </p:spPr>
        <p:txBody>
          <a:bodyPr>
            <a:normAutofit/>
          </a:bodyPr>
          <a:lstStyle/>
          <a:p>
            <a:pPr marL="0" marR="0" lvl="0" indent="0" algn="r"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kumimoji="0" lang="ar-SA"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٢</a:t>
            </a:r>
            <a:r>
              <a:rPr kumimoji="0" lang="ar-SA"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Unikurd Jino" panose="020B0604030504040204" pitchFamily="34" charset="-78"/>
              </a:rPr>
              <a:t>.فۆرمێکی تایبەت بۆ هەر منداڵێک بۆ تۆمارکردنی ئەدای خۆی </a:t>
            </a:r>
            <a:r>
              <a:rPr kumimoji="0" lang="ar-SA"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لەسەر ئەو بڕگانەی پەیوەستن بەو بوارانەی پێشتر ئاماژەیان پێکراوە لەگەڵ ئەو پلەیەی کە منداڵەکە </a:t>
            </a:r>
            <a:r>
              <a:rPr kumimoji="0" lang="ar-SA"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بۆ هەر بڕگەیەک </a:t>
            </a:r>
            <a:r>
              <a:rPr kumimoji="0" lang="ar-SA"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بەدەستی دەهێنێت، هەروەها ئەو پلەیەی کە منداڵەکە </a:t>
            </a:r>
            <a:r>
              <a:rPr kumimoji="0" lang="ar-SA"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لە بوارەکەدا </a:t>
            </a:r>
            <a:r>
              <a:rPr kumimoji="0" lang="ar-SA"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rPr>
              <a:t>بەدەستی دەهێنێت.</a:t>
            </a:r>
            <a:endParaRPr kumimoji="0" lang="en-GB"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Unikurd Jino" panose="020B0604030504040204" pitchFamily="34" charset="-78"/>
            </a:endParaRPr>
          </a:p>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8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سێیەم: </a:t>
            </a:r>
            <a:r>
              <a:rPr kumimoji="0" lang="ar-S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خشتەی هەڵسەنگاندنەکانی منداڵ لەخۆدەگرێت لەسەر ئەنجامی هەڵسەنگاندنی منداڵ لە هەریەک لە بوارەکانی (کارامەیی جوڵە، توانای مەعریفی، توانای زمان، توانای پشتبەستن بەخۆ، لێهاتوویی پەیوەندییە کۆمەڵایەتییەکان، بواری تەندروستی)، هەروەها هەڵسەنگاندنێک بۆ کەسایەتی منداڵ بە گشتی بۆ ئەوەی </a:t>
            </a: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بڕیار</a:t>
            </a:r>
            <a:r>
              <a:rPr kumimoji="0" lang="ar-S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 لەسەری بدرێت</a:t>
            </a: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 </a:t>
            </a:r>
            <a:r>
              <a:rPr kumimoji="0" lang="ar-S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بە گشتی. </a:t>
            </a:r>
            <a:endPar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endParaRPr>
          </a:p>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بوارێک هەیە بۆ ئەوەی مامۆستا گرنگترین تێبینییەکانی خۆی سەبارەت بە هەریەکێک لەو بوارانەی کە پێشتر باسمان کرد تۆمار بکات.</a:t>
            </a:r>
            <a:endPar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292221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7744EA7-CE87-D4AA-2465-CE543A2F760B}"/>
              </a:ext>
            </a:extLst>
          </p:cNvPr>
          <p:cNvSpPr>
            <a:spLocks noGrp="1"/>
          </p:cNvSpPr>
          <p:nvPr>
            <p:ph type="subTitle" idx="1"/>
          </p:nvPr>
        </p:nvSpPr>
        <p:spPr>
          <a:xfrm>
            <a:off x="0" y="0"/>
            <a:ext cx="12192000" cy="6858000"/>
          </a:xfrm>
        </p:spPr>
        <p:txBody>
          <a:bodyPr>
            <a:normAutofit/>
          </a:bodyPr>
          <a:lstStyle/>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4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چوارەم: </a:t>
            </a: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پرۆفایلی دەروونی (نوێنەرایەتی گرافیکی ئاستی گەشەکردنی هەمەلایەنەی منداڵ) کە ڕادەی جیاوازی بوارەکان بۆ منداڵ و ڕادەی پێشکەوتن یان دواکەوتنی لە هەریەکێک لە بوارەکاندا نیشان دەدات بە مەبەستی گرتنەبەری ڕێوشوێنی پێویست، و لە کۆتاییدا بۆچوون و پێشنیارەکانی سەرپەرشتیاری منداڵەکە.</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endParaRPr>
          </a:p>
          <a:p>
            <a:pPr marL="0" marR="0" lvl="0" indent="0" algn="r" defTabSz="914400" rtl="0" eaLnBrk="1" fontAlgn="auto" latinLnBrk="0" hangingPunct="1">
              <a:lnSpc>
                <a:spcPct val="200000"/>
              </a:lnSpc>
              <a:spcBef>
                <a:spcPts val="1000"/>
              </a:spcBef>
              <a:spcAft>
                <a:spcPts val="1000"/>
              </a:spcAft>
              <a:buClrTx/>
              <a:buSzTx/>
              <a:buFont typeface="Arial" panose="020B0604020202020204" pitchFamily="34" charset="0"/>
              <a:buNone/>
              <a:tabLst/>
              <a:defRPr/>
            </a:pPr>
            <a:r>
              <a:rPr kumimoji="0" lang="ar-SA" sz="24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Unikurd Jino" panose="020B0604030504040204" pitchFamily="34" charset="-78"/>
              </a:rPr>
              <a:t>پێنجەم: </a:t>
            </a:r>
            <a:r>
              <a:rPr kumimoji="0" lang="ar-S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Unikurd Jino" panose="020B0604030504040204" pitchFamily="34" charset="-78"/>
              </a:rPr>
              <a:t>نمونەی بەرهەمە هونەری و داهێنەرەکانی منداڵ، لەگەڵ دیاریکردنی وادەی نمایشکردنی ئەم بەرهەمانە بۆ پشتڕاستکردنەوەی یەک لە دوای یەک و گەشەسەندنی بەرهەمەکانی منداڵ. مامۆستا و منداڵ نابێت لە پێکەوە دانانی بەرهەمهێنانی سەرکەوتووانەی نمونەی پراکتیکی یان بەرهەمی کۆتایی ڕازی بن، بەڵکو پێیان باشە هەندێک ڕەشنووس و نووسین و بەرهەمی سەرەتایی هاوپێچ بکەن کە منداڵەکە بۆ گەیشتن بە دەستکەوتی کۆتایی کردوویەتی، بۆ ئەوەی وێنەیەکی یەکگرتوو پێشکەش بکات لە گەشەکردنی منداڵەکە</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723228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413</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Wisp</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seenaa ali</dc:creator>
  <cp:lastModifiedBy>seenaa ali</cp:lastModifiedBy>
  <cp:revision>1</cp:revision>
  <dcterms:created xsi:type="dcterms:W3CDTF">2023-05-23T05:59:41Z</dcterms:created>
  <dcterms:modified xsi:type="dcterms:W3CDTF">2023-05-23T06:00:14Z</dcterms:modified>
</cp:coreProperties>
</file>