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85847" autoAdjust="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8F3CE90-2BAE-4BF3-B919-F30F78259513}" type="datetimeFigureOut">
              <a:rPr lang="ar-IQ" smtClean="0"/>
              <a:t>15/10/1443</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70B587E-7B4E-4E7B-82B9-0D9849DD23A9}" type="slidenum">
              <a:rPr lang="ar-IQ" smtClean="0"/>
              <a:t>‹#›</a:t>
            </a:fld>
            <a:endParaRPr lang="ar-IQ"/>
          </a:p>
        </p:txBody>
      </p:sp>
    </p:spTree>
    <p:extLst>
      <p:ext uri="{BB962C8B-B14F-4D97-AF65-F5344CB8AC3E}">
        <p14:creationId xmlns:p14="http://schemas.microsoft.com/office/powerpoint/2010/main" val="14045127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870B587E-7B4E-4E7B-82B9-0D9849DD23A9}" type="slidenum">
              <a:rPr lang="ar-IQ" smtClean="0"/>
              <a:t>1</a:t>
            </a:fld>
            <a:endParaRPr lang="ar-IQ"/>
          </a:p>
        </p:txBody>
      </p:sp>
    </p:spTree>
    <p:extLst>
      <p:ext uri="{BB962C8B-B14F-4D97-AF65-F5344CB8AC3E}">
        <p14:creationId xmlns:p14="http://schemas.microsoft.com/office/powerpoint/2010/main" val="452479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870B587E-7B4E-4E7B-82B9-0D9849DD23A9}" type="slidenum">
              <a:rPr lang="ar-IQ" smtClean="0"/>
              <a:t>2</a:t>
            </a:fld>
            <a:endParaRPr lang="ar-IQ"/>
          </a:p>
        </p:txBody>
      </p:sp>
    </p:spTree>
    <p:extLst>
      <p:ext uri="{BB962C8B-B14F-4D97-AF65-F5344CB8AC3E}">
        <p14:creationId xmlns:p14="http://schemas.microsoft.com/office/powerpoint/2010/main" val="55428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1F6D6225-11D5-4F81-A4C4-3BF4851A436A}" type="datetimeFigureOut">
              <a:rPr lang="ar-IQ" smtClean="0"/>
              <a:t>15/10/1443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62ED067-D954-4B5B-BF26-4C5F41327D45}" type="slidenum">
              <a:rPr lang="ar-IQ" smtClean="0"/>
              <a:t>‹#›</a:t>
            </a:fld>
            <a:endParaRPr lang="ar-IQ"/>
          </a:p>
        </p:txBody>
      </p:sp>
    </p:spTree>
    <p:extLst>
      <p:ext uri="{BB962C8B-B14F-4D97-AF65-F5344CB8AC3E}">
        <p14:creationId xmlns:p14="http://schemas.microsoft.com/office/powerpoint/2010/main" val="2258455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1F6D6225-11D5-4F81-A4C4-3BF4851A436A}" type="datetimeFigureOut">
              <a:rPr lang="ar-IQ" smtClean="0"/>
              <a:t>15/10/1443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62ED067-D954-4B5B-BF26-4C5F41327D45}" type="slidenum">
              <a:rPr lang="ar-IQ" smtClean="0"/>
              <a:t>‹#›</a:t>
            </a:fld>
            <a:endParaRPr lang="ar-IQ"/>
          </a:p>
        </p:txBody>
      </p:sp>
    </p:spTree>
    <p:extLst>
      <p:ext uri="{BB962C8B-B14F-4D97-AF65-F5344CB8AC3E}">
        <p14:creationId xmlns:p14="http://schemas.microsoft.com/office/powerpoint/2010/main" val="189738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1F6D6225-11D5-4F81-A4C4-3BF4851A436A}" type="datetimeFigureOut">
              <a:rPr lang="ar-IQ" smtClean="0"/>
              <a:t>15/10/1443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62ED067-D954-4B5B-BF26-4C5F41327D45}" type="slidenum">
              <a:rPr lang="ar-IQ" smtClean="0"/>
              <a:t>‹#›</a:t>
            </a:fld>
            <a:endParaRPr lang="ar-IQ"/>
          </a:p>
        </p:txBody>
      </p:sp>
    </p:spTree>
    <p:extLst>
      <p:ext uri="{BB962C8B-B14F-4D97-AF65-F5344CB8AC3E}">
        <p14:creationId xmlns:p14="http://schemas.microsoft.com/office/powerpoint/2010/main" val="3272857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1F6D6225-11D5-4F81-A4C4-3BF4851A436A}" type="datetimeFigureOut">
              <a:rPr lang="ar-IQ" smtClean="0"/>
              <a:t>15/10/1443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62ED067-D954-4B5B-BF26-4C5F41327D45}" type="slidenum">
              <a:rPr lang="ar-IQ" smtClean="0"/>
              <a:t>‹#›</a:t>
            </a:fld>
            <a:endParaRPr lang="ar-IQ"/>
          </a:p>
        </p:txBody>
      </p:sp>
    </p:spTree>
    <p:extLst>
      <p:ext uri="{BB962C8B-B14F-4D97-AF65-F5344CB8AC3E}">
        <p14:creationId xmlns:p14="http://schemas.microsoft.com/office/powerpoint/2010/main" val="1533095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6D6225-11D5-4F81-A4C4-3BF4851A436A}" type="datetimeFigureOut">
              <a:rPr lang="ar-IQ" smtClean="0"/>
              <a:t>15/10/1443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62ED067-D954-4B5B-BF26-4C5F41327D45}" type="slidenum">
              <a:rPr lang="ar-IQ" smtClean="0"/>
              <a:t>‹#›</a:t>
            </a:fld>
            <a:endParaRPr lang="ar-IQ"/>
          </a:p>
        </p:txBody>
      </p:sp>
    </p:spTree>
    <p:extLst>
      <p:ext uri="{BB962C8B-B14F-4D97-AF65-F5344CB8AC3E}">
        <p14:creationId xmlns:p14="http://schemas.microsoft.com/office/powerpoint/2010/main" val="226750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1F6D6225-11D5-4F81-A4C4-3BF4851A436A}" type="datetimeFigureOut">
              <a:rPr lang="ar-IQ" smtClean="0"/>
              <a:t>15/10/1443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62ED067-D954-4B5B-BF26-4C5F41327D45}" type="slidenum">
              <a:rPr lang="ar-IQ" smtClean="0"/>
              <a:t>‹#›</a:t>
            </a:fld>
            <a:endParaRPr lang="ar-IQ"/>
          </a:p>
        </p:txBody>
      </p:sp>
    </p:spTree>
    <p:extLst>
      <p:ext uri="{BB962C8B-B14F-4D97-AF65-F5344CB8AC3E}">
        <p14:creationId xmlns:p14="http://schemas.microsoft.com/office/powerpoint/2010/main" val="2211671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1F6D6225-11D5-4F81-A4C4-3BF4851A436A}" type="datetimeFigureOut">
              <a:rPr lang="ar-IQ" smtClean="0"/>
              <a:t>15/10/1443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62ED067-D954-4B5B-BF26-4C5F41327D45}" type="slidenum">
              <a:rPr lang="ar-IQ" smtClean="0"/>
              <a:t>‹#›</a:t>
            </a:fld>
            <a:endParaRPr lang="ar-IQ"/>
          </a:p>
        </p:txBody>
      </p:sp>
    </p:spTree>
    <p:extLst>
      <p:ext uri="{BB962C8B-B14F-4D97-AF65-F5344CB8AC3E}">
        <p14:creationId xmlns:p14="http://schemas.microsoft.com/office/powerpoint/2010/main" val="3737569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1F6D6225-11D5-4F81-A4C4-3BF4851A436A}" type="datetimeFigureOut">
              <a:rPr lang="ar-IQ" smtClean="0"/>
              <a:t>15/10/1443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62ED067-D954-4B5B-BF26-4C5F41327D45}" type="slidenum">
              <a:rPr lang="ar-IQ" smtClean="0"/>
              <a:t>‹#›</a:t>
            </a:fld>
            <a:endParaRPr lang="ar-IQ"/>
          </a:p>
        </p:txBody>
      </p:sp>
    </p:spTree>
    <p:extLst>
      <p:ext uri="{BB962C8B-B14F-4D97-AF65-F5344CB8AC3E}">
        <p14:creationId xmlns:p14="http://schemas.microsoft.com/office/powerpoint/2010/main" val="1633980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D6225-11D5-4F81-A4C4-3BF4851A436A}" type="datetimeFigureOut">
              <a:rPr lang="ar-IQ" smtClean="0"/>
              <a:t>15/10/1443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62ED067-D954-4B5B-BF26-4C5F41327D45}" type="slidenum">
              <a:rPr lang="ar-IQ" smtClean="0"/>
              <a:t>‹#›</a:t>
            </a:fld>
            <a:endParaRPr lang="ar-IQ"/>
          </a:p>
        </p:txBody>
      </p:sp>
    </p:spTree>
    <p:extLst>
      <p:ext uri="{BB962C8B-B14F-4D97-AF65-F5344CB8AC3E}">
        <p14:creationId xmlns:p14="http://schemas.microsoft.com/office/powerpoint/2010/main" val="152313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6D6225-11D5-4F81-A4C4-3BF4851A436A}" type="datetimeFigureOut">
              <a:rPr lang="ar-IQ" smtClean="0"/>
              <a:t>15/10/1443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62ED067-D954-4B5B-BF26-4C5F41327D45}" type="slidenum">
              <a:rPr lang="ar-IQ" smtClean="0"/>
              <a:t>‹#›</a:t>
            </a:fld>
            <a:endParaRPr lang="ar-IQ"/>
          </a:p>
        </p:txBody>
      </p:sp>
    </p:spTree>
    <p:extLst>
      <p:ext uri="{BB962C8B-B14F-4D97-AF65-F5344CB8AC3E}">
        <p14:creationId xmlns:p14="http://schemas.microsoft.com/office/powerpoint/2010/main" val="2974802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6D6225-11D5-4F81-A4C4-3BF4851A436A}" type="datetimeFigureOut">
              <a:rPr lang="ar-IQ" smtClean="0"/>
              <a:t>15/10/1443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62ED067-D954-4B5B-BF26-4C5F41327D45}" type="slidenum">
              <a:rPr lang="ar-IQ" smtClean="0"/>
              <a:t>‹#›</a:t>
            </a:fld>
            <a:endParaRPr lang="ar-IQ"/>
          </a:p>
        </p:txBody>
      </p:sp>
    </p:spTree>
    <p:extLst>
      <p:ext uri="{BB962C8B-B14F-4D97-AF65-F5344CB8AC3E}">
        <p14:creationId xmlns:p14="http://schemas.microsoft.com/office/powerpoint/2010/main" val="3453303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F6D6225-11D5-4F81-A4C4-3BF4851A436A}" type="datetimeFigureOut">
              <a:rPr lang="ar-IQ" smtClean="0"/>
              <a:t>15/10/1443</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62ED067-D954-4B5B-BF26-4C5F41327D45}" type="slidenum">
              <a:rPr lang="ar-IQ" smtClean="0"/>
              <a:t>‹#›</a:t>
            </a:fld>
            <a:endParaRPr lang="ar-IQ"/>
          </a:p>
        </p:txBody>
      </p:sp>
    </p:spTree>
    <p:extLst>
      <p:ext uri="{BB962C8B-B14F-4D97-AF65-F5344CB8AC3E}">
        <p14:creationId xmlns:p14="http://schemas.microsoft.com/office/powerpoint/2010/main" val="229581656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r>
              <a:rPr lang="en-US"/>
              <a:t>2021-2020</a:t>
            </a:r>
            <a:endParaRPr lang="ar-IQ" dirty="0"/>
          </a:p>
        </p:txBody>
      </p:sp>
      <p:sp>
        <p:nvSpPr>
          <p:cNvPr id="3" name="Subtitle 2"/>
          <p:cNvSpPr>
            <a:spLocks noGrp="1"/>
          </p:cNvSpPr>
          <p:nvPr>
            <p:ph type="subTitle" idx="1"/>
          </p:nvPr>
        </p:nvSpPr>
        <p:spPr>
          <a:xfrm>
            <a:off x="0" y="0"/>
            <a:ext cx="9144000" cy="6691536"/>
          </a:xfrm>
        </p:spPr>
        <p:txBody>
          <a:bodyPr>
            <a:normAutofit/>
          </a:bodyPr>
          <a:lstStyle/>
          <a:p>
            <a:r>
              <a:rPr lang="ar-IQ" sz="4800" dirty="0">
                <a:solidFill>
                  <a:srgbClr val="FF0000"/>
                </a:solidFill>
              </a:rPr>
              <a:t>بايوميكانيك</a:t>
            </a:r>
          </a:p>
          <a:p>
            <a:r>
              <a:rPr lang="ar-IQ" sz="4800" dirty="0">
                <a:solidFill>
                  <a:srgbClr val="FF0000"/>
                </a:solidFill>
              </a:rPr>
              <a:t>المحاضرة الثانية</a:t>
            </a:r>
          </a:p>
          <a:p>
            <a:pPr lvl="0"/>
            <a:r>
              <a:rPr lang="ar-IQ" sz="4800" dirty="0">
                <a:solidFill>
                  <a:srgbClr val="FF0000"/>
                </a:solidFill>
              </a:rPr>
              <a:t>أ.م.د. سيروان كريم </a:t>
            </a:r>
          </a:p>
          <a:p>
            <a:endParaRPr lang="ar-IQ" sz="4800" dirty="0">
              <a:solidFill>
                <a:srgbClr val="FF0000"/>
              </a:solidFill>
            </a:endParaRPr>
          </a:p>
          <a:p>
            <a:endParaRPr lang="ar-IQ" sz="4800" dirty="0">
              <a:solidFill>
                <a:srgbClr val="FF0000"/>
              </a:solidFill>
            </a:endParaRPr>
          </a:p>
          <a:p>
            <a:r>
              <a:rPr lang="ar-IQ" sz="4800" dirty="0">
                <a:solidFill>
                  <a:srgbClr val="FF0000"/>
                </a:solidFill>
              </a:rPr>
              <a:t> </a:t>
            </a:r>
          </a:p>
        </p:txBody>
      </p:sp>
    </p:spTree>
    <p:extLst>
      <p:ext uri="{BB962C8B-B14F-4D97-AF65-F5344CB8AC3E}">
        <p14:creationId xmlns:p14="http://schemas.microsoft.com/office/powerpoint/2010/main" val="227920775"/>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ar-IQ" sz="3600" dirty="0">
                <a:solidFill>
                  <a:srgbClr val="FF0000"/>
                </a:solidFill>
              </a:rPr>
              <a:t>أنظر بعض الأمثلة لأنواع العتلات الثلاثة (النوع الأول ِ</a:t>
            </a:r>
            <a:r>
              <a:rPr lang="en-US" sz="3600" dirty="0">
                <a:solidFill>
                  <a:srgbClr val="FF0000"/>
                </a:solidFill>
              </a:rPr>
              <a:t>A </a:t>
            </a:r>
            <a:r>
              <a:rPr lang="ar-IQ" sz="3600" dirty="0">
                <a:solidFill>
                  <a:srgbClr val="FF0000"/>
                </a:solidFill>
              </a:rPr>
              <a:t>النوع الثاني </a:t>
            </a:r>
            <a:r>
              <a:rPr lang="en-US" sz="3600" dirty="0">
                <a:solidFill>
                  <a:srgbClr val="FF0000"/>
                </a:solidFill>
              </a:rPr>
              <a:t>B </a:t>
            </a:r>
            <a:r>
              <a:rPr lang="ar-IQ" sz="3600" dirty="0">
                <a:solidFill>
                  <a:srgbClr val="FF0000"/>
                </a:solidFill>
              </a:rPr>
              <a:t>النوع الثالث </a:t>
            </a:r>
            <a:r>
              <a:rPr lang="en-US" sz="3600" dirty="0">
                <a:solidFill>
                  <a:srgbClr val="FF0000"/>
                </a:solidFill>
              </a:rPr>
              <a:t>C)</a:t>
            </a:r>
            <a:r>
              <a:rPr lang="ar-IQ" sz="3600" dirty="0">
                <a:solidFill>
                  <a:srgbClr val="FF0000"/>
                </a:solidFill>
              </a:rPr>
              <a:t>)</a:t>
            </a:r>
            <a:endParaRPr lang="en-US" sz="3600" dirty="0">
              <a:solidFill>
                <a:srgbClr val="FF0000"/>
              </a:solidFill>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8276" y="1899989"/>
            <a:ext cx="9178889" cy="4958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9779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مثال رياضي :</a:t>
            </a:r>
            <a:br>
              <a:rPr lang="ar-IQ" dirty="0"/>
            </a:br>
            <a:endParaRPr lang="ar-IQ" dirty="0"/>
          </a:p>
        </p:txBody>
      </p:sp>
      <p:sp>
        <p:nvSpPr>
          <p:cNvPr id="3" name="Content Placeholder 2"/>
          <p:cNvSpPr>
            <a:spLocks noGrp="1"/>
          </p:cNvSpPr>
          <p:nvPr>
            <p:ph idx="1"/>
          </p:nvPr>
        </p:nvSpPr>
        <p:spPr/>
        <p:txBody>
          <a:bodyPr/>
          <a:lstStyle/>
          <a:p>
            <a:pPr algn="just"/>
            <a:r>
              <a:rPr lang="ar-IQ" dirty="0"/>
              <a:t>احسب مقدار القوة الضرورية للتغلب على مقاومة وزنها (500 نيوتن ) تبعد عن محور الدوران (50 سم)علماً ان بعد نقطة تأثير القوة هو(100 سم)</a:t>
            </a:r>
          </a:p>
          <a:p>
            <a:pPr algn="just"/>
            <a:endParaRPr lang="ar-IQ" dirty="0"/>
          </a:p>
          <a:p>
            <a:r>
              <a:rPr lang="ar-IQ" dirty="0"/>
              <a:t>الحل :   القوة × ذراعها = المقاومة × ذراعها</a:t>
            </a:r>
          </a:p>
          <a:p>
            <a:r>
              <a:rPr lang="ar-IQ" dirty="0"/>
              <a:t>س× 100 سم  = 500 نيوتن ×  50 سم         </a:t>
            </a:r>
          </a:p>
          <a:p>
            <a:r>
              <a:rPr lang="ar-IQ" dirty="0"/>
              <a:t>س= 25000 / 100    س= 250 نيوتن</a:t>
            </a:r>
          </a:p>
          <a:p>
            <a:endParaRPr lang="ar-IQ" dirty="0"/>
          </a:p>
        </p:txBody>
      </p:sp>
    </p:spTree>
    <p:extLst>
      <p:ext uri="{BB962C8B-B14F-4D97-AF65-F5344CB8AC3E}">
        <p14:creationId xmlns:p14="http://schemas.microsoft.com/office/powerpoint/2010/main" val="342188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22042" y="3218697"/>
            <a:ext cx="7699915" cy="536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0895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ar-IQ" dirty="0">
                <a:solidFill>
                  <a:srgbClr val="FF0000"/>
                </a:solidFill>
              </a:rPr>
              <a:t>الحركات الأساسية في جسم الإنسان</a:t>
            </a:r>
          </a:p>
        </p:txBody>
      </p:sp>
      <p:sp>
        <p:nvSpPr>
          <p:cNvPr id="3" name="Content Placeholder 2"/>
          <p:cNvSpPr>
            <a:spLocks noGrp="1"/>
          </p:cNvSpPr>
          <p:nvPr>
            <p:ph idx="1"/>
          </p:nvPr>
        </p:nvSpPr>
        <p:spPr>
          <a:xfrm>
            <a:off x="0" y="1556792"/>
            <a:ext cx="9144000" cy="5301208"/>
          </a:xfrm>
        </p:spPr>
        <p:txBody>
          <a:bodyPr>
            <a:normAutofit fontScale="92500"/>
          </a:bodyPr>
          <a:lstStyle/>
          <a:p>
            <a:r>
              <a:rPr lang="ar-IQ" dirty="0"/>
              <a:t>إن جسم الإنسان بحكم تكوينه وتركيبه من الناحية التشريحية، فان الجهاز الحركي (الجهازين </a:t>
            </a:r>
            <a:r>
              <a:rPr lang="ar-IQ"/>
              <a:t>العضلي والعضمي </a:t>
            </a:r>
            <a:r>
              <a:rPr lang="ar-IQ" dirty="0"/>
              <a:t>) هو المعني بشؤون الحركات المختلفة التالية:</a:t>
            </a:r>
          </a:p>
          <a:p>
            <a:r>
              <a:rPr lang="ar-IQ" dirty="0"/>
              <a:t>1- الثني </a:t>
            </a:r>
            <a:r>
              <a:rPr lang="en-US" dirty="0"/>
              <a:t>Flexion : </a:t>
            </a:r>
            <a:r>
              <a:rPr lang="ar-IQ" dirty="0"/>
              <a:t>ويقصد بالثني تقريب العظميين المتحركين عن بعضهما.</a:t>
            </a:r>
          </a:p>
          <a:p>
            <a:r>
              <a:rPr lang="ar-IQ" dirty="0"/>
              <a:t>2- المد </a:t>
            </a:r>
            <a:r>
              <a:rPr lang="en-US" dirty="0"/>
              <a:t>Extension : </a:t>
            </a:r>
            <a:r>
              <a:rPr lang="ar-IQ" dirty="0"/>
              <a:t>هي أبعاد العظام المتحركة بعضها عن البعض.</a:t>
            </a:r>
          </a:p>
          <a:p>
            <a:r>
              <a:rPr lang="ar-IQ" dirty="0"/>
              <a:t>3- التقريب </a:t>
            </a:r>
            <a:r>
              <a:rPr lang="en-US" dirty="0"/>
              <a:t>Adduction : </a:t>
            </a:r>
            <a:r>
              <a:rPr lang="ar-IQ" dirty="0"/>
              <a:t>هي عملية تحريك جزء من الجسم باتجاه الخط الممثل لمنتصف الجسم.</a:t>
            </a:r>
          </a:p>
          <a:p>
            <a:r>
              <a:rPr lang="ar-IQ" dirty="0"/>
              <a:t>4- التبعيد</a:t>
            </a:r>
            <a:r>
              <a:rPr lang="en-US" dirty="0"/>
              <a:t>Abduction : </a:t>
            </a:r>
            <a:r>
              <a:rPr lang="ar-IQ" dirty="0"/>
              <a:t>هي عملية تحريك جزء من الجسم باتجاه البعيد عن الخط الممثل لمنتصف الجسم.</a:t>
            </a:r>
          </a:p>
          <a:p>
            <a:endParaRPr lang="ar-IQ" dirty="0"/>
          </a:p>
        </p:txBody>
      </p:sp>
    </p:spTree>
    <p:extLst>
      <p:ext uri="{BB962C8B-B14F-4D97-AF65-F5344CB8AC3E}">
        <p14:creationId xmlns:p14="http://schemas.microsoft.com/office/powerpoint/2010/main" val="3798284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lstStyle/>
          <a:p>
            <a:endParaRPr lang="ar-IQ" dirty="0"/>
          </a:p>
        </p:txBody>
      </p:sp>
      <p:sp>
        <p:nvSpPr>
          <p:cNvPr id="3" name="Content Placeholder 2"/>
          <p:cNvSpPr>
            <a:spLocks noGrp="1"/>
          </p:cNvSpPr>
          <p:nvPr>
            <p:ph idx="1"/>
          </p:nvPr>
        </p:nvSpPr>
        <p:spPr>
          <a:xfrm>
            <a:off x="0" y="980728"/>
            <a:ext cx="9144000" cy="5877272"/>
          </a:xfrm>
        </p:spPr>
        <p:txBody>
          <a:bodyPr>
            <a:normAutofit fontScale="92500" lnSpcReduction="20000"/>
          </a:bodyPr>
          <a:lstStyle/>
          <a:p>
            <a:pPr algn="just"/>
            <a:r>
              <a:rPr lang="ar-IQ" dirty="0"/>
              <a:t>5- الرفع </a:t>
            </a:r>
            <a:r>
              <a:rPr lang="en-US" dirty="0"/>
              <a:t>Elevation : </a:t>
            </a:r>
            <a:r>
              <a:rPr lang="ar-IQ" dirty="0"/>
              <a:t>هي رفع جزء من أجزاء الجسم إلى الأعلى.</a:t>
            </a:r>
          </a:p>
          <a:p>
            <a:pPr algn="just"/>
            <a:r>
              <a:rPr lang="ar-IQ" dirty="0"/>
              <a:t>6- الخفض</a:t>
            </a:r>
            <a:r>
              <a:rPr lang="en-US" dirty="0"/>
              <a:t>Depression : </a:t>
            </a:r>
            <a:r>
              <a:rPr lang="ar-IQ" dirty="0"/>
              <a:t>وهي عكس عملية الرفع أي خفض جزء من أجزاء الجسم إلى الأسفل.</a:t>
            </a:r>
          </a:p>
          <a:p>
            <a:pPr algn="just"/>
            <a:r>
              <a:rPr lang="ar-IQ" dirty="0"/>
              <a:t>7- التدوير</a:t>
            </a:r>
            <a:r>
              <a:rPr lang="en-US" dirty="0"/>
              <a:t>Rotation : </a:t>
            </a:r>
            <a:r>
              <a:rPr lang="ar-IQ" dirty="0"/>
              <a:t>تتم الحركة في هذه الحالة حول المحور الطولي للعظم.</a:t>
            </a:r>
          </a:p>
          <a:p>
            <a:pPr algn="just"/>
            <a:r>
              <a:rPr lang="ar-IQ" dirty="0"/>
              <a:t>8- الكب </a:t>
            </a:r>
            <a:r>
              <a:rPr lang="en-US" dirty="0"/>
              <a:t>Pronation: </a:t>
            </a:r>
            <a:r>
              <a:rPr lang="ar-IQ" dirty="0"/>
              <a:t>تدوير اليد أو اليد والساعد من مفصل المرفق إلى الداخل وتتم الحركة حول المحور الطولي للساعد بحيث تواجه ظهر اليد إلى الأعلى.</a:t>
            </a:r>
          </a:p>
          <a:p>
            <a:pPr algn="just"/>
            <a:r>
              <a:rPr lang="ar-IQ" dirty="0"/>
              <a:t>9- البطح </a:t>
            </a:r>
            <a:r>
              <a:rPr lang="en-US" dirty="0"/>
              <a:t>Supination : </a:t>
            </a:r>
            <a:r>
              <a:rPr lang="ar-IQ" dirty="0"/>
              <a:t>وهي عكس عملية الكب أي تدوير اليد أو اليد والساعد من مفصل المرفق إلى الخارج وتتم الحركة حول المحور الطولي للساعد بحيث تواجه باطن اليد إلى الأعلى.</a:t>
            </a:r>
          </a:p>
          <a:p>
            <a:pPr algn="just"/>
            <a:r>
              <a:rPr lang="ar-IQ" dirty="0"/>
              <a:t>10-  الدوران</a:t>
            </a:r>
            <a:r>
              <a:rPr lang="en-US" dirty="0"/>
              <a:t>Circumlocution : </a:t>
            </a:r>
            <a:r>
              <a:rPr lang="ar-IQ" dirty="0"/>
              <a:t>إن الجزء المتحرك يرسم أثناء الحركة دائرة وتشمل هذه الحركة مجموعة حركات كالثني، التبعيد، التقريب، المد.</a:t>
            </a:r>
          </a:p>
          <a:p>
            <a:endParaRPr lang="ar-IQ" dirty="0"/>
          </a:p>
        </p:txBody>
      </p:sp>
    </p:spTree>
    <p:extLst>
      <p:ext uri="{BB962C8B-B14F-4D97-AF65-F5344CB8AC3E}">
        <p14:creationId xmlns:p14="http://schemas.microsoft.com/office/powerpoint/2010/main" val="2366595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p:spPr>
        <p:txBody>
          <a:bodyPr>
            <a:normAutofit/>
          </a:bodyPr>
          <a:lstStyle/>
          <a:p>
            <a:r>
              <a:rPr lang="ar-IQ" sz="3200" dirty="0">
                <a:solidFill>
                  <a:srgbClr val="FF0000"/>
                </a:solidFill>
              </a:rPr>
              <a:t>التأثير الميكانيكي للعضلات:</a:t>
            </a:r>
            <a:r>
              <a:rPr lang="en-US" sz="3200" dirty="0">
                <a:solidFill>
                  <a:srgbClr val="FF0000"/>
                </a:solidFill>
              </a:rPr>
              <a:t>Cooperative action of muscle </a:t>
            </a:r>
            <a:endParaRPr lang="ar-IQ" sz="3200" dirty="0">
              <a:solidFill>
                <a:srgbClr val="FF0000"/>
              </a:solidFill>
            </a:endParaRPr>
          </a:p>
        </p:txBody>
      </p:sp>
      <p:sp>
        <p:nvSpPr>
          <p:cNvPr id="3" name="Content Placeholder 2"/>
          <p:cNvSpPr>
            <a:spLocks noGrp="1"/>
          </p:cNvSpPr>
          <p:nvPr>
            <p:ph idx="1"/>
          </p:nvPr>
        </p:nvSpPr>
        <p:spPr>
          <a:xfrm>
            <a:off x="0" y="908720"/>
            <a:ext cx="9144000" cy="5949280"/>
          </a:xfrm>
        </p:spPr>
        <p:txBody>
          <a:bodyPr>
            <a:normAutofit fontScale="85000" lnSpcReduction="20000"/>
          </a:bodyPr>
          <a:lstStyle/>
          <a:p>
            <a:pPr algn="just"/>
            <a:r>
              <a:rPr lang="ar-IQ" dirty="0"/>
              <a:t>إن جميع الأفعال الإرادية التي يقوم بها الفرد هي نتيجة لقوته الذاتية وان أساس هذه القوة هي القوة المتولدة من العمل العضلي من خلال الانقباض العضلي لعضلة واحدة أو مجموعة عضلية إن من النادر أن تقوم عضلة واحدة بالعمل المعين ألا وتشترك في ذلك العمل عضلة أخرى أو مجموع عضلية وفي بعض الأحيان يستدعي الأمر اشتراك مجاميع عضلية عديدة وهذا يتوقف على نوع العمل وكمية القوة المراد استخدامها.</a:t>
            </a:r>
          </a:p>
          <a:p>
            <a:pPr algn="just"/>
            <a:r>
              <a:rPr lang="ar-IQ" dirty="0"/>
              <a:t>	إن اشتراك أكثر من عضلة واحدة في عمل معين لا يعني هذا إن جميع هذه العضلات تعمل في اتجاه واحدة أو تشترك جمعيها بالمقدار نفسه، بل يختلف عمل هذه العضلات فيما بينهما من حيث الأهمية النسبية لمسؤولية القيام بذلك العمل فعلى سبيل المثال إن العمل العضلي أثناء ثني المرفق يؤدي إلى انقباض العضلة ذات الرأسين العضدية مركزيا أي اقتراب نهايتيها من بعضها وفي الوقت نفسه تبتعد نهايتا العضلة ذات الرؤوس العضدية عن مركز العضلة ففي هذه الحالة يطلق على العضلة ذات الرأسين العضلية عضلة محركة </a:t>
            </a:r>
            <a:r>
              <a:rPr lang="en-US" dirty="0"/>
              <a:t>Agonist، </a:t>
            </a:r>
            <a:r>
              <a:rPr lang="ar-IQ" dirty="0"/>
              <a:t>أما دور العضلة ذات الرؤوس العضدية فيكون عضل مضادة أي عكس عمل العضلة الأولى </a:t>
            </a:r>
            <a:r>
              <a:rPr lang="en-US" dirty="0"/>
              <a:t>Antagonist، </a:t>
            </a:r>
            <a:r>
              <a:rPr lang="ar-IQ" dirty="0"/>
              <a:t>ويصبح القول بالعكس على عمل العضليتين السابقتين أثناء عملية مد المرفق حيث تصبح العضلة ذات الرؤوس العضدية عضلة محركة بينما تعمل العضلة ذات الرأسين بشكل مضاد. </a:t>
            </a:r>
          </a:p>
        </p:txBody>
      </p:sp>
    </p:spTree>
    <p:extLst>
      <p:ext uri="{BB962C8B-B14F-4D97-AF65-F5344CB8AC3E}">
        <p14:creationId xmlns:p14="http://schemas.microsoft.com/office/powerpoint/2010/main" val="4290310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4744"/>
          </a:xfrm>
        </p:spPr>
        <p:txBody>
          <a:bodyPr/>
          <a:lstStyle/>
          <a:p>
            <a:endParaRPr lang="ar-IQ" dirty="0"/>
          </a:p>
        </p:txBody>
      </p:sp>
      <p:sp>
        <p:nvSpPr>
          <p:cNvPr id="3" name="Content Placeholder 2"/>
          <p:cNvSpPr>
            <a:spLocks noGrp="1"/>
          </p:cNvSpPr>
          <p:nvPr>
            <p:ph idx="1"/>
          </p:nvPr>
        </p:nvSpPr>
        <p:spPr>
          <a:xfrm>
            <a:off x="0" y="1556792"/>
            <a:ext cx="9144000" cy="5301208"/>
          </a:xfrm>
        </p:spPr>
        <p:txBody>
          <a:bodyPr>
            <a:normAutofit lnSpcReduction="10000"/>
          </a:bodyPr>
          <a:lstStyle/>
          <a:p>
            <a:pPr algn="just"/>
            <a:r>
              <a:rPr lang="ar-IQ" dirty="0"/>
              <a:t>ويستدعي الأمر في بعض الحالات ان تعمل عضلة أخرى بجانب العضلة المحركة في القيام بالعمل نفسه ولكن بنسب اقل من العضلة الرئيسة المسؤولة عن العمل إذ يطلق على هذه العضلة عضل محركة مساعدة. ففي حركة بطح الساعد تقوم العضلة الباطحة بالعمل بالعمل الرئيس بينما تشترك العضلة ذات الرأسين العضدية كعضلة مساعدة. </a:t>
            </a:r>
          </a:p>
          <a:p>
            <a:pPr algn="just"/>
            <a:r>
              <a:rPr lang="ar-IQ" dirty="0"/>
              <a:t>	تقوم بعض العضلات أثناء العمل العضلي بوظيفة التثبيت لتسهيل مهمة عضلات أخرى للقيام بواجبها العضلي، فعلى سبيل المثال تقوم العضلات الثانية للورك بعملية التثبيت عندما تعمل العضلة البطنية المستقيمة والعضلات المشاركة لها في ثني الجزء القطني من العمود الفقري وذلك من وضع الاستلقاء على الظهر.</a:t>
            </a:r>
          </a:p>
          <a:p>
            <a:endParaRPr lang="ar-IQ" dirty="0"/>
          </a:p>
        </p:txBody>
      </p:sp>
    </p:spTree>
    <p:extLst>
      <p:ext uri="{BB962C8B-B14F-4D97-AF65-F5344CB8AC3E}">
        <p14:creationId xmlns:p14="http://schemas.microsoft.com/office/powerpoint/2010/main" val="2676176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648"/>
            <a:ext cx="9144000" cy="864096"/>
          </a:xfrm>
        </p:spPr>
        <p:txBody>
          <a:bodyPr/>
          <a:lstStyle/>
          <a:p>
            <a:endParaRPr lang="ar-IQ" dirty="0"/>
          </a:p>
        </p:txBody>
      </p:sp>
      <p:sp>
        <p:nvSpPr>
          <p:cNvPr id="3" name="Content Placeholder 2"/>
          <p:cNvSpPr>
            <a:spLocks noGrp="1"/>
          </p:cNvSpPr>
          <p:nvPr>
            <p:ph idx="1"/>
          </p:nvPr>
        </p:nvSpPr>
        <p:spPr>
          <a:xfrm>
            <a:off x="0" y="1600200"/>
            <a:ext cx="9144000" cy="5257800"/>
          </a:xfrm>
        </p:spPr>
        <p:txBody>
          <a:bodyPr>
            <a:normAutofit fontScale="85000" lnSpcReduction="10000"/>
          </a:bodyPr>
          <a:lstStyle/>
          <a:p>
            <a:pPr algn="just"/>
            <a:r>
              <a:rPr lang="ar-IQ" dirty="0"/>
              <a:t>ففي بعض الأحيان يكون للعضلة العاملة أكثر من عمل واحد مثل التقريب والتبيعد والتدوير ولغرض عمل العضلة بالاتجاه الذي يتطلبه ذلك العمل وليكن عملية تقريب فقط عندئذ تقوم عضلة أخرى بالإسهام في ذلك العمل تكون وظيفتها منع حدوث الحركات غير المرغوب فيها والتي لا تنسجم مع طبيعة العمل المراد تحقيقه، ويطلق على هذه المعادلات المعادلة أو الموجهة وبغية التسهيل مهمة معرفة أنواع عمل العضلات في جسم الإنسان نوجزها بما يلي:</a:t>
            </a:r>
          </a:p>
          <a:p>
            <a:r>
              <a:rPr lang="ar-IQ" dirty="0"/>
              <a:t> </a:t>
            </a:r>
          </a:p>
          <a:p>
            <a:r>
              <a:rPr lang="ar-IQ" dirty="0"/>
              <a:t>عضلة محركة.</a:t>
            </a:r>
          </a:p>
          <a:p>
            <a:r>
              <a:rPr lang="ar-IQ" dirty="0"/>
              <a:t>عضلة محركة مساعدة.</a:t>
            </a:r>
          </a:p>
          <a:p>
            <a:r>
              <a:rPr lang="ar-IQ" dirty="0"/>
              <a:t>عضلة مقابلة أو مضادة.</a:t>
            </a:r>
          </a:p>
          <a:p>
            <a:r>
              <a:rPr lang="ar-IQ" dirty="0"/>
              <a:t>عضلة مثبتة.</a:t>
            </a:r>
          </a:p>
          <a:p>
            <a:r>
              <a:rPr lang="ar-IQ" dirty="0"/>
              <a:t>عضلة معادلة.</a:t>
            </a:r>
          </a:p>
          <a:p>
            <a:endParaRPr lang="ar-IQ" dirty="0"/>
          </a:p>
        </p:txBody>
      </p:sp>
    </p:spTree>
    <p:extLst>
      <p:ext uri="{BB962C8B-B14F-4D97-AF65-F5344CB8AC3E}">
        <p14:creationId xmlns:p14="http://schemas.microsoft.com/office/powerpoint/2010/main" val="2146596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4000" cy="1152128"/>
          </a:xfrm>
        </p:spPr>
        <p:txBody>
          <a:bodyPr>
            <a:normAutofit fontScale="90000"/>
          </a:bodyPr>
          <a:lstStyle/>
          <a:p>
            <a:r>
              <a:rPr lang="ar-IQ" dirty="0">
                <a:solidFill>
                  <a:srgbClr val="FF0000"/>
                </a:solidFill>
              </a:rPr>
              <a:t>العتلات </a:t>
            </a:r>
            <a:r>
              <a:rPr lang="en-US" dirty="0">
                <a:solidFill>
                  <a:srgbClr val="FF0000"/>
                </a:solidFill>
              </a:rPr>
              <a:t>Levers</a:t>
            </a:r>
            <a:br>
              <a:rPr lang="en-US" dirty="0"/>
            </a:br>
            <a:endParaRPr lang="ar-IQ" dirty="0"/>
          </a:p>
        </p:txBody>
      </p:sp>
      <p:sp>
        <p:nvSpPr>
          <p:cNvPr id="3" name="Content Placeholder 2"/>
          <p:cNvSpPr>
            <a:spLocks noGrp="1"/>
          </p:cNvSpPr>
          <p:nvPr>
            <p:ph idx="1"/>
          </p:nvPr>
        </p:nvSpPr>
        <p:spPr>
          <a:xfrm>
            <a:off x="0" y="1196752"/>
            <a:ext cx="9144000" cy="5544616"/>
          </a:xfrm>
        </p:spPr>
        <p:txBody>
          <a:bodyPr/>
          <a:lstStyle/>
          <a:p>
            <a:pPr algn="just"/>
            <a:r>
              <a:rPr lang="ar-IQ" dirty="0"/>
              <a:t>أستخدم الإنسان منذ الأزل قواه الذاتية والقوى الخارجية للتغلب على المقاومات وحمل الأشياء ، فكان يبذل قدراً كبيراً من القوة للتغلب على مقاومة قليلة ، وما ان أخضعت الحركة إلى أسسها الميكانيكية ومحاولة استغلال قوى الإنسان والقوى الخارجية الاستغلال الأمثل والتغلب على مقاومات كبيرة بقوى قليلة نسبياً حتى يتمكن من تحقيق مبدأ الاقتصاد في الجهد وكذلك تحقيق الهدف من استخدام القوة فكانت العتلة ( الرافعة ) والتي تتكون من سلسلة عمل تحتوي على ثلاث نقاط هي نقطة الارتكاز ( ك ) ، نقطة تمثيل القوة ( ق ) ، ونقطة تمثيل المقاومة ( م ) وعلى هذا الأساس هناك ثلاثة أنواع من العتلات المستخدمة في حياتنا الاعتيادية وهي : </a:t>
            </a:r>
          </a:p>
          <a:p>
            <a:endParaRPr lang="ar-IQ" dirty="0"/>
          </a:p>
        </p:txBody>
      </p:sp>
    </p:spTree>
    <p:extLst>
      <p:ext uri="{BB962C8B-B14F-4D97-AF65-F5344CB8AC3E}">
        <p14:creationId xmlns:p14="http://schemas.microsoft.com/office/powerpoint/2010/main" val="31205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332640" cy="1417638"/>
          </a:xfrm>
        </p:spPr>
        <p:txBody>
          <a:bodyPr/>
          <a:lstStyle/>
          <a:p>
            <a:endParaRPr lang="ar-IQ" dirty="0"/>
          </a:p>
        </p:txBody>
      </p:sp>
      <p:sp>
        <p:nvSpPr>
          <p:cNvPr id="3" name="Content Placeholder 2"/>
          <p:cNvSpPr>
            <a:spLocks noGrp="1"/>
          </p:cNvSpPr>
          <p:nvPr>
            <p:ph idx="1"/>
          </p:nvPr>
        </p:nvSpPr>
        <p:spPr>
          <a:xfrm>
            <a:off x="0" y="1484784"/>
            <a:ext cx="9144000" cy="5373216"/>
          </a:xfrm>
        </p:spPr>
        <p:txBody>
          <a:bodyPr>
            <a:normAutofit lnSpcReduction="10000"/>
          </a:bodyPr>
          <a:lstStyle/>
          <a:p>
            <a:pPr algn="just"/>
            <a:r>
              <a:rPr lang="ar-IQ" dirty="0"/>
              <a:t>عتلة من النوع الأول : تقع نقطة الارتكاز بين القوة والمقاومة. شكل ( 2 )</a:t>
            </a:r>
          </a:p>
          <a:p>
            <a:pPr algn="just"/>
            <a:r>
              <a:rPr lang="ar-IQ" dirty="0"/>
              <a:t>عتلة من النوع الثاني : تقع نقطة المقاومة بين القوة ونقطة الارتكاز.شكل( 3 )</a:t>
            </a:r>
          </a:p>
          <a:p>
            <a:pPr algn="just"/>
            <a:r>
              <a:rPr lang="ar-IQ" dirty="0"/>
              <a:t>عتلة من النوع الثالث : تقع نقطة القوة بين المقاومة ونقطة الارتكاز. شكل ( 4 )</a:t>
            </a:r>
          </a:p>
          <a:p>
            <a:pPr algn="just"/>
            <a:r>
              <a:rPr lang="ar-IQ" dirty="0"/>
              <a:t>إن المسافة بين نقطة تأثير القوة ونقطة الارتكاز تسمى ذراع القوة أما المسافة بين نقطة تأثير المقاومة ونقطة الارتكاز تسمى ذراع المقاومة ولكي تبقى العتلة في حالة توازن يجب ان يتساوى ذراع القوة مع ذراع المقاومة على أساس المعادلة آلاتية: القوة × ذراعها = المقاومة × ذراعها)</a:t>
            </a:r>
          </a:p>
          <a:p>
            <a:endParaRPr lang="ar-IQ" dirty="0"/>
          </a:p>
        </p:txBody>
      </p:sp>
    </p:spTree>
    <p:extLst>
      <p:ext uri="{BB962C8B-B14F-4D97-AF65-F5344CB8AC3E}">
        <p14:creationId xmlns:p14="http://schemas.microsoft.com/office/powerpoint/2010/main" val="3198362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dirty="0"/>
          </a:p>
        </p:txBody>
      </p:sp>
      <p:pic>
        <p:nvPicPr>
          <p:cNvPr id="4" name="Picture 3" descr="سرعة.jpg"/>
          <p:cNvPicPr>
            <a:picLocks noChangeAspect="1"/>
          </p:cNvPicPr>
          <p:nvPr/>
        </p:nvPicPr>
        <p:blipFill>
          <a:blip r:embed="rId2" cstate="print"/>
          <a:stretch>
            <a:fillRect/>
          </a:stretch>
        </p:blipFill>
        <p:spPr>
          <a:xfrm>
            <a:off x="467544" y="357166"/>
            <a:ext cx="7651846" cy="33909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3" descr="توازن.jpg"/>
          <p:cNvPicPr>
            <a:picLocks noChangeAspect="1"/>
          </p:cNvPicPr>
          <p:nvPr/>
        </p:nvPicPr>
        <p:blipFill>
          <a:blip r:embed="rId3" cstate="print"/>
          <a:srcRect/>
          <a:stretch>
            <a:fillRect/>
          </a:stretch>
        </p:blipFill>
        <p:spPr bwMode="auto">
          <a:xfrm>
            <a:off x="467544" y="3593486"/>
            <a:ext cx="7651846" cy="2335827"/>
          </a:xfrm>
          <a:prstGeom prst="rect">
            <a:avLst/>
          </a:prstGeom>
          <a:noFill/>
          <a:ln w="9525">
            <a:noFill/>
            <a:miter lim="800000"/>
            <a:headEnd/>
            <a:tailEnd/>
          </a:ln>
        </p:spPr>
      </p:pic>
    </p:spTree>
    <p:extLst>
      <p:ext uri="{BB962C8B-B14F-4D97-AF65-F5344CB8AC3E}">
        <p14:creationId xmlns:p14="http://schemas.microsoft.com/office/powerpoint/2010/main" val="2589749561"/>
      </p:ext>
    </p:extLst>
  </p:cSld>
  <p:clrMapOvr>
    <a:masterClrMapping/>
  </p:clrMapOvr>
</p:sld>
</file>

<file path=ppt/theme/theme1.xml><?xml version="1.0" encoding="utf-8"?>
<a:theme xmlns:a="http://schemas.openxmlformats.org/drawingml/2006/main" name="Office Them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TotalTime>
  <Words>924</Words>
  <Application>Microsoft Office PowerPoint</Application>
  <PresentationFormat>On-screen Show (4:3)</PresentationFormat>
  <Paragraphs>46</Paragraphs>
  <Slides>12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2021-2020</vt:lpstr>
      <vt:lpstr>الحركات الأساسية في جسم الإنسان</vt:lpstr>
      <vt:lpstr>PowerPoint Presentation</vt:lpstr>
      <vt:lpstr>التأثير الميكانيكي للعضلات:Cooperative action of muscle </vt:lpstr>
      <vt:lpstr>PowerPoint Presentation</vt:lpstr>
      <vt:lpstr>PowerPoint Presentation</vt:lpstr>
      <vt:lpstr>العتلات Levers </vt:lpstr>
      <vt:lpstr>PowerPoint Presentation</vt:lpstr>
      <vt:lpstr>PowerPoint Presentation</vt:lpstr>
      <vt:lpstr>أنظر بعض الأمثلة لأنواع العتلات الثلاثة (النوع الأول ِA النوع الثاني B النوع الثالث C))</vt:lpstr>
      <vt:lpstr>مثال رياضي : </vt:lpstr>
      <vt:lpstr>PowerPoint Presentation</vt:lpstr>
    </vt:vector>
  </TitlesOfParts>
  <Company>فراس الصعيو</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dc:creator>
  <cp:lastModifiedBy>DR.Ahmed Saker</cp:lastModifiedBy>
  <cp:revision>23</cp:revision>
  <dcterms:created xsi:type="dcterms:W3CDTF">2020-10-12T18:07:49Z</dcterms:created>
  <dcterms:modified xsi:type="dcterms:W3CDTF">2022-05-16T10:17:13Z</dcterms:modified>
</cp:coreProperties>
</file>