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7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9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4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96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075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01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9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1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2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8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3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6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7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96084-0173-4EE0-9253-025B9985669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6B5B0F-9DC6-4ECB-B1D1-59E22F9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418F5-9A0C-4FAC-8264-98F617988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IQ" dirty="0"/>
              <a:t>المحادثة المتقدمة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94A9A-10CC-4564-B940-BDCF58671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824" y="4777381"/>
            <a:ext cx="3185087" cy="1126283"/>
          </a:xfrm>
        </p:spPr>
        <p:txBody>
          <a:bodyPr/>
          <a:lstStyle/>
          <a:p>
            <a:pPr algn="ctr"/>
            <a:r>
              <a:rPr lang="ar-IQ" b="1" dirty="0"/>
              <a:t>د. سيوين علي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6168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67697-C892-41AB-A424-717A7B7D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040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A4EE8-1BD2-4D82-9D72-4743D1D2A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307" y="1483165"/>
            <a:ext cx="9413305" cy="462450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لا بدّ أنك تمزح...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"هذا أفضل مطعم في الحيّ"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لا بدّ أنك تمزح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، لقد أصبت بالتسمم الغذائي عندما أكلت فيه.</a:t>
            </a: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</a:t>
            </a:r>
          </a:p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تحدّث عن نفسك... (احذر استخدام هذه الجملة مع من هم أعلى منك)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"من الأفضل أن نذهب إلى العمل مشيًا كل يوم"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تحدّث عن نفسك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، فأنا لا أستطيع المشي لمسافات طويلة.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0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5591D-572A-4844-AED5-A8C83E75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التعبير عن الرأي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1143C-07CD-446C-BF46-6555D34D5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ku-Arab-IQ" sz="4000" dirty="0"/>
              <a:t>التعبير عن الرأي حاجةٌ أساسية ومهارة حياتية وتواصلية مهمة جدًّا.</a:t>
            </a:r>
            <a:endParaRPr lang="ku-Arab-IQ" dirty="0"/>
          </a:p>
          <a:p>
            <a:pPr algn="just" rtl="1"/>
            <a:r>
              <a:rPr lang="ku-Arab-IQ" sz="4000" dirty="0"/>
              <a:t>نحتاج للتعبير عن رأينا وعن الاتفاق والاختلاف طوال اليوم، من إضافة السّكر إلى فنجان قهوة الصباح، إلى العمل من البيت أو في المكتب، إلى المكان المناسب للعيش</a:t>
            </a:r>
            <a:r>
              <a:rPr lang="ar-IQ" sz="4000" dirty="0"/>
              <a:t>،</a:t>
            </a:r>
            <a:r>
              <a:rPr lang="ku-Arab-IQ" sz="4000" dirty="0"/>
              <a:t> حتى المواضيع المتعلقة بالسياسة والانتخابات!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892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D83B-9819-4CE5-807B-35CB7505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كلمات وعبارات للتعبير عن الرأي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3DDE3-4B73-48DA-B677-80AA789CA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1297"/>
            <a:ext cx="10515600" cy="443566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b="1" dirty="0"/>
              <a:t>  </a:t>
            </a:r>
            <a:r>
              <a:rPr lang="ku-Arab-IQ" b="1" dirty="0"/>
              <a:t>أظنّ / أرى / أعتقد أنّ ...</a:t>
            </a:r>
          </a:p>
          <a:p>
            <a:pPr algn="r" rtl="1"/>
            <a:r>
              <a:rPr lang="ku-Arab-IQ" dirty="0"/>
              <a:t>أظنّ أن الجو مناسبٌ لتناول فنجانٍ من القهوة في الحديقة.</a:t>
            </a:r>
          </a:p>
          <a:p>
            <a:pPr algn="r" rtl="1"/>
            <a:r>
              <a:rPr lang="ku-Arab-IQ" dirty="0"/>
              <a:t>أرى أن مشاركة أفراد العائلة لسيارة واحدة يقوي علاقاتهم ويقلل من التلوث.</a:t>
            </a:r>
          </a:p>
          <a:p>
            <a:pPr algn="r" rtl="1"/>
            <a:r>
              <a:rPr lang="ku-Arab-IQ" dirty="0"/>
              <a:t>أعتقدُ أن السّفر إلى ثقافاتٍ بعيدة يزيد من تقبّل الإنسان للاختلاف.</a:t>
            </a:r>
            <a:endParaRPr lang="ar-IQ" dirty="0"/>
          </a:p>
          <a:p>
            <a:pPr marL="0" indent="0" algn="r" rtl="1">
              <a:buNone/>
            </a:pPr>
            <a:endParaRPr lang="ar-IQ" dirty="0"/>
          </a:p>
          <a:p>
            <a:pPr marL="0" indent="0" algn="r" rtl="1">
              <a:buNone/>
            </a:pPr>
            <a:r>
              <a:rPr lang="ku-Arab-IQ" b="1" dirty="0"/>
              <a:t>على ما أظن/ على ما أعتقد...</a:t>
            </a:r>
          </a:p>
          <a:p>
            <a:pPr algn="r" rtl="1"/>
            <a:r>
              <a:rPr lang="ku-Arab-IQ" dirty="0"/>
              <a:t>اشترى الناس كمياتٍ كبيرة من الم</a:t>
            </a:r>
            <a:r>
              <a:rPr lang="ar-IQ" dirty="0"/>
              <a:t>ؤ</a:t>
            </a:r>
            <a:r>
              <a:rPr lang="ku-Arab-IQ" dirty="0"/>
              <a:t>ونة بسبب توقعهم لهطول الثلج على ما أعتقد.</a:t>
            </a:r>
          </a:p>
          <a:p>
            <a:pPr algn="r" rtl="1"/>
            <a:r>
              <a:rPr lang="ku-Arab-IQ" dirty="0"/>
              <a:t>ستتأخر الطائرة على ما أظن، الرياح شديدةٌ جدًّا في الخارج.</a:t>
            </a:r>
          </a:p>
          <a:p>
            <a:pPr marL="0" indent="0" algn="r" rtl="1">
              <a:buNone/>
            </a:pPr>
            <a:endParaRPr lang="ku-Arab-IQ" dirty="0"/>
          </a:p>
        </p:txBody>
      </p:sp>
    </p:spTree>
    <p:extLst>
      <p:ext uri="{BB962C8B-B14F-4D97-AF65-F5344CB8AC3E}">
        <p14:creationId xmlns:p14="http://schemas.microsoft.com/office/powerpoint/2010/main" val="28015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4386-8283-4296-958A-E53D6DB4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226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EB237-F8E0-48CF-9B17-03DA03538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791" y="735020"/>
            <a:ext cx="9990821" cy="583641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ku-Arab-IQ" sz="2400" b="1" dirty="0"/>
              <a:t>في رأيي / في اعتقادي</a:t>
            </a:r>
          </a:p>
          <a:p>
            <a:pPr algn="r" rtl="1"/>
            <a:r>
              <a:rPr lang="ku-Arab-IQ" sz="2400" dirty="0"/>
              <a:t>يعيش الناس حياة أسهل و أجمل في القرية في رأيي.</a:t>
            </a:r>
          </a:p>
          <a:p>
            <a:pPr algn="r" rtl="1"/>
            <a:r>
              <a:rPr lang="ku-Arab-IQ" sz="2400" dirty="0"/>
              <a:t>في اعتقادي، الزواج المبكر أحد أسباب ارتفاع نسبة الأمية.</a:t>
            </a:r>
            <a:endParaRPr lang="ar-IQ" sz="2400" dirty="0"/>
          </a:p>
          <a:p>
            <a:pPr marL="0" indent="0" algn="r" rtl="1">
              <a:buNone/>
            </a:pPr>
            <a:endParaRPr lang="ku-Arab-IQ" sz="2400" dirty="0"/>
          </a:p>
          <a:p>
            <a:pPr marL="0" indent="0" algn="r" rtl="1">
              <a:buNone/>
            </a:pPr>
            <a:r>
              <a:rPr lang="ku-Arab-IQ" sz="2400" b="1" dirty="0"/>
              <a:t>بحسب ظنّي...</a:t>
            </a:r>
          </a:p>
          <a:p>
            <a:pPr algn="r" rtl="1"/>
            <a:r>
              <a:rPr lang="ku-Arab-IQ" sz="2400" dirty="0"/>
              <a:t>جميع أفراد العائلة متورطون في الجريمة بحسب ظنّي.</a:t>
            </a:r>
            <a:endParaRPr lang="ar-IQ" sz="2400" dirty="0"/>
          </a:p>
          <a:p>
            <a:pPr algn="r" rtl="1"/>
            <a:endParaRPr lang="ar-IQ" sz="2400" dirty="0"/>
          </a:p>
          <a:p>
            <a:pPr marL="0" indent="0" algn="r" rtl="1">
              <a:buNone/>
            </a:pPr>
            <a:r>
              <a:rPr lang="ku-Arab-IQ" sz="2400" b="1" dirty="0"/>
              <a:t>من وجهةِ نظري </a:t>
            </a:r>
            <a:r>
              <a:rPr lang="ku-Arab-IQ" sz="2400" dirty="0"/>
              <a:t>...</a:t>
            </a:r>
          </a:p>
          <a:p>
            <a:pPr algn="r" rtl="1"/>
            <a:r>
              <a:rPr lang="ku-Arab-IQ" sz="2400" dirty="0"/>
              <a:t>للضرب  في البيت أو في المدرسة عواقب وخيمة على الطفل من وجهة نظري.</a:t>
            </a:r>
            <a:endParaRPr lang="ar-IQ" sz="2400" dirty="0"/>
          </a:p>
          <a:p>
            <a:pPr marL="0" indent="0" algn="r" rtl="1">
              <a:buNone/>
            </a:pPr>
            <a:endParaRPr lang="ku-Arab-IQ" sz="2400" dirty="0"/>
          </a:p>
          <a:p>
            <a:pPr marL="0" indent="0" algn="r" rtl="1">
              <a:buNone/>
            </a:pPr>
            <a:r>
              <a:rPr lang="ku-Arab-IQ" sz="2400" b="1" dirty="0"/>
              <a:t>بالنّسبةِ إليّ </a:t>
            </a:r>
            <a:r>
              <a:rPr lang="ku-Arab-IQ" sz="2400" dirty="0"/>
              <a:t>...</a:t>
            </a:r>
          </a:p>
          <a:p>
            <a:pPr algn="r" rtl="1"/>
            <a:r>
              <a:rPr lang="ku-Arab-IQ" sz="2400" dirty="0"/>
              <a:t>بالنسبة إلي، الكنز الحقيقيّ هو العلم والمعرفة.</a:t>
            </a:r>
            <a:endParaRPr lang="en-US" sz="2400" dirty="0"/>
          </a:p>
          <a:p>
            <a:pPr algn="r" rtl="1"/>
            <a:endParaRPr lang="ku-Arab-IQ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9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C080-81C4-4549-B40E-5DF13A21C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كلمات وعبارات للموافقة على الرأي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BFE70-8F60-4005-93A6-081AAE837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3795"/>
            <a:ext cx="8915400" cy="425742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أظنّ/أرى/ أعتقدُ ذلك أيضا...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"من الصعب جدًّا التعامل مع مدير حادّ المزاج مثله"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أعتقد ذلك أيضًا 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ولكنه حقًّا مهندس بارعٌ.</a:t>
            </a:r>
          </a:p>
          <a:p>
            <a:pPr marL="0" indent="0" algn="r" rtl="1">
              <a:buNone/>
            </a:pP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أتفق معك...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"هذه المدرسة ممتازة"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اتّفق معك،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لقد تحسّن مستوى أبنائي منذ جاؤوا إليها.</a:t>
            </a:r>
          </a:p>
          <a:p>
            <a:pPr marL="0" indent="0" algn="r" rtl="1">
              <a:buNone/>
            </a:pPr>
            <a:endParaRPr lang="ku-Arab-IQ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9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42DD-0308-48FD-87A3-8B79202D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578391"/>
            <a:ext cx="8911687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2835-6F53-490A-BE78-4DA551392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5665"/>
            <a:ext cx="8915400" cy="4445557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أنت محقّ/ على حقّ...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"هذه النباتات تسبب الحساسية"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أنت على حق،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أبدأ بالعطاس كلّما جئتُ إلى هذا المكان.</a:t>
            </a: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</a:t>
            </a:r>
          </a:p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أشاركك/ أشاطرك/ أوافقكَ الرأي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</a:t>
            </a: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في ذلك...</a:t>
            </a: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"يساعد اللعب في الخارج في تحسين نفسية الأطفال في رأيي"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أوافقك الرأي 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في هذا، ابنتي تفرح كثيرًا عندما تلعب في الحديقة.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AB19B-CE28-4A22-BDB3-053C349D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939" y="743770"/>
            <a:ext cx="9172673" cy="592391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ku-Arab-IQ" sz="2400" b="1" i="0" dirty="0">
                <a:solidFill>
                  <a:srgbClr val="4A4A4A"/>
                </a:solidFill>
                <a:effectLst/>
                <a:latin typeface="tajawal"/>
              </a:rPr>
              <a:t>بلا شك!</a:t>
            </a:r>
            <a:endParaRPr lang="ku-Arab-IQ" sz="24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400" b="0" i="0" dirty="0">
                <a:solidFill>
                  <a:srgbClr val="4A4A4A"/>
                </a:solidFill>
                <a:effectLst/>
                <a:latin typeface="tajawal"/>
              </a:rPr>
              <a:t>"أظن أن عليّ هو الرجل المناسب في المكان المناسب"</a:t>
            </a:r>
          </a:p>
          <a:p>
            <a:pPr algn="r" rtl="1"/>
            <a:r>
              <a:rPr lang="ku-Arab-IQ" sz="2400" b="1" i="0" dirty="0">
                <a:solidFill>
                  <a:srgbClr val="4A4A4A"/>
                </a:solidFill>
                <a:effectLst/>
                <a:latin typeface="tajawal"/>
              </a:rPr>
              <a:t>بلا شكّ!</a:t>
            </a:r>
            <a:r>
              <a:rPr lang="ku-Arab-IQ" sz="2400" b="0" i="0" dirty="0">
                <a:solidFill>
                  <a:srgbClr val="4A4A4A"/>
                </a:solidFill>
                <a:effectLst/>
                <a:latin typeface="tajawal"/>
              </a:rPr>
              <a:t> كنت أتوقع أنه سيتم اختياره لهذا المنصب.</a:t>
            </a:r>
          </a:p>
          <a:p>
            <a:pPr marL="0" indent="0" algn="r" rtl="1">
              <a:buNone/>
            </a:pPr>
            <a:endParaRPr lang="ku-Arab-IQ" sz="2400" b="0" i="0" dirty="0">
              <a:solidFill>
                <a:srgbClr val="4A4A4A"/>
              </a:solidFill>
              <a:effectLst/>
              <a:latin typeface="tajawal"/>
            </a:endParaRPr>
          </a:p>
          <a:p>
            <a:pPr marL="0" indent="0" algn="r" rtl="1">
              <a:buNone/>
            </a:pPr>
            <a:r>
              <a:rPr lang="ku-Arab-IQ" sz="2400" b="1" i="0" dirty="0">
                <a:solidFill>
                  <a:srgbClr val="4A4A4A"/>
                </a:solidFill>
                <a:effectLst/>
                <a:latin typeface="tajawal"/>
              </a:rPr>
              <a:t>كلامك لا غبار عليه...</a:t>
            </a:r>
            <a:endParaRPr lang="ku-Arab-IQ" sz="24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400" b="0" i="0" dirty="0">
                <a:solidFill>
                  <a:srgbClr val="4A4A4A"/>
                </a:solidFill>
                <a:effectLst/>
                <a:latin typeface="tajawal"/>
              </a:rPr>
              <a:t>"أظن بأن تأخر الحافلات عن مواعيدها هو سبب عدم رغبة الناس في استخدام وسائل النقل العام في هذه المدينة"</a:t>
            </a:r>
          </a:p>
          <a:p>
            <a:pPr algn="r" rtl="1"/>
            <a:r>
              <a:rPr lang="ku-Arab-IQ" sz="2400" b="1" i="0" dirty="0">
                <a:solidFill>
                  <a:srgbClr val="4A4A4A"/>
                </a:solidFill>
                <a:effectLst/>
                <a:latin typeface="tajawal"/>
              </a:rPr>
              <a:t>كلامك لا غبار عليه</a:t>
            </a:r>
            <a:r>
              <a:rPr lang="ku-Arab-IQ" sz="2400" b="0" i="0" dirty="0">
                <a:solidFill>
                  <a:srgbClr val="4A4A4A"/>
                </a:solidFill>
                <a:effectLst/>
                <a:latin typeface="tajawal"/>
              </a:rPr>
              <a:t>، عليهم تنظيم المواعيد بشكل أفضل.</a:t>
            </a:r>
          </a:p>
          <a:p>
            <a:pPr marL="0" indent="0" algn="r" rtl="1">
              <a:buNone/>
            </a:pPr>
            <a:endParaRPr lang="ar-IQ" sz="2400" dirty="0"/>
          </a:p>
          <a:p>
            <a:pPr marL="0" indent="0" algn="r" rtl="1">
              <a:buNone/>
            </a:pPr>
            <a:r>
              <a:rPr lang="ku-Arab-IQ" sz="2400" b="1" dirty="0">
                <a:solidFill>
                  <a:srgbClr val="4A4A4A"/>
                </a:solidFill>
                <a:latin typeface="tajawal"/>
              </a:rPr>
              <a:t>نعم تمامًا/ نعم أعرف/ هذا صحيح...</a:t>
            </a:r>
            <a:r>
              <a:rPr lang="ku-Arab-IQ" sz="2400" dirty="0">
                <a:solidFill>
                  <a:srgbClr val="4A4A4A"/>
                </a:solidFill>
                <a:latin typeface="tajawal"/>
              </a:rPr>
              <a:t> </a:t>
            </a:r>
            <a:endParaRPr lang="ar-IQ" sz="2400" dirty="0">
              <a:solidFill>
                <a:srgbClr val="4A4A4A"/>
              </a:solidFill>
              <a:latin typeface="tajawal"/>
            </a:endParaRPr>
          </a:p>
          <a:p>
            <a:pPr marL="0" indent="0" algn="r" rtl="1">
              <a:buNone/>
            </a:pPr>
            <a:r>
              <a:rPr lang="ku-Arab-IQ" sz="2400" dirty="0">
                <a:solidFill>
                  <a:srgbClr val="4A4A4A"/>
                </a:solidFill>
                <a:latin typeface="tajawal"/>
              </a:rPr>
              <a:t>"سيارتك بحاجة إلى الصيانة"</a:t>
            </a:r>
          </a:p>
          <a:p>
            <a:pPr algn="r" rtl="1"/>
            <a:r>
              <a:rPr lang="ku-Arab-IQ" sz="2400" b="1" dirty="0">
                <a:solidFill>
                  <a:srgbClr val="4A4A4A"/>
                </a:solidFill>
                <a:latin typeface="tajawal"/>
              </a:rPr>
              <a:t>نعم أعرف،</a:t>
            </a:r>
            <a:r>
              <a:rPr lang="ku-Arab-IQ" sz="2400" dirty="0">
                <a:solidFill>
                  <a:srgbClr val="4A4A4A"/>
                </a:solidFill>
                <a:latin typeface="tajawal"/>
              </a:rPr>
              <a:t> لم أفعل ذلك منذ مدّة.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00530-3228-4B4F-9FA0-1225FE9F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b="1" i="0" dirty="0">
                <a:solidFill>
                  <a:srgbClr val="4A4A4A"/>
                </a:solidFill>
                <a:effectLst/>
                <a:latin typeface="tajawal"/>
              </a:rPr>
              <a:t>للتّعبير عن عدم موافقتك الرأي الآخر</a:t>
            </a:r>
            <a:br>
              <a:rPr lang="ku-Arab-IQ" b="0" i="0" dirty="0">
                <a:solidFill>
                  <a:srgbClr val="4A4A4A"/>
                </a:solidFill>
                <a:effectLst/>
                <a:latin typeface="tajawal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F665-C974-4261-B8AD-D289DAA1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3169"/>
            <a:ext cx="8915400" cy="509701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وجهةُ نظرٍ جيّدة ولكن...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"مقاطعة الانتخابات قد تجير الحكومة على التغيير"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وجهة نظر جيّدة ولكني لا أتفق معك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فالتعامل مع الأمور بشكل سلبيّ لا يفيد في الغالب.</a:t>
            </a:r>
          </a:p>
          <a:p>
            <a:pPr marL="0" indent="0" algn="r" rtl="1">
              <a:buNone/>
            </a:pP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marL="0" indent="0" algn="r" rtl="1">
              <a:buNone/>
            </a:pPr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ربّما تكون على حقّ ولكني أرى/أظن/ أعتقد ....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"في رأيي، عليهم محاكمة أب القاتل بدلا منه، لأنه لم يحسن تربيته"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ربمّا تكون على حقّ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في أنه لم يحسن تربيته ولكن لا يمكننا أن نحاسب أحدًا على ذنب غيره.</a:t>
            </a:r>
          </a:p>
          <a:p>
            <a:pPr marL="0" indent="0" algn="r" rtl="1">
              <a:buNone/>
            </a:pPr>
            <a:endParaRPr lang="ku-Arab-IQ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8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B916-159F-42EF-9FF7-A32CA333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8506E-1406-4D23-87BB-98C604C36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836" y="1905000"/>
            <a:ext cx="8915400" cy="4375555"/>
          </a:xfrm>
        </p:spPr>
        <p:txBody>
          <a:bodyPr>
            <a:normAutofit/>
          </a:bodyPr>
          <a:lstStyle/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لا أوافقك الرأي...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"أظنّ بأن هذا البيت لا يستحق هذا السعر المرتفع"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لا أوافقك الرأي مع الأسف، 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فموقعه ممتاز وبناؤه حديث جدًّا.</a:t>
            </a:r>
          </a:p>
          <a:p>
            <a:pPr marL="0" indent="0" algn="r" rtl="1">
              <a:buNone/>
            </a:pP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لا أعرف، ربما...</a:t>
            </a:r>
            <a:endParaRPr lang="ku-Arab-IQ" sz="2800" b="0" i="0" dirty="0">
              <a:solidFill>
                <a:srgbClr val="4A4A4A"/>
              </a:solidFill>
              <a:effectLst/>
              <a:latin typeface="tajawal"/>
            </a:endParaRPr>
          </a:p>
          <a:p>
            <a:pPr algn="r" rtl="1"/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"الهجرة حلّ مناسب في هذه الظروف"</a:t>
            </a:r>
          </a:p>
          <a:p>
            <a:pPr algn="r" rtl="1"/>
            <a:r>
              <a:rPr lang="ku-Arab-IQ" sz="2800" b="1" i="0" dirty="0">
                <a:solidFill>
                  <a:srgbClr val="4A4A4A"/>
                </a:solidFill>
                <a:effectLst/>
                <a:latin typeface="tajawal"/>
              </a:rPr>
              <a:t>لا أعرف، ربما</a:t>
            </a:r>
            <a:r>
              <a:rPr lang="ku-Arab-IQ" sz="2800" b="0" i="0" dirty="0">
                <a:solidFill>
                  <a:srgbClr val="4A4A4A"/>
                </a:solidFill>
                <a:effectLst/>
                <a:latin typeface="tajawal"/>
              </a:rPr>
              <a:t> علينا البقاء للمساهمة في حلّ الأزمة.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990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606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tajawal</vt:lpstr>
      <vt:lpstr>Wingdings 3</vt:lpstr>
      <vt:lpstr>Wisp</vt:lpstr>
      <vt:lpstr>المحادثة المتقدمة </vt:lpstr>
      <vt:lpstr>التعبير عن الرأي</vt:lpstr>
      <vt:lpstr>كلمات وعبارات للتعبير عن الرأي</vt:lpstr>
      <vt:lpstr>PowerPoint Presentation</vt:lpstr>
      <vt:lpstr>كلمات وعبارات للموافقة على الرأي</vt:lpstr>
      <vt:lpstr>PowerPoint Presentation</vt:lpstr>
      <vt:lpstr>PowerPoint Presentation</vt:lpstr>
      <vt:lpstr>للتّعبير عن عدم موافقتك الرأي الآخر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المحادثة المتقدمة </dc:title>
  <dc:creator>Seween</dc:creator>
  <cp:lastModifiedBy>Seween</cp:lastModifiedBy>
  <cp:revision>6</cp:revision>
  <dcterms:created xsi:type="dcterms:W3CDTF">2022-04-11T21:03:29Z</dcterms:created>
  <dcterms:modified xsi:type="dcterms:W3CDTF">2022-04-19T08:19:52Z</dcterms:modified>
</cp:coreProperties>
</file>