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3" r:id="rId6"/>
    <p:sldId id="261" r:id="rId7"/>
    <p:sldId id="262" r:id="rId8"/>
    <p:sldId id="260" r:id="rId9"/>
    <p:sldId id="264" r:id="rId10"/>
    <p:sldId id="265" r:id="rId11"/>
    <p:sldId id="266" r:id="rId12"/>
    <p:sldId id="268" r:id="rId13"/>
    <p:sldId id="273" r:id="rId14"/>
    <p:sldId id="267" r:id="rId15"/>
    <p:sldId id="269" r:id="rId16"/>
    <p:sldId id="270" r:id="rId17"/>
    <p:sldId id="271" r:id="rId18"/>
    <p:sldId id="272" r:id="rId19"/>
    <p:sldId id="274" r:id="rId20"/>
    <p:sldId id="277" r:id="rId21"/>
    <p:sldId id="278" r:id="rId22"/>
    <p:sldId id="288"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7" d="100"/>
          <a:sy n="97" d="100"/>
        </p:scale>
        <p:origin x="579" y="4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B8CC89-33EF-460D-B446-59534F9E1CEE}" type="doc">
      <dgm:prSet loTypeId="urn:microsoft.com/office/officeart/2005/8/layout/orgChart1" loCatId="hierarchy" qsTypeId="urn:microsoft.com/office/officeart/2005/8/quickstyle/3d1" qsCatId="3D" csTypeId="urn:microsoft.com/office/officeart/2005/8/colors/accent1_2" csCatId="accent1" phldr="1"/>
      <dgm:spPr/>
      <dgm:t>
        <a:bodyPr/>
        <a:lstStyle/>
        <a:p>
          <a:endParaRPr lang="en-US"/>
        </a:p>
      </dgm:t>
    </dgm:pt>
    <dgm:pt modelId="{EA42B2EA-6B88-4127-A783-7F386C44B7BD}">
      <dgm:prSet phldrT="[Text]" custT="1"/>
      <dgm:spPr/>
      <dgm:t>
        <a:bodyPr/>
        <a:lstStyle/>
        <a:p>
          <a:r>
            <a:rPr lang="ku-Arab-IQ" sz="4000" b="1" dirty="0">
              <a:latin typeface="Arial" panose="020B0604020202020204" pitchFamily="34" charset="0"/>
              <a:cs typeface="Arial" panose="020B0604020202020204" pitchFamily="34" charset="0"/>
            </a:rPr>
            <a:t>أنواع الكتابة</a:t>
          </a:r>
          <a:endParaRPr lang="en-US" sz="4000" dirty="0"/>
        </a:p>
      </dgm:t>
    </dgm:pt>
    <dgm:pt modelId="{33522104-6F11-4043-861A-5858047CD401}" type="parTrans" cxnId="{F0DD453F-8C5C-4EF1-8841-5EC859712DF6}">
      <dgm:prSet/>
      <dgm:spPr/>
      <dgm:t>
        <a:bodyPr/>
        <a:lstStyle/>
        <a:p>
          <a:endParaRPr lang="en-US"/>
        </a:p>
      </dgm:t>
    </dgm:pt>
    <dgm:pt modelId="{358F830B-94DE-4FF8-916E-C45AF6B85CB9}" type="sibTrans" cxnId="{F0DD453F-8C5C-4EF1-8841-5EC859712DF6}">
      <dgm:prSet/>
      <dgm:spPr/>
      <dgm:t>
        <a:bodyPr/>
        <a:lstStyle/>
        <a:p>
          <a:endParaRPr lang="en-US"/>
        </a:p>
      </dgm:t>
    </dgm:pt>
    <dgm:pt modelId="{223A0955-B3DA-425F-8EF7-9A72257B777C}">
      <dgm:prSet phldrT="[Text]" custT="1"/>
      <dgm:spPr/>
      <dgm:t>
        <a:bodyPr/>
        <a:lstStyle/>
        <a:p>
          <a:r>
            <a:rPr lang="ku-Arab-IQ" sz="3600" b="1" dirty="0">
              <a:latin typeface="Arial" panose="020B0604020202020204" pitchFamily="34" charset="0"/>
              <a:cs typeface="Arial" panose="020B0604020202020204" pitchFamily="34" charset="0"/>
            </a:rPr>
            <a:t>الكتابة الإبداعية</a:t>
          </a:r>
          <a:endParaRPr lang="en-US" sz="3600" b="1" dirty="0">
            <a:latin typeface="Arial" panose="020B0604020202020204" pitchFamily="34" charset="0"/>
            <a:cs typeface="Arial" panose="020B0604020202020204" pitchFamily="34" charset="0"/>
          </a:endParaRPr>
        </a:p>
      </dgm:t>
    </dgm:pt>
    <dgm:pt modelId="{D77C42CB-972E-4182-B6C2-E233786CDB3C}" type="parTrans" cxnId="{4783EF70-A420-4618-BCAA-AA51F582B8B5}">
      <dgm:prSet/>
      <dgm:spPr/>
      <dgm:t>
        <a:bodyPr/>
        <a:lstStyle/>
        <a:p>
          <a:endParaRPr lang="en-US"/>
        </a:p>
      </dgm:t>
    </dgm:pt>
    <dgm:pt modelId="{16975F54-6224-4DDC-8EEA-7125686E89EB}" type="sibTrans" cxnId="{4783EF70-A420-4618-BCAA-AA51F582B8B5}">
      <dgm:prSet/>
      <dgm:spPr/>
      <dgm:t>
        <a:bodyPr/>
        <a:lstStyle/>
        <a:p>
          <a:endParaRPr lang="en-US"/>
        </a:p>
      </dgm:t>
    </dgm:pt>
    <dgm:pt modelId="{CFE40D09-235E-461C-ADFD-9C8461F01BB0}">
      <dgm:prSet phldrT="[Text]" custT="1"/>
      <dgm:spPr/>
      <dgm:t>
        <a:bodyPr/>
        <a:lstStyle/>
        <a:p>
          <a:r>
            <a:rPr lang="ku-Arab-IQ" sz="3600" b="1" dirty="0">
              <a:latin typeface="Arial" panose="020B0604020202020204" pitchFamily="34" charset="0"/>
              <a:cs typeface="Arial" panose="020B0604020202020204" pitchFamily="34" charset="0"/>
            </a:rPr>
            <a:t>الكتابة العلمية</a:t>
          </a:r>
          <a:endParaRPr lang="en-US" sz="3600" b="1" dirty="0">
            <a:latin typeface="Arial" panose="020B0604020202020204" pitchFamily="34" charset="0"/>
            <a:cs typeface="Arial" panose="020B0604020202020204" pitchFamily="34" charset="0"/>
          </a:endParaRPr>
        </a:p>
      </dgm:t>
    </dgm:pt>
    <dgm:pt modelId="{D0A21624-6829-4AE4-B795-61E0E4B1C71D}" type="parTrans" cxnId="{2879DFA5-F8DD-4F6D-BFAF-504A114FFB90}">
      <dgm:prSet/>
      <dgm:spPr/>
      <dgm:t>
        <a:bodyPr/>
        <a:lstStyle/>
        <a:p>
          <a:endParaRPr lang="en-US"/>
        </a:p>
      </dgm:t>
    </dgm:pt>
    <dgm:pt modelId="{F413980D-B34B-4B83-81BE-78DD8F7085FE}" type="sibTrans" cxnId="{2879DFA5-F8DD-4F6D-BFAF-504A114FFB90}">
      <dgm:prSet/>
      <dgm:spPr/>
      <dgm:t>
        <a:bodyPr/>
        <a:lstStyle/>
        <a:p>
          <a:endParaRPr lang="en-US"/>
        </a:p>
      </dgm:t>
    </dgm:pt>
    <dgm:pt modelId="{E51F37C4-2B21-40AC-B5CC-F3C6E4BE26A3}">
      <dgm:prSet phldrT="[Text]" custT="1"/>
      <dgm:spPr/>
      <dgm:t>
        <a:bodyPr/>
        <a:lstStyle/>
        <a:p>
          <a:r>
            <a:rPr lang="ku-Arab-IQ" sz="3600" b="1" dirty="0">
              <a:latin typeface="Arial" panose="020B0604020202020204" pitchFamily="34" charset="0"/>
              <a:cs typeface="Arial" panose="020B0604020202020204" pitchFamily="34" charset="0"/>
            </a:rPr>
            <a:t>الكتابة الوظيفية والإجرائية</a:t>
          </a:r>
          <a:endParaRPr lang="en-US" sz="3600" b="1" dirty="0">
            <a:latin typeface="Arial" panose="020B0604020202020204" pitchFamily="34" charset="0"/>
            <a:cs typeface="Arial" panose="020B0604020202020204" pitchFamily="34" charset="0"/>
          </a:endParaRPr>
        </a:p>
      </dgm:t>
    </dgm:pt>
    <dgm:pt modelId="{DD3ABE6C-2CAD-433D-BD04-7F3288F1782D}" type="parTrans" cxnId="{DE5632E3-4EC4-4218-815D-194397A5350A}">
      <dgm:prSet/>
      <dgm:spPr/>
      <dgm:t>
        <a:bodyPr/>
        <a:lstStyle/>
        <a:p>
          <a:endParaRPr lang="en-US"/>
        </a:p>
      </dgm:t>
    </dgm:pt>
    <dgm:pt modelId="{32AA9D90-EB1D-46DF-AF35-B608BDD65C45}" type="sibTrans" cxnId="{DE5632E3-4EC4-4218-815D-194397A5350A}">
      <dgm:prSet/>
      <dgm:spPr/>
      <dgm:t>
        <a:bodyPr/>
        <a:lstStyle/>
        <a:p>
          <a:endParaRPr lang="en-US"/>
        </a:p>
      </dgm:t>
    </dgm:pt>
    <dgm:pt modelId="{F2F538FC-AFDA-4D22-9D87-D718CC337EF6}" type="pres">
      <dgm:prSet presAssocID="{71B8CC89-33EF-460D-B446-59534F9E1CEE}" presName="hierChild1" presStyleCnt="0">
        <dgm:presLayoutVars>
          <dgm:orgChart val="1"/>
          <dgm:chPref val="1"/>
          <dgm:dir/>
          <dgm:animOne val="branch"/>
          <dgm:animLvl val="lvl"/>
          <dgm:resizeHandles/>
        </dgm:presLayoutVars>
      </dgm:prSet>
      <dgm:spPr/>
    </dgm:pt>
    <dgm:pt modelId="{2429B56E-876B-4300-A622-2D19EEBB352F}" type="pres">
      <dgm:prSet presAssocID="{EA42B2EA-6B88-4127-A783-7F386C44B7BD}" presName="hierRoot1" presStyleCnt="0">
        <dgm:presLayoutVars>
          <dgm:hierBranch val="init"/>
        </dgm:presLayoutVars>
      </dgm:prSet>
      <dgm:spPr/>
    </dgm:pt>
    <dgm:pt modelId="{12D3DD81-6595-4C2D-A884-3BEB026414B6}" type="pres">
      <dgm:prSet presAssocID="{EA42B2EA-6B88-4127-A783-7F386C44B7BD}" presName="rootComposite1" presStyleCnt="0"/>
      <dgm:spPr/>
    </dgm:pt>
    <dgm:pt modelId="{75386EF3-7E88-48D6-B090-DF4BC7369784}" type="pres">
      <dgm:prSet presAssocID="{EA42B2EA-6B88-4127-A783-7F386C44B7BD}" presName="rootText1" presStyleLbl="node0" presStyleIdx="0" presStyleCnt="1">
        <dgm:presLayoutVars>
          <dgm:chPref val="3"/>
        </dgm:presLayoutVars>
      </dgm:prSet>
      <dgm:spPr/>
    </dgm:pt>
    <dgm:pt modelId="{E972DAB9-E39C-4DC4-9B00-AD5E802DE8C7}" type="pres">
      <dgm:prSet presAssocID="{EA42B2EA-6B88-4127-A783-7F386C44B7BD}" presName="rootConnector1" presStyleLbl="node1" presStyleIdx="0" presStyleCnt="0"/>
      <dgm:spPr/>
    </dgm:pt>
    <dgm:pt modelId="{1DA8E72A-23AE-4757-9D30-3338042275F1}" type="pres">
      <dgm:prSet presAssocID="{EA42B2EA-6B88-4127-A783-7F386C44B7BD}" presName="hierChild2" presStyleCnt="0"/>
      <dgm:spPr/>
    </dgm:pt>
    <dgm:pt modelId="{BB268F92-50A0-41D3-B65F-6F1B3893333C}" type="pres">
      <dgm:prSet presAssocID="{D77C42CB-972E-4182-B6C2-E233786CDB3C}" presName="Name37" presStyleLbl="parChTrans1D2" presStyleIdx="0" presStyleCnt="3"/>
      <dgm:spPr/>
    </dgm:pt>
    <dgm:pt modelId="{C07EFAF0-CE5D-4774-BECB-5CE5468C4A5B}" type="pres">
      <dgm:prSet presAssocID="{223A0955-B3DA-425F-8EF7-9A72257B777C}" presName="hierRoot2" presStyleCnt="0">
        <dgm:presLayoutVars>
          <dgm:hierBranch val="init"/>
        </dgm:presLayoutVars>
      </dgm:prSet>
      <dgm:spPr/>
    </dgm:pt>
    <dgm:pt modelId="{91FBCA71-0AF7-45AA-9D03-F55AC387D5E0}" type="pres">
      <dgm:prSet presAssocID="{223A0955-B3DA-425F-8EF7-9A72257B777C}" presName="rootComposite" presStyleCnt="0"/>
      <dgm:spPr/>
    </dgm:pt>
    <dgm:pt modelId="{035095B5-5909-45EE-85A6-ADE0A59E6789}" type="pres">
      <dgm:prSet presAssocID="{223A0955-B3DA-425F-8EF7-9A72257B777C}" presName="rootText" presStyleLbl="node2" presStyleIdx="0" presStyleCnt="3">
        <dgm:presLayoutVars>
          <dgm:chPref val="3"/>
        </dgm:presLayoutVars>
      </dgm:prSet>
      <dgm:spPr/>
    </dgm:pt>
    <dgm:pt modelId="{38FFA580-9C15-431B-8708-07498203DB15}" type="pres">
      <dgm:prSet presAssocID="{223A0955-B3DA-425F-8EF7-9A72257B777C}" presName="rootConnector" presStyleLbl="node2" presStyleIdx="0" presStyleCnt="3"/>
      <dgm:spPr/>
    </dgm:pt>
    <dgm:pt modelId="{1A9D59BB-C9F3-448E-B0B2-1F1C934E010F}" type="pres">
      <dgm:prSet presAssocID="{223A0955-B3DA-425F-8EF7-9A72257B777C}" presName="hierChild4" presStyleCnt="0"/>
      <dgm:spPr/>
    </dgm:pt>
    <dgm:pt modelId="{BBBCEFF0-943B-412F-B843-D85E02C96C12}" type="pres">
      <dgm:prSet presAssocID="{223A0955-B3DA-425F-8EF7-9A72257B777C}" presName="hierChild5" presStyleCnt="0"/>
      <dgm:spPr/>
    </dgm:pt>
    <dgm:pt modelId="{ACD18B6A-4329-4428-89B1-C2F26EBA1221}" type="pres">
      <dgm:prSet presAssocID="{D0A21624-6829-4AE4-B795-61E0E4B1C71D}" presName="Name37" presStyleLbl="parChTrans1D2" presStyleIdx="1" presStyleCnt="3"/>
      <dgm:spPr/>
    </dgm:pt>
    <dgm:pt modelId="{B9528315-5A76-40C4-AE49-529190DAF5F1}" type="pres">
      <dgm:prSet presAssocID="{CFE40D09-235E-461C-ADFD-9C8461F01BB0}" presName="hierRoot2" presStyleCnt="0">
        <dgm:presLayoutVars>
          <dgm:hierBranch val="init"/>
        </dgm:presLayoutVars>
      </dgm:prSet>
      <dgm:spPr/>
    </dgm:pt>
    <dgm:pt modelId="{99E8F7AA-BF34-4B56-840A-81E27CAE3ACD}" type="pres">
      <dgm:prSet presAssocID="{CFE40D09-235E-461C-ADFD-9C8461F01BB0}" presName="rootComposite" presStyleCnt="0"/>
      <dgm:spPr/>
    </dgm:pt>
    <dgm:pt modelId="{8704D327-2822-4457-A85E-F591C2D3E531}" type="pres">
      <dgm:prSet presAssocID="{CFE40D09-235E-461C-ADFD-9C8461F01BB0}" presName="rootText" presStyleLbl="node2" presStyleIdx="1" presStyleCnt="3">
        <dgm:presLayoutVars>
          <dgm:chPref val="3"/>
        </dgm:presLayoutVars>
      </dgm:prSet>
      <dgm:spPr/>
    </dgm:pt>
    <dgm:pt modelId="{C1FBD94E-FCC4-4766-8462-FB5E151E4A9D}" type="pres">
      <dgm:prSet presAssocID="{CFE40D09-235E-461C-ADFD-9C8461F01BB0}" presName="rootConnector" presStyleLbl="node2" presStyleIdx="1" presStyleCnt="3"/>
      <dgm:spPr/>
    </dgm:pt>
    <dgm:pt modelId="{71A58CA8-E670-4501-AEC5-088331D2C3F5}" type="pres">
      <dgm:prSet presAssocID="{CFE40D09-235E-461C-ADFD-9C8461F01BB0}" presName="hierChild4" presStyleCnt="0"/>
      <dgm:spPr/>
    </dgm:pt>
    <dgm:pt modelId="{D536D1E9-F2D6-416F-B3C0-26D4CAD26586}" type="pres">
      <dgm:prSet presAssocID="{CFE40D09-235E-461C-ADFD-9C8461F01BB0}" presName="hierChild5" presStyleCnt="0"/>
      <dgm:spPr/>
    </dgm:pt>
    <dgm:pt modelId="{D4BD06BA-46C8-46C1-AA7A-80D8FAE60A22}" type="pres">
      <dgm:prSet presAssocID="{DD3ABE6C-2CAD-433D-BD04-7F3288F1782D}" presName="Name37" presStyleLbl="parChTrans1D2" presStyleIdx="2" presStyleCnt="3"/>
      <dgm:spPr/>
    </dgm:pt>
    <dgm:pt modelId="{C4832BD8-43AC-49AC-9873-8557D67BFBD9}" type="pres">
      <dgm:prSet presAssocID="{E51F37C4-2B21-40AC-B5CC-F3C6E4BE26A3}" presName="hierRoot2" presStyleCnt="0">
        <dgm:presLayoutVars>
          <dgm:hierBranch val="init"/>
        </dgm:presLayoutVars>
      </dgm:prSet>
      <dgm:spPr/>
    </dgm:pt>
    <dgm:pt modelId="{96C0F2FC-48CF-49E7-B35D-2ED8F4C9447B}" type="pres">
      <dgm:prSet presAssocID="{E51F37C4-2B21-40AC-B5CC-F3C6E4BE26A3}" presName="rootComposite" presStyleCnt="0"/>
      <dgm:spPr/>
    </dgm:pt>
    <dgm:pt modelId="{E3BCD476-AE31-4D7B-986E-B25B40A4D091}" type="pres">
      <dgm:prSet presAssocID="{E51F37C4-2B21-40AC-B5CC-F3C6E4BE26A3}" presName="rootText" presStyleLbl="node2" presStyleIdx="2" presStyleCnt="3">
        <dgm:presLayoutVars>
          <dgm:chPref val="3"/>
        </dgm:presLayoutVars>
      </dgm:prSet>
      <dgm:spPr/>
    </dgm:pt>
    <dgm:pt modelId="{3DFD965D-F49E-45D6-8419-D752BC306EF5}" type="pres">
      <dgm:prSet presAssocID="{E51F37C4-2B21-40AC-B5CC-F3C6E4BE26A3}" presName="rootConnector" presStyleLbl="node2" presStyleIdx="2" presStyleCnt="3"/>
      <dgm:spPr/>
    </dgm:pt>
    <dgm:pt modelId="{6C0EE188-DA7C-43D0-A20F-DE4FFBBA41FC}" type="pres">
      <dgm:prSet presAssocID="{E51F37C4-2B21-40AC-B5CC-F3C6E4BE26A3}" presName="hierChild4" presStyleCnt="0"/>
      <dgm:spPr/>
    </dgm:pt>
    <dgm:pt modelId="{31C9E4C4-7FE7-4197-BE93-A1532759F281}" type="pres">
      <dgm:prSet presAssocID="{E51F37C4-2B21-40AC-B5CC-F3C6E4BE26A3}" presName="hierChild5" presStyleCnt="0"/>
      <dgm:spPr/>
    </dgm:pt>
    <dgm:pt modelId="{ABC008CF-4CD6-4CBD-AD31-2FADCF45C503}" type="pres">
      <dgm:prSet presAssocID="{EA42B2EA-6B88-4127-A783-7F386C44B7BD}" presName="hierChild3" presStyleCnt="0"/>
      <dgm:spPr/>
    </dgm:pt>
  </dgm:ptLst>
  <dgm:cxnLst>
    <dgm:cxn modelId="{FE871400-68B1-48CD-BE0C-C7BF3EE0CA2D}" type="presOf" srcId="{223A0955-B3DA-425F-8EF7-9A72257B777C}" destId="{035095B5-5909-45EE-85A6-ADE0A59E6789}" srcOrd="0" destOrd="0" presId="urn:microsoft.com/office/officeart/2005/8/layout/orgChart1"/>
    <dgm:cxn modelId="{745C8C05-6858-4AB6-B677-A1B34870FC2A}" type="presOf" srcId="{E51F37C4-2B21-40AC-B5CC-F3C6E4BE26A3}" destId="{3DFD965D-F49E-45D6-8419-D752BC306EF5}" srcOrd="1" destOrd="0" presId="urn:microsoft.com/office/officeart/2005/8/layout/orgChart1"/>
    <dgm:cxn modelId="{E7AD812A-E4E7-461C-BA5F-38F8F794A157}" type="presOf" srcId="{E51F37C4-2B21-40AC-B5CC-F3C6E4BE26A3}" destId="{E3BCD476-AE31-4D7B-986E-B25B40A4D091}" srcOrd="0" destOrd="0" presId="urn:microsoft.com/office/officeart/2005/8/layout/orgChart1"/>
    <dgm:cxn modelId="{5A23B92C-6ECD-4730-9958-2078B72AAAD2}" type="presOf" srcId="{EA42B2EA-6B88-4127-A783-7F386C44B7BD}" destId="{E972DAB9-E39C-4DC4-9B00-AD5E802DE8C7}" srcOrd="1" destOrd="0" presId="urn:microsoft.com/office/officeart/2005/8/layout/orgChart1"/>
    <dgm:cxn modelId="{48031D3E-C730-4FD3-B8CF-A4D5CA6669CC}" type="presOf" srcId="{223A0955-B3DA-425F-8EF7-9A72257B777C}" destId="{38FFA580-9C15-431B-8708-07498203DB15}" srcOrd="1" destOrd="0" presId="urn:microsoft.com/office/officeart/2005/8/layout/orgChart1"/>
    <dgm:cxn modelId="{F0DD453F-8C5C-4EF1-8841-5EC859712DF6}" srcId="{71B8CC89-33EF-460D-B446-59534F9E1CEE}" destId="{EA42B2EA-6B88-4127-A783-7F386C44B7BD}" srcOrd="0" destOrd="0" parTransId="{33522104-6F11-4043-861A-5858047CD401}" sibTransId="{358F830B-94DE-4FF8-916E-C45AF6B85CB9}"/>
    <dgm:cxn modelId="{90FF434F-5D5C-4AD4-A398-EE4989219B50}" type="presOf" srcId="{D77C42CB-972E-4182-B6C2-E233786CDB3C}" destId="{BB268F92-50A0-41D3-B65F-6F1B3893333C}" srcOrd="0" destOrd="0" presId="urn:microsoft.com/office/officeart/2005/8/layout/orgChart1"/>
    <dgm:cxn modelId="{3FE1984F-691E-44D9-9204-00D6D28345ED}" type="presOf" srcId="{D0A21624-6829-4AE4-B795-61E0E4B1C71D}" destId="{ACD18B6A-4329-4428-89B1-C2F26EBA1221}" srcOrd="0" destOrd="0" presId="urn:microsoft.com/office/officeart/2005/8/layout/orgChart1"/>
    <dgm:cxn modelId="{4783EF70-A420-4618-BCAA-AA51F582B8B5}" srcId="{EA42B2EA-6B88-4127-A783-7F386C44B7BD}" destId="{223A0955-B3DA-425F-8EF7-9A72257B777C}" srcOrd="0" destOrd="0" parTransId="{D77C42CB-972E-4182-B6C2-E233786CDB3C}" sibTransId="{16975F54-6224-4DDC-8EEA-7125686E89EB}"/>
    <dgm:cxn modelId="{13D29B80-97E1-4AE0-863E-6F1776994966}" type="presOf" srcId="{DD3ABE6C-2CAD-433D-BD04-7F3288F1782D}" destId="{D4BD06BA-46C8-46C1-AA7A-80D8FAE60A22}" srcOrd="0" destOrd="0" presId="urn:microsoft.com/office/officeart/2005/8/layout/orgChart1"/>
    <dgm:cxn modelId="{2879DFA5-F8DD-4F6D-BFAF-504A114FFB90}" srcId="{EA42B2EA-6B88-4127-A783-7F386C44B7BD}" destId="{CFE40D09-235E-461C-ADFD-9C8461F01BB0}" srcOrd="1" destOrd="0" parTransId="{D0A21624-6829-4AE4-B795-61E0E4B1C71D}" sibTransId="{F413980D-B34B-4B83-81BE-78DD8F7085FE}"/>
    <dgm:cxn modelId="{7903BAAE-8E29-4D5B-AE6A-0E954862A64E}" type="presOf" srcId="{71B8CC89-33EF-460D-B446-59534F9E1CEE}" destId="{F2F538FC-AFDA-4D22-9D87-D718CC337EF6}" srcOrd="0" destOrd="0" presId="urn:microsoft.com/office/officeart/2005/8/layout/orgChart1"/>
    <dgm:cxn modelId="{DE5632E3-4EC4-4218-815D-194397A5350A}" srcId="{EA42B2EA-6B88-4127-A783-7F386C44B7BD}" destId="{E51F37C4-2B21-40AC-B5CC-F3C6E4BE26A3}" srcOrd="2" destOrd="0" parTransId="{DD3ABE6C-2CAD-433D-BD04-7F3288F1782D}" sibTransId="{32AA9D90-EB1D-46DF-AF35-B608BDD65C45}"/>
    <dgm:cxn modelId="{BF8E2FEA-B263-4560-85C1-F2F7AFAF4238}" type="presOf" srcId="{CFE40D09-235E-461C-ADFD-9C8461F01BB0}" destId="{8704D327-2822-4457-A85E-F591C2D3E531}" srcOrd="0" destOrd="0" presId="urn:microsoft.com/office/officeart/2005/8/layout/orgChart1"/>
    <dgm:cxn modelId="{7D3E38F4-0747-4FF9-BDDF-78EBEE095FA2}" type="presOf" srcId="{CFE40D09-235E-461C-ADFD-9C8461F01BB0}" destId="{C1FBD94E-FCC4-4766-8462-FB5E151E4A9D}" srcOrd="1" destOrd="0" presId="urn:microsoft.com/office/officeart/2005/8/layout/orgChart1"/>
    <dgm:cxn modelId="{0F9E66FA-95E4-46CA-92DC-DACDA0F566AD}" type="presOf" srcId="{EA42B2EA-6B88-4127-A783-7F386C44B7BD}" destId="{75386EF3-7E88-48D6-B090-DF4BC7369784}" srcOrd="0" destOrd="0" presId="urn:microsoft.com/office/officeart/2005/8/layout/orgChart1"/>
    <dgm:cxn modelId="{C7E760B2-FBF5-4EFD-8156-34B63693FBE7}" type="presParOf" srcId="{F2F538FC-AFDA-4D22-9D87-D718CC337EF6}" destId="{2429B56E-876B-4300-A622-2D19EEBB352F}" srcOrd="0" destOrd="0" presId="urn:microsoft.com/office/officeart/2005/8/layout/orgChart1"/>
    <dgm:cxn modelId="{971E5C8E-0290-481F-A4FD-D3089D9EE8E0}" type="presParOf" srcId="{2429B56E-876B-4300-A622-2D19EEBB352F}" destId="{12D3DD81-6595-4C2D-A884-3BEB026414B6}" srcOrd="0" destOrd="0" presId="urn:microsoft.com/office/officeart/2005/8/layout/orgChart1"/>
    <dgm:cxn modelId="{D7A1F839-6F6C-481E-BF4F-16F82D5EB2AE}" type="presParOf" srcId="{12D3DD81-6595-4C2D-A884-3BEB026414B6}" destId="{75386EF3-7E88-48D6-B090-DF4BC7369784}" srcOrd="0" destOrd="0" presId="urn:microsoft.com/office/officeart/2005/8/layout/orgChart1"/>
    <dgm:cxn modelId="{701D2C50-C5A7-48FB-B1F0-CB9895A51F17}" type="presParOf" srcId="{12D3DD81-6595-4C2D-A884-3BEB026414B6}" destId="{E972DAB9-E39C-4DC4-9B00-AD5E802DE8C7}" srcOrd="1" destOrd="0" presId="urn:microsoft.com/office/officeart/2005/8/layout/orgChart1"/>
    <dgm:cxn modelId="{0C878962-5CD9-4838-8A49-27D794AC38E4}" type="presParOf" srcId="{2429B56E-876B-4300-A622-2D19EEBB352F}" destId="{1DA8E72A-23AE-4757-9D30-3338042275F1}" srcOrd="1" destOrd="0" presId="urn:microsoft.com/office/officeart/2005/8/layout/orgChart1"/>
    <dgm:cxn modelId="{F44860A0-FC5C-4D98-8C17-CB5E5540157B}" type="presParOf" srcId="{1DA8E72A-23AE-4757-9D30-3338042275F1}" destId="{BB268F92-50A0-41D3-B65F-6F1B3893333C}" srcOrd="0" destOrd="0" presId="urn:microsoft.com/office/officeart/2005/8/layout/orgChart1"/>
    <dgm:cxn modelId="{6AE1A7EF-7C21-414E-B4F4-603FA9F1BE28}" type="presParOf" srcId="{1DA8E72A-23AE-4757-9D30-3338042275F1}" destId="{C07EFAF0-CE5D-4774-BECB-5CE5468C4A5B}" srcOrd="1" destOrd="0" presId="urn:microsoft.com/office/officeart/2005/8/layout/orgChart1"/>
    <dgm:cxn modelId="{AB301634-4F65-4011-895E-F1D1AD904B61}" type="presParOf" srcId="{C07EFAF0-CE5D-4774-BECB-5CE5468C4A5B}" destId="{91FBCA71-0AF7-45AA-9D03-F55AC387D5E0}" srcOrd="0" destOrd="0" presId="urn:microsoft.com/office/officeart/2005/8/layout/orgChart1"/>
    <dgm:cxn modelId="{703D57AD-937A-4309-AC15-2FDA6F911FF9}" type="presParOf" srcId="{91FBCA71-0AF7-45AA-9D03-F55AC387D5E0}" destId="{035095B5-5909-45EE-85A6-ADE0A59E6789}" srcOrd="0" destOrd="0" presId="urn:microsoft.com/office/officeart/2005/8/layout/orgChart1"/>
    <dgm:cxn modelId="{6B471338-6473-4B68-8F2D-CB51993BCE6C}" type="presParOf" srcId="{91FBCA71-0AF7-45AA-9D03-F55AC387D5E0}" destId="{38FFA580-9C15-431B-8708-07498203DB15}" srcOrd="1" destOrd="0" presId="urn:microsoft.com/office/officeart/2005/8/layout/orgChart1"/>
    <dgm:cxn modelId="{630E84AE-B8B2-4271-9038-7A39E50ACEDB}" type="presParOf" srcId="{C07EFAF0-CE5D-4774-BECB-5CE5468C4A5B}" destId="{1A9D59BB-C9F3-448E-B0B2-1F1C934E010F}" srcOrd="1" destOrd="0" presId="urn:microsoft.com/office/officeart/2005/8/layout/orgChart1"/>
    <dgm:cxn modelId="{3EA79CD3-7EB1-4CD5-90DB-D34A812E85EA}" type="presParOf" srcId="{C07EFAF0-CE5D-4774-BECB-5CE5468C4A5B}" destId="{BBBCEFF0-943B-412F-B843-D85E02C96C12}" srcOrd="2" destOrd="0" presId="urn:microsoft.com/office/officeart/2005/8/layout/orgChart1"/>
    <dgm:cxn modelId="{996E4DF6-AE1E-4928-BD01-E9D7768074B3}" type="presParOf" srcId="{1DA8E72A-23AE-4757-9D30-3338042275F1}" destId="{ACD18B6A-4329-4428-89B1-C2F26EBA1221}" srcOrd="2" destOrd="0" presId="urn:microsoft.com/office/officeart/2005/8/layout/orgChart1"/>
    <dgm:cxn modelId="{7864553D-44A8-462D-991F-019FF244A632}" type="presParOf" srcId="{1DA8E72A-23AE-4757-9D30-3338042275F1}" destId="{B9528315-5A76-40C4-AE49-529190DAF5F1}" srcOrd="3" destOrd="0" presId="urn:microsoft.com/office/officeart/2005/8/layout/orgChart1"/>
    <dgm:cxn modelId="{1C5EC99A-E088-4711-B2DA-EFAA791ACC83}" type="presParOf" srcId="{B9528315-5A76-40C4-AE49-529190DAF5F1}" destId="{99E8F7AA-BF34-4B56-840A-81E27CAE3ACD}" srcOrd="0" destOrd="0" presId="urn:microsoft.com/office/officeart/2005/8/layout/orgChart1"/>
    <dgm:cxn modelId="{F33726F4-70A9-411E-8917-79D75CEBC758}" type="presParOf" srcId="{99E8F7AA-BF34-4B56-840A-81E27CAE3ACD}" destId="{8704D327-2822-4457-A85E-F591C2D3E531}" srcOrd="0" destOrd="0" presId="urn:microsoft.com/office/officeart/2005/8/layout/orgChart1"/>
    <dgm:cxn modelId="{B39B9C58-0030-43DE-AA6C-05B10B17245B}" type="presParOf" srcId="{99E8F7AA-BF34-4B56-840A-81E27CAE3ACD}" destId="{C1FBD94E-FCC4-4766-8462-FB5E151E4A9D}" srcOrd="1" destOrd="0" presId="urn:microsoft.com/office/officeart/2005/8/layout/orgChart1"/>
    <dgm:cxn modelId="{6995D346-9B18-422A-A53A-705A0F28CAC7}" type="presParOf" srcId="{B9528315-5A76-40C4-AE49-529190DAF5F1}" destId="{71A58CA8-E670-4501-AEC5-088331D2C3F5}" srcOrd="1" destOrd="0" presId="urn:microsoft.com/office/officeart/2005/8/layout/orgChart1"/>
    <dgm:cxn modelId="{3FC26038-6152-494E-986C-A07EFF58C91A}" type="presParOf" srcId="{B9528315-5A76-40C4-AE49-529190DAF5F1}" destId="{D536D1E9-F2D6-416F-B3C0-26D4CAD26586}" srcOrd="2" destOrd="0" presId="urn:microsoft.com/office/officeart/2005/8/layout/orgChart1"/>
    <dgm:cxn modelId="{8BAD7691-4DBB-4179-BC54-8916E96A8642}" type="presParOf" srcId="{1DA8E72A-23AE-4757-9D30-3338042275F1}" destId="{D4BD06BA-46C8-46C1-AA7A-80D8FAE60A22}" srcOrd="4" destOrd="0" presId="urn:microsoft.com/office/officeart/2005/8/layout/orgChart1"/>
    <dgm:cxn modelId="{6D49B1B5-E9BF-4410-A42D-2F76114A23B8}" type="presParOf" srcId="{1DA8E72A-23AE-4757-9D30-3338042275F1}" destId="{C4832BD8-43AC-49AC-9873-8557D67BFBD9}" srcOrd="5" destOrd="0" presId="urn:microsoft.com/office/officeart/2005/8/layout/orgChart1"/>
    <dgm:cxn modelId="{51A43CAB-497C-4CB3-858F-DC557F4BD63B}" type="presParOf" srcId="{C4832BD8-43AC-49AC-9873-8557D67BFBD9}" destId="{96C0F2FC-48CF-49E7-B35D-2ED8F4C9447B}" srcOrd="0" destOrd="0" presId="urn:microsoft.com/office/officeart/2005/8/layout/orgChart1"/>
    <dgm:cxn modelId="{D9772A57-1820-427E-99D7-998A57B32D3A}" type="presParOf" srcId="{96C0F2FC-48CF-49E7-B35D-2ED8F4C9447B}" destId="{E3BCD476-AE31-4D7B-986E-B25B40A4D091}" srcOrd="0" destOrd="0" presId="urn:microsoft.com/office/officeart/2005/8/layout/orgChart1"/>
    <dgm:cxn modelId="{C4E1DA3B-A841-48E5-8D49-F6C66BDD5E17}" type="presParOf" srcId="{96C0F2FC-48CF-49E7-B35D-2ED8F4C9447B}" destId="{3DFD965D-F49E-45D6-8419-D752BC306EF5}" srcOrd="1" destOrd="0" presId="urn:microsoft.com/office/officeart/2005/8/layout/orgChart1"/>
    <dgm:cxn modelId="{3145A98F-7659-406B-B267-2AED42152D11}" type="presParOf" srcId="{C4832BD8-43AC-49AC-9873-8557D67BFBD9}" destId="{6C0EE188-DA7C-43D0-A20F-DE4FFBBA41FC}" srcOrd="1" destOrd="0" presId="urn:microsoft.com/office/officeart/2005/8/layout/orgChart1"/>
    <dgm:cxn modelId="{8AED3B1A-0A37-42E9-A640-6F649F23D358}" type="presParOf" srcId="{C4832BD8-43AC-49AC-9873-8557D67BFBD9}" destId="{31C9E4C4-7FE7-4197-BE93-A1532759F281}" srcOrd="2" destOrd="0" presId="urn:microsoft.com/office/officeart/2005/8/layout/orgChart1"/>
    <dgm:cxn modelId="{580748A4-0632-44F8-BD8D-A3343D29949A}" type="presParOf" srcId="{2429B56E-876B-4300-A622-2D19EEBB352F}" destId="{ABC008CF-4CD6-4CBD-AD31-2FADCF45C50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D06BA-46C8-46C1-AA7A-80D8FAE60A22}">
      <dsp:nvSpPr>
        <dsp:cNvPr id="0" name=""/>
        <dsp:cNvSpPr/>
      </dsp:nvSpPr>
      <dsp:spPr>
        <a:xfrm>
          <a:off x="5029199" y="2245576"/>
          <a:ext cx="3558195" cy="617538"/>
        </a:xfrm>
        <a:custGeom>
          <a:avLst/>
          <a:gdLst/>
          <a:ahLst/>
          <a:cxnLst/>
          <a:rect l="0" t="0" r="0" b="0"/>
          <a:pathLst>
            <a:path>
              <a:moveTo>
                <a:pt x="0" y="0"/>
              </a:moveTo>
              <a:lnTo>
                <a:pt x="0" y="308769"/>
              </a:lnTo>
              <a:lnTo>
                <a:pt x="3558195" y="308769"/>
              </a:lnTo>
              <a:lnTo>
                <a:pt x="3558195" y="617538"/>
              </a:lnTo>
            </a:path>
          </a:pathLst>
        </a:custGeom>
        <a:noFill/>
        <a:ln w="127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CD18B6A-4329-4428-89B1-C2F26EBA1221}">
      <dsp:nvSpPr>
        <dsp:cNvPr id="0" name=""/>
        <dsp:cNvSpPr/>
      </dsp:nvSpPr>
      <dsp:spPr>
        <a:xfrm>
          <a:off x="4983479" y="2245576"/>
          <a:ext cx="91440" cy="617538"/>
        </a:xfrm>
        <a:custGeom>
          <a:avLst/>
          <a:gdLst/>
          <a:ahLst/>
          <a:cxnLst/>
          <a:rect l="0" t="0" r="0" b="0"/>
          <a:pathLst>
            <a:path>
              <a:moveTo>
                <a:pt x="45720" y="0"/>
              </a:moveTo>
              <a:lnTo>
                <a:pt x="45720" y="617538"/>
              </a:lnTo>
            </a:path>
          </a:pathLst>
        </a:custGeom>
        <a:noFill/>
        <a:ln w="127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B268F92-50A0-41D3-B65F-6F1B3893333C}">
      <dsp:nvSpPr>
        <dsp:cNvPr id="0" name=""/>
        <dsp:cNvSpPr/>
      </dsp:nvSpPr>
      <dsp:spPr>
        <a:xfrm>
          <a:off x="1471004" y="2245576"/>
          <a:ext cx="3558195" cy="617538"/>
        </a:xfrm>
        <a:custGeom>
          <a:avLst/>
          <a:gdLst/>
          <a:ahLst/>
          <a:cxnLst/>
          <a:rect l="0" t="0" r="0" b="0"/>
          <a:pathLst>
            <a:path>
              <a:moveTo>
                <a:pt x="3558195" y="0"/>
              </a:moveTo>
              <a:lnTo>
                <a:pt x="3558195" y="308769"/>
              </a:lnTo>
              <a:lnTo>
                <a:pt x="0" y="308769"/>
              </a:lnTo>
              <a:lnTo>
                <a:pt x="0" y="617538"/>
              </a:lnTo>
            </a:path>
          </a:pathLst>
        </a:custGeom>
        <a:noFill/>
        <a:ln w="127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5386EF3-7E88-48D6-B090-DF4BC7369784}">
      <dsp:nvSpPr>
        <dsp:cNvPr id="0" name=""/>
        <dsp:cNvSpPr/>
      </dsp:nvSpPr>
      <dsp:spPr>
        <a:xfrm>
          <a:off x="3558871" y="775248"/>
          <a:ext cx="2940657" cy="1470328"/>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ku-Arab-IQ" sz="4000" b="1" kern="1200" dirty="0">
              <a:latin typeface="Arial" panose="020B0604020202020204" pitchFamily="34" charset="0"/>
              <a:cs typeface="Arial" panose="020B0604020202020204" pitchFamily="34" charset="0"/>
            </a:rPr>
            <a:t>أنواع الكتابة</a:t>
          </a:r>
          <a:endParaRPr lang="en-US" sz="4000" kern="1200" dirty="0"/>
        </a:p>
      </dsp:txBody>
      <dsp:txXfrm>
        <a:off x="3558871" y="775248"/>
        <a:ext cx="2940657" cy="1470328"/>
      </dsp:txXfrm>
    </dsp:sp>
    <dsp:sp modelId="{035095B5-5909-45EE-85A6-ADE0A59E6789}">
      <dsp:nvSpPr>
        <dsp:cNvPr id="0" name=""/>
        <dsp:cNvSpPr/>
      </dsp:nvSpPr>
      <dsp:spPr>
        <a:xfrm>
          <a:off x="675" y="2863115"/>
          <a:ext cx="2940657" cy="1470328"/>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ku-Arab-IQ" sz="3600" b="1" kern="1200" dirty="0">
              <a:latin typeface="Arial" panose="020B0604020202020204" pitchFamily="34" charset="0"/>
              <a:cs typeface="Arial" panose="020B0604020202020204" pitchFamily="34" charset="0"/>
            </a:rPr>
            <a:t>الكتابة الإبداعية</a:t>
          </a:r>
          <a:endParaRPr lang="en-US" sz="3600" b="1" kern="1200" dirty="0">
            <a:latin typeface="Arial" panose="020B0604020202020204" pitchFamily="34" charset="0"/>
            <a:cs typeface="Arial" panose="020B0604020202020204" pitchFamily="34" charset="0"/>
          </a:endParaRPr>
        </a:p>
      </dsp:txBody>
      <dsp:txXfrm>
        <a:off x="675" y="2863115"/>
        <a:ext cx="2940657" cy="1470328"/>
      </dsp:txXfrm>
    </dsp:sp>
    <dsp:sp modelId="{8704D327-2822-4457-A85E-F591C2D3E531}">
      <dsp:nvSpPr>
        <dsp:cNvPr id="0" name=""/>
        <dsp:cNvSpPr/>
      </dsp:nvSpPr>
      <dsp:spPr>
        <a:xfrm>
          <a:off x="3558871" y="2863115"/>
          <a:ext cx="2940657" cy="1470328"/>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ku-Arab-IQ" sz="3600" b="1" kern="1200" dirty="0">
              <a:latin typeface="Arial" panose="020B0604020202020204" pitchFamily="34" charset="0"/>
              <a:cs typeface="Arial" panose="020B0604020202020204" pitchFamily="34" charset="0"/>
            </a:rPr>
            <a:t>الكتابة العلمية</a:t>
          </a:r>
          <a:endParaRPr lang="en-US" sz="3600" b="1" kern="1200" dirty="0">
            <a:latin typeface="Arial" panose="020B0604020202020204" pitchFamily="34" charset="0"/>
            <a:cs typeface="Arial" panose="020B0604020202020204" pitchFamily="34" charset="0"/>
          </a:endParaRPr>
        </a:p>
      </dsp:txBody>
      <dsp:txXfrm>
        <a:off x="3558871" y="2863115"/>
        <a:ext cx="2940657" cy="1470328"/>
      </dsp:txXfrm>
    </dsp:sp>
    <dsp:sp modelId="{E3BCD476-AE31-4D7B-986E-B25B40A4D091}">
      <dsp:nvSpPr>
        <dsp:cNvPr id="0" name=""/>
        <dsp:cNvSpPr/>
      </dsp:nvSpPr>
      <dsp:spPr>
        <a:xfrm>
          <a:off x="7117066" y="2863115"/>
          <a:ext cx="2940657" cy="1470328"/>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ku-Arab-IQ" sz="3600" b="1" kern="1200" dirty="0">
              <a:latin typeface="Arial" panose="020B0604020202020204" pitchFamily="34" charset="0"/>
              <a:cs typeface="Arial" panose="020B0604020202020204" pitchFamily="34" charset="0"/>
            </a:rPr>
            <a:t>الكتابة الوظيفية والإجرائية</a:t>
          </a:r>
          <a:endParaRPr lang="en-US" sz="3600" b="1" kern="1200" dirty="0">
            <a:latin typeface="Arial" panose="020B0604020202020204" pitchFamily="34" charset="0"/>
            <a:cs typeface="Arial" panose="020B0604020202020204" pitchFamily="34" charset="0"/>
          </a:endParaRPr>
        </a:p>
      </dsp:txBody>
      <dsp:txXfrm>
        <a:off x="7117066" y="2863115"/>
        <a:ext cx="2940657" cy="147032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672C6FD2-2598-4074-B8B6-CDCBAC58287F}" type="datetimeFigureOut">
              <a:rPr lang="en-US" smtClean="0"/>
              <a:t>12/15/2021</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EAC67E85-769A-41EE-9EE6-9BBE7295CC08}" type="slidenum">
              <a:rPr lang="en-US" smtClean="0"/>
              <a:t>‹#›</a:t>
            </a:fld>
            <a:endParaRPr lang="en-US"/>
          </a:p>
        </p:txBody>
      </p:sp>
    </p:spTree>
    <p:extLst>
      <p:ext uri="{BB962C8B-B14F-4D97-AF65-F5344CB8AC3E}">
        <p14:creationId xmlns:p14="http://schemas.microsoft.com/office/powerpoint/2010/main" val="18727209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2C6FD2-2598-4074-B8B6-CDCBAC58287F}"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67E85-769A-41EE-9EE6-9BBE7295CC08}" type="slidenum">
              <a:rPr lang="en-US" smtClean="0"/>
              <a:t>‹#›</a:t>
            </a:fld>
            <a:endParaRPr lang="en-US"/>
          </a:p>
        </p:txBody>
      </p:sp>
    </p:spTree>
    <p:extLst>
      <p:ext uri="{BB962C8B-B14F-4D97-AF65-F5344CB8AC3E}">
        <p14:creationId xmlns:p14="http://schemas.microsoft.com/office/powerpoint/2010/main" val="3520784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2C6FD2-2598-4074-B8B6-CDCBAC58287F}"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67E85-769A-41EE-9EE6-9BBE7295CC08}" type="slidenum">
              <a:rPr lang="en-US" smtClean="0"/>
              <a:t>‹#›</a:t>
            </a:fld>
            <a:endParaRPr lang="en-US"/>
          </a:p>
        </p:txBody>
      </p:sp>
    </p:spTree>
    <p:extLst>
      <p:ext uri="{BB962C8B-B14F-4D97-AF65-F5344CB8AC3E}">
        <p14:creationId xmlns:p14="http://schemas.microsoft.com/office/powerpoint/2010/main" val="1430398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2C6FD2-2598-4074-B8B6-CDCBAC58287F}"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C67E85-769A-41EE-9EE6-9BBE7295CC08}" type="slidenum">
              <a:rPr lang="en-US" smtClean="0"/>
              <a:t>‹#›</a:t>
            </a:fld>
            <a:endParaRPr lang="en-US"/>
          </a:p>
        </p:txBody>
      </p:sp>
    </p:spTree>
    <p:extLst>
      <p:ext uri="{BB962C8B-B14F-4D97-AF65-F5344CB8AC3E}">
        <p14:creationId xmlns:p14="http://schemas.microsoft.com/office/powerpoint/2010/main" val="3070614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672C6FD2-2598-4074-B8B6-CDCBAC58287F}" type="datetimeFigureOut">
              <a:rPr lang="en-US" smtClean="0"/>
              <a:t>12/15/2021</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EAC67E85-769A-41EE-9EE6-9BBE7295CC08}" type="slidenum">
              <a:rPr lang="en-US" smtClean="0"/>
              <a:t>‹#›</a:t>
            </a:fld>
            <a:endParaRPr lang="en-US"/>
          </a:p>
        </p:txBody>
      </p:sp>
    </p:spTree>
    <p:extLst>
      <p:ext uri="{BB962C8B-B14F-4D97-AF65-F5344CB8AC3E}">
        <p14:creationId xmlns:p14="http://schemas.microsoft.com/office/powerpoint/2010/main" val="198981141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2C6FD2-2598-4074-B8B6-CDCBAC58287F}"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67E85-769A-41EE-9EE6-9BBE7295CC08}" type="slidenum">
              <a:rPr lang="en-US" smtClean="0"/>
              <a:t>‹#›</a:t>
            </a:fld>
            <a:endParaRPr lang="en-US"/>
          </a:p>
        </p:txBody>
      </p:sp>
    </p:spTree>
    <p:extLst>
      <p:ext uri="{BB962C8B-B14F-4D97-AF65-F5344CB8AC3E}">
        <p14:creationId xmlns:p14="http://schemas.microsoft.com/office/powerpoint/2010/main" val="396404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2C6FD2-2598-4074-B8B6-CDCBAC58287F}"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C67E85-769A-41EE-9EE6-9BBE7295CC08}" type="slidenum">
              <a:rPr lang="en-US" smtClean="0"/>
              <a:t>‹#›</a:t>
            </a:fld>
            <a:endParaRPr lang="en-US"/>
          </a:p>
        </p:txBody>
      </p:sp>
    </p:spTree>
    <p:extLst>
      <p:ext uri="{BB962C8B-B14F-4D97-AF65-F5344CB8AC3E}">
        <p14:creationId xmlns:p14="http://schemas.microsoft.com/office/powerpoint/2010/main" val="2067009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2C6FD2-2598-4074-B8B6-CDCBAC58287F}"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C67E85-769A-41EE-9EE6-9BBE7295CC08}" type="slidenum">
              <a:rPr lang="en-US" smtClean="0"/>
              <a:t>‹#›</a:t>
            </a:fld>
            <a:endParaRPr lang="en-US"/>
          </a:p>
        </p:txBody>
      </p:sp>
    </p:spTree>
    <p:extLst>
      <p:ext uri="{BB962C8B-B14F-4D97-AF65-F5344CB8AC3E}">
        <p14:creationId xmlns:p14="http://schemas.microsoft.com/office/powerpoint/2010/main" val="4195723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C6FD2-2598-4074-B8B6-CDCBAC58287F}"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C67E85-769A-41EE-9EE6-9BBE7295CC08}" type="slidenum">
              <a:rPr lang="en-US" smtClean="0"/>
              <a:t>‹#›</a:t>
            </a:fld>
            <a:endParaRPr lang="en-US"/>
          </a:p>
        </p:txBody>
      </p:sp>
    </p:spTree>
    <p:extLst>
      <p:ext uri="{BB962C8B-B14F-4D97-AF65-F5344CB8AC3E}">
        <p14:creationId xmlns:p14="http://schemas.microsoft.com/office/powerpoint/2010/main" val="879737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72C6FD2-2598-4074-B8B6-CDCBAC58287F}" type="datetimeFigureOut">
              <a:rPr lang="en-US" smtClean="0"/>
              <a:t>12/15/2021</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EAC67E85-769A-41EE-9EE6-9BBE7295CC08}"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7378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672C6FD2-2598-4074-B8B6-CDCBAC58287F}" type="datetimeFigureOut">
              <a:rPr lang="en-US" smtClean="0"/>
              <a:t>12/15/2021</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EAC67E85-769A-41EE-9EE6-9BBE7295CC08}"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109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72C6FD2-2598-4074-B8B6-CDCBAC58287F}" type="datetimeFigureOut">
              <a:rPr lang="en-US" smtClean="0"/>
              <a:t>12/15/2021</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EAC67E85-769A-41EE-9EE6-9BBE7295CC08}" type="slidenum">
              <a:rPr lang="en-US" smtClean="0"/>
              <a:t>‹#›</a:t>
            </a:fld>
            <a:endParaRPr lang="en-US"/>
          </a:p>
        </p:txBody>
      </p:sp>
    </p:spTree>
    <p:extLst>
      <p:ext uri="{BB962C8B-B14F-4D97-AF65-F5344CB8AC3E}">
        <p14:creationId xmlns:p14="http://schemas.microsoft.com/office/powerpoint/2010/main" val="68266010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B2E37-8219-4D82-A403-E7EF10BCEE1C}"/>
              </a:ext>
            </a:extLst>
          </p:cNvPr>
          <p:cNvSpPr>
            <a:spLocks noGrp="1"/>
          </p:cNvSpPr>
          <p:nvPr>
            <p:ph type="ctrTitle"/>
          </p:nvPr>
        </p:nvSpPr>
        <p:spPr/>
        <p:txBody>
          <a:bodyPr/>
          <a:lstStyle/>
          <a:p>
            <a:r>
              <a:rPr lang="ar-IQ" dirty="0"/>
              <a:t>الاستيعاب والتعبير</a:t>
            </a:r>
            <a:endParaRPr lang="en-US" dirty="0"/>
          </a:p>
        </p:txBody>
      </p:sp>
      <p:sp>
        <p:nvSpPr>
          <p:cNvPr id="3" name="Subtitle 2">
            <a:extLst>
              <a:ext uri="{FF2B5EF4-FFF2-40B4-BE49-F238E27FC236}">
                <a16:creationId xmlns:a16="http://schemas.microsoft.com/office/drawing/2014/main" id="{BD18B140-505B-44FA-8BD6-3A2D74553FA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7143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C3EA4-7760-47CC-81BB-FDB1C4EADB48}"/>
              </a:ext>
            </a:extLst>
          </p:cNvPr>
          <p:cNvSpPr>
            <a:spLocks noGrp="1"/>
          </p:cNvSpPr>
          <p:nvPr>
            <p:ph type="title"/>
          </p:nvPr>
        </p:nvSpPr>
        <p:spPr>
          <a:xfrm>
            <a:off x="1066800" y="642594"/>
            <a:ext cx="10058400" cy="1043593"/>
          </a:xfrm>
        </p:spPr>
        <p:txBody>
          <a:bodyPr/>
          <a:lstStyle/>
          <a:p>
            <a:pPr algn="ctr"/>
            <a:r>
              <a:rPr lang="ku-Arab-IQ" dirty="0"/>
              <a:t>عدد جمل</a:t>
            </a:r>
            <a:r>
              <a:rPr lang="ar-IQ" dirty="0"/>
              <a:t> الفقرة</a:t>
            </a:r>
            <a:endParaRPr lang="en-US" dirty="0"/>
          </a:p>
        </p:txBody>
      </p:sp>
      <p:sp>
        <p:nvSpPr>
          <p:cNvPr id="3" name="Content Placeholder 2">
            <a:extLst>
              <a:ext uri="{FF2B5EF4-FFF2-40B4-BE49-F238E27FC236}">
                <a16:creationId xmlns:a16="http://schemas.microsoft.com/office/drawing/2014/main" id="{8ED71CB2-3349-4975-A5C7-9EA9A2B22D88}"/>
              </a:ext>
            </a:extLst>
          </p:cNvPr>
          <p:cNvSpPr>
            <a:spLocks noGrp="1"/>
          </p:cNvSpPr>
          <p:nvPr>
            <p:ph idx="1"/>
          </p:nvPr>
        </p:nvSpPr>
        <p:spPr>
          <a:xfrm>
            <a:off x="1066800" y="1912690"/>
            <a:ext cx="10058400" cy="4122350"/>
          </a:xfrm>
        </p:spPr>
        <p:txBody>
          <a:bodyPr/>
          <a:lstStyle/>
          <a:p>
            <a:pPr marL="0" indent="0" algn="r" rtl="1">
              <a:buNone/>
            </a:pPr>
            <a:r>
              <a:rPr lang="ku-Arab-IQ" sz="2800" dirty="0"/>
              <a:t>الفقرة الجيدة يجب ان تحتوي كحد أدنى على خمس جمل متتالية وهي: </a:t>
            </a:r>
            <a:endParaRPr lang="ar-IQ" sz="2800" dirty="0"/>
          </a:p>
          <a:p>
            <a:pPr marL="0" indent="0" algn="r" rtl="1">
              <a:buNone/>
            </a:pPr>
            <a:r>
              <a:rPr lang="ar-IQ" sz="2800" dirty="0"/>
              <a:t>1- </a:t>
            </a:r>
            <a:r>
              <a:rPr lang="ku-Arab-IQ" sz="2800" dirty="0"/>
              <a:t>جملة الموضوع </a:t>
            </a:r>
            <a:endParaRPr lang="ar-IQ" sz="2800" dirty="0"/>
          </a:p>
          <a:p>
            <a:pPr marL="0" indent="0" algn="r" rtl="1">
              <a:buNone/>
            </a:pPr>
            <a:r>
              <a:rPr lang="ar-IQ" sz="2800" dirty="0"/>
              <a:t>2- </a:t>
            </a:r>
            <a:r>
              <a:rPr lang="ku-Arab-IQ" sz="2800" dirty="0"/>
              <a:t>جملة داعمة أولى</a:t>
            </a:r>
            <a:endParaRPr lang="ar-IQ" sz="2800" dirty="0"/>
          </a:p>
          <a:p>
            <a:pPr marL="0" indent="0" algn="r" rtl="1">
              <a:buNone/>
            </a:pPr>
            <a:r>
              <a:rPr lang="ar-IQ" sz="2800" dirty="0"/>
              <a:t>3- </a:t>
            </a:r>
            <a:r>
              <a:rPr lang="ku-Arab-IQ" sz="2800" dirty="0"/>
              <a:t>جملة داعمة ثانية </a:t>
            </a:r>
            <a:endParaRPr lang="ar-IQ" sz="2800" dirty="0"/>
          </a:p>
          <a:p>
            <a:pPr marL="0" indent="0" algn="r" rtl="1">
              <a:buNone/>
            </a:pPr>
            <a:r>
              <a:rPr lang="ar-IQ" sz="2800" dirty="0"/>
              <a:t>4- </a:t>
            </a:r>
            <a:r>
              <a:rPr lang="ku-Arab-IQ" sz="2800" dirty="0"/>
              <a:t>جملة داعمة ثالثة</a:t>
            </a:r>
            <a:endParaRPr lang="ar-IQ" sz="2800" dirty="0"/>
          </a:p>
          <a:p>
            <a:pPr marL="0" indent="0" algn="r" rtl="1">
              <a:buNone/>
            </a:pPr>
            <a:r>
              <a:rPr lang="ar-IQ" sz="2800" dirty="0"/>
              <a:t>5- </a:t>
            </a:r>
            <a:r>
              <a:rPr lang="ku-Arab-IQ" sz="2800" dirty="0"/>
              <a:t>الخاتمة.</a:t>
            </a:r>
          </a:p>
          <a:p>
            <a:pPr marL="0" indent="0" algn="r" rtl="1">
              <a:buNone/>
            </a:pPr>
            <a:endParaRPr lang="ku-Arab-IQ" dirty="0"/>
          </a:p>
        </p:txBody>
      </p:sp>
    </p:spTree>
    <p:extLst>
      <p:ext uri="{BB962C8B-B14F-4D97-AF65-F5344CB8AC3E}">
        <p14:creationId xmlns:p14="http://schemas.microsoft.com/office/powerpoint/2010/main" val="3472452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5C1A-3217-4705-AC16-AE07528BC64D}"/>
              </a:ext>
            </a:extLst>
          </p:cNvPr>
          <p:cNvSpPr>
            <a:spLocks noGrp="1"/>
          </p:cNvSpPr>
          <p:nvPr>
            <p:ph type="title"/>
          </p:nvPr>
        </p:nvSpPr>
        <p:spPr/>
        <p:txBody>
          <a:bodyPr/>
          <a:lstStyle/>
          <a:p>
            <a:pPr algn="ctr"/>
            <a:r>
              <a:rPr lang="ku-Arab-IQ" dirty="0"/>
              <a:t>1- جملة الموضوع</a:t>
            </a:r>
            <a:endParaRPr lang="en-US" dirty="0"/>
          </a:p>
        </p:txBody>
      </p:sp>
      <p:sp>
        <p:nvSpPr>
          <p:cNvPr id="3" name="Content Placeholder 2">
            <a:extLst>
              <a:ext uri="{FF2B5EF4-FFF2-40B4-BE49-F238E27FC236}">
                <a16:creationId xmlns:a16="http://schemas.microsoft.com/office/drawing/2014/main" id="{387B2FDA-8C5A-4F95-BF43-4D54CC95899B}"/>
              </a:ext>
            </a:extLst>
          </p:cNvPr>
          <p:cNvSpPr>
            <a:spLocks noGrp="1"/>
          </p:cNvSpPr>
          <p:nvPr>
            <p:ph idx="1"/>
          </p:nvPr>
        </p:nvSpPr>
        <p:spPr>
          <a:xfrm>
            <a:off x="1066800" y="1789424"/>
            <a:ext cx="10203508" cy="4245616"/>
          </a:xfrm>
        </p:spPr>
        <p:txBody>
          <a:bodyPr>
            <a:normAutofit/>
          </a:bodyPr>
          <a:lstStyle/>
          <a:p>
            <a:pPr marL="0" indent="0" algn="just" rtl="1">
              <a:buNone/>
            </a:pPr>
            <a:r>
              <a:rPr lang="ku-Arab-IQ" sz="2800" dirty="0"/>
              <a:t>والمقصود بجملة الموضوع هي الجملة التي تحتوي على الموضوع الرئيس الذي سيدور حوله الحديث في الفقرة المراد إنشاؤها. وغالبا ما تكون هذه الجملة هي الجملة الأولى في فقرتك</a:t>
            </a:r>
            <a:r>
              <a:rPr lang="ar-IQ" sz="2800" dirty="0"/>
              <a:t>.</a:t>
            </a:r>
            <a:endParaRPr lang="ku-Arab-IQ" sz="2800" dirty="0"/>
          </a:p>
        </p:txBody>
      </p:sp>
    </p:spTree>
    <p:extLst>
      <p:ext uri="{BB962C8B-B14F-4D97-AF65-F5344CB8AC3E}">
        <p14:creationId xmlns:p14="http://schemas.microsoft.com/office/powerpoint/2010/main" val="708489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EF7E0-DE94-419C-974E-33CC319B55D3}"/>
              </a:ext>
            </a:extLst>
          </p:cNvPr>
          <p:cNvSpPr>
            <a:spLocks noGrp="1"/>
          </p:cNvSpPr>
          <p:nvPr>
            <p:ph type="title"/>
          </p:nvPr>
        </p:nvSpPr>
        <p:spPr>
          <a:xfrm>
            <a:off x="1066800" y="642594"/>
            <a:ext cx="10058400" cy="1133705"/>
          </a:xfrm>
        </p:spPr>
        <p:txBody>
          <a:bodyPr/>
          <a:lstStyle/>
          <a:p>
            <a:pPr algn="ctr"/>
            <a:r>
              <a:rPr lang="ar-IQ" dirty="0"/>
              <a:t>مثال</a:t>
            </a:r>
            <a:endParaRPr lang="en-US" dirty="0"/>
          </a:p>
        </p:txBody>
      </p:sp>
      <p:sp>
        <p:nvSpPr>
          <p:cNvPr id="3" name="Content Placeholder 2">
            <a:extLst>
              <a:ext uri="{FF2B5EF4-FFF2-40B4-BE49-F238E27FC236}">
                <a16:creationId xmlns:a16="http://schemas.microsoft.com/office/drawing/2014/main" id="{E212D209-BD86-48D2-8128-B490D57A7791}"/>
              </a:ext>
            </a:extLst>
          </p:cNvPr>
          <p:cNvSpPr>
            <a:spLocks noGrp="1"/>
          </p:cNvSpPr>
          <p:nvPr>
            <p:ph idx="1"/>
          </p:nvPr>
        </p:nvSpPr>
        <p:spPr>
          <a:xfrm>
            <a:off x="1066800" y="1649420"/>
            <a:ext cx="10058400" cy="4385620"/>
          </a:xfrm>
        </p:spPr>
        <p:txBody>
          <a:bodyPr>
            <a:normAutofit/>
          </a:bodyPr>
          <a:lstStyle/>
          <a:p>
            <a:pPr marL="0" indent="0" algn="ctr" rtl="1">
              <a:buNone/>
            </a:pPr>
            <a:r>
              <a:rPr lang="ku-Arab-IQ" sz="3200" b="1" dirty="0"/>
              <a:t>إن محافظة كوكسبازار مشهورة بسبب عدد من الميزات الطبيعية المذهلة.</a:t>
            </a:r>
            <a:endParaRPr lang="en-US" sz="3200" b="1" dirty="0"/>
          </a:p>
          <a:p>
            <a:pPr marL="0" indent="0" algn="ctr" rtl="1">
              <a:buNone/>
            </a:pPr>
            <a:endParaRPr lang="ku-Arab-IQ" sz="3200" b="1" dirty="0"/>
          </a:p>
          <a:p>
            <a:pPr marL="0" indent="0" algn="just" rtl="1">
              <a:buNone/>
            </a:pPr>
            <a:r>
              <a:rPr lang="ku-Arab-IQ" sz="3200" dirty="0"/>
              <a:t>فهذه الجملة تحتوي على أمرين:</a:t>
            </a:r>
          </a:p>
          <a:p>
            <a:pPr marL="0" indent="0" algn="just" rtl="1">
              <a:buNone/>
            </a:pPr>
            <a:r>
              <a:rPr lang="ku-Arab-IQ" sz="3200" dirty="0"/>
              <a:t>الأمر الأول: تأكيد على أن محافظة كوكسبازار مشهورة.</a:t>
            </a:r>
          </a:p>
          <a:p>
            <a:pPr marL="0" indent="0" algn="just" rtl="1">
              <a:buNone/>
            </a:pPr>
            <a:r>
              <a:rPr lang="ku-Arab-IQ" sz="3200" dirty="0"/>
              <a:t>الأمر الثاني: بيان سبب كون هذ</a:t>
            </a:r>
            <a:r>
              <a:rPr lang="ar-IQ" sz="3200" dirty="0"/>
              <a:t>ه</a:t>
            </a:r>
            <a:r>
              <a:rPr lang="ku-Arab-IQ" sz="3200" dirty="0"/>
              <a:t> المحافظة مشهورة.</a:t>
            </a:r>
          </a:p>
          <a:p>
            <a:pPr algn="r" rtl="1"/>
            <a:endParaRPr lang="en-US" dirty="0"/>
          </a:p>
        </p:txBody>
      </p:sp>
    </p:spTree>
    <p:extLst>
      <p:ext uri="{BB962C8B-B14F-4D97-AF65-F5344CB8AC3E}">
        <p14:creationId xmlns:p14="http://schemas.microsoft.com/office/powerpoint/2010/main" val="4140931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D1E2E-7125-4E9E-A90F-41265ECDE2DE}"/>
              </a:ext>
            </a:extLst>
          </p:cNvPr>
          <p:cNvSpPr>
            <a:spLocks noGrp="1"/>
          </p:cNvSpPr>
          <p:nvPr>
            <p:ph type="title"/>
          </p:nvPr>
        </p:nvSpPr>
        <p:spPr>
          <a:xfrm>
            <a:off x="1066800" y="642594"/>
            <a:ext cx="10058400" cy="21930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4723C33-B605-40B8-899C-0DEBE7D48D9C}"/>
              </a:ext>
            </a:extLst>
          </p:cNvPr>
          <p:cNvSpPr>
            <a:spLocks noGrp="1"/>
          </p:cNvSpPr>
          <p:nvPr>
            <p:ph idx="1"/>
          </p:nvPr>
        </p:nvSpPr>
        <p:spPr>
          <a:xfrm>
            <a:off x="1066800" y="717520"/>
            <a:ext cx="10058400" cy="5317520"/>
          </a:xfrm>
        </p:spPr>
        <p:txBody>
          <a:bodyPr/>
          <a:lstStyle/>
          <a:p>
            <a:pPr marL="0" indent="0" algn="just" rtl="1">
              <a:buNone/>
            </a:pPr>
            <a:r>
              <a:rPr lang="ku-Arab-IQ" sz="2400" dirty="0"/>
              <a:t>والأمر الأول يسمى موضوعا والأمر الثاني يسمى فكرة مسيطرة. أي أنك ستتحدث عن كون محافظة كوكسبازار مشهورة، إلا أن حديثك سيدور حول ميزات طبيعية جعلت من هذه المحافظة مشهورة. فالفكرة المسيطرة تدعم الموضوع وتوضح مسار الكتابة. </a:t>
            </a:r>
          </a:p>
          <a:p>
            <a:pPr marL="0" indent="0" algn="just" rtl="1">
              <a:buNone/>
            </a:pPr>
            <a:r>
              <a:rPr lang="ku-Arab-IQ" sz="2400" dirty="0"/>
              <a:t>فجملة الموضوع، كما قلت، تحتوي على الموضوع الرئيس، وهو هنا : شهرة كوكسبازار، وتحتوي على فكرة مسيطرة موضحة للموضوع. فلا يكفي – وأنت تريد أن تتحدث حول شهرة كوكسبازار- أن تقول : إن محافظة كوكسبازار مشهورة. لأنك لم تذكر ما يدعم قولك فأبقيت القارئ جاهلا عن نوعية الأسباب التي جعلت هذه المحافظة مشهورة.</a:t>
            </a:r>
          </a:p>
          <a:p>
            <a:pPr marL="0" indent="0" algn="just" rtl="1">
              <a:buNone/>
            </a:pPr>
            <a:r>
              <a:rPr lang="ku-Arab-IQ" sz="2400" dirty="0"/>
              <a:t>وإذا قلت : "إن لمحافظة كوكسبازار ميزات طبيعية مذهلة" فهذا أيضا لا يكفي لأن موضوعك الرئيس هو: شهرة كوكسبازار.</a:t>
            </a:r>
          </a:p>
          <a:p>
            <a:pPr marL="0" indent="0" algn="just" rtl="1">
              <a:buNone/>
            </a:pPr>
            <a:r>
              <a:rPr lang="ku-Arab-IQ" sz="2400" dirty="0"/>
              <a:t>فتبقى فقرتك بدون موضوع، وهذه مشكلة كبيرة.</a:t>
            </a:r>
          </a:p>
          <a:p>
            <a:endParaRPr lang="en-US" dirty="0"/>
          </a:p>
        </p:txBody>
      </p:sp>
    </p:spTree>
    <p:extLst>
      <p:ext uri="{BB962C8B-B14F-4D97-AF65-F5344CB8AC3E}">
        <p14:creationId xmlns:p14="http://schemas.microsoft.com/office/powerpoint/2010/main" val="965440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D2F45-F4D5-482B-B3BA-8CD043B3BAC4}"/>
              </a:ext>
            </a:extLst>
          </p:cNvPr>
          <p:cNvSpPr>
            <a:spLocks noGrp="1"/>
          </p:cNvSpPr>
          <p:nvPr>
            <p:ph type="title"/>
          </p:nvPr>
        </p:nvSpPr>
        <p:spPr>
          <a:xfrm>
            <a:off x="1066800" y="642594"/>
            <a:ext cx="10058400" cy="840572"/>
          </a:xfrm>
        </p:spPr>
        <p:txBody>
          <a:bodyPr/>
          <a:lstStyle/>
          <a:p>
            <a:pPr algn="ctr"/>
            <a:r>
              <a:rPr lang="ku-Arab-IQ" dirty="0"/>
              <a:t>2-الجمل الداعمة</a:t>
            </a:r>
            <a:endParaRPr lang="en-US" dirty="0"/>
          </a:p>
        </p:txBody>
      </p:sp>
      <p:sp>
        <p:nvSpPr>
          <p:cNvPr id="3" name="Content Placeholder 2">
            <a:extLst>
              <a:ext uri="{FF2B5EF4-FFF2-40B4-BE49-F238E27FC236}">
                <a16:creationId xmlns:a16="http://schemas.microsoft.com/office/drawing/2014/main" id="{4A6D928C-55B5-4D8C-9E70-C76AE45AFD7C}"/>
              </a:ext>
            </a:extLst>
          </p:cNvPr>
          <p:cNvSpPr>
            <a:spLocks noGrp="1"/>
          </p:cNvSpPr>
          <p:nvPr>
            <p:ph idx="1"/>
          </p:nvPr>
        </p:nvSpPr>
        <p:spPr>
          <a:xfrm>
            <a:off x="1066800" y="1745673"/>
            <a:ext cx="10058400" cy="4501998"/>
          </a:xfrm>
        </p:spPr>
        <p:txBody>
          <a:bodyPr>
            <a:normAutofit lnSpcReduction="10000"/>
          </a:bodyPr>
          <a:lstStyle/>
          <a:p>
            <a:pPr marL="0" indent="0" algn="just" rtl="1">
              <a:buNone/>
            </a:pPr>
            <a:r>
              <a:rPr lang="ku-Arab-IQ" sz="2800" dirty="0"/>
              <a:t>وهي جمل يؤتى بها لدعم الفكرة المسيطرة الواردة في جملة الموضوع، أو قل بأنها جمل تدعم جملة الموضوع. ومن المفضل أن تأتي بثلاث جمل تحمل كل منها فكرة مستقلة ولكنها ترتبط بالفكرة المسيطرة، أي أن جميع هذه الجمل ستتحدث عن ميزات طبيعية لمحافظة كوكسبازار. </a:t>
            </a:r>
            <a:endParaRPr lang="ar-IQ" sz="2800" dirty="0"/>
          </a:p>
          <a:p>
            <a:pPr marL="0" indent="0" algn="just" rtl="1">
              <a:buNone/>
            </a:pPr>
            <a:r>
              <a:rPr lang="ku-Arab-IQ" sz="2800" dirty="0"/>
              <a:t>فعلى سبيل المثال، أنت تريد أن تذكر ثلاث ميزات طبيعية التي جعلت من محافظة كوكسبازار مشهورة، وهي :</a:t>
            </a:r>
          </a:p>
          <a:p>
            <a:pPr marL="0" indent="0" algn="r" rtl="1">
              <a:buNone/>
            </a:pPr>
            <a:r>
              <a:rPr lang="ku-Arab-IQ" sz="2800" dirty="0"/>
              <a:t>1- وجود شاطئ رملي جميل.</a:t>
            </a:r>
          </a:p>
          <a:p>
            <a:pPr marL="0" indent="0" algn="r" rtl="1">
              <a:buNone/>
            </a:pPr>
            <a:r>
              <a:rPr lang="ku-Arab-IQ" sz="2800" dirty="0"/>
              <a:t>2- وجود جزيرة سينت مارتن.</a:t>
            </a:r>
          </a:p>
          <a:p>
            <a:pPr marL="0" indent="0" algn="r" rtl="1">
              <a:buNone/>
            </a:pPr>
            <a:r>
              <a:rPr lang="ku-Arab-IQ" sz="2800" dirty="0"/>
              <a:t>3- وجود شلال هيم تشوري.</a:t>
            </a:r>
          </a:p>
          <a:p>
            <a:pPr marL="0" indent="0" algn="r" rtl="1">
              <a:buNone/>
            </a:pPr>
            <a:endParaRPr lang="ku-Arab-IQ" dirty="0"/>
          </a:p>
        </p:txBody>
      </p:sp>
    </p:spTree>
    <p:extLst>
      <p:ext uri="{BB962C8B-B14F-4D97-AF65-F5344CB8AC3E}">
        <p14:creationId xmlns:p14="http://schemas.microsoft.com/office/powerpoint/2010/main" val="1284514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E7C012-35CE-4C9A-BE1E-4E0DEA931F98}"/>
              </a:ext>
            </a:extLst>
          </p:cNvPr>
          <p:cNvSpPr>
            <a:spLocks noGrp="1"/>
          </p:cNvSpPr>
          <p:nvPr>
            <p:ph idx="1"/>
          </p:nvPr>
        </p:nvSpPr>
        <p:spPr>
          <a:xfrm>
            <a:off x="1066800" y="918775"/>
            <a:ext cx="10058400" cy="5116265"/>
          </a:xfrm>
        </p:spPr>
        <p:txBody>
          <a:bodyPr>
            <a:normAutofit lnSpcReduction="10000"/>
          </a:bodyPr>
          <a:lstStyle/>
          <a:p>
            <a:pPr marL="0" indent="0" algn="just" rtl="1">
              <a:buNone/>
            </a:pPr>
            <a:r>
              <a:rPr lang="ku-Arab-IQ" sz="2400" dirty="0"/>
              <a:t>الجملة الداعمة الأولى:</a:t>
            </a:r>
          </a:p>
          <a:p>
            <a:pPr marL="0" indent="0" algn="just" rtl="1">
              <a:buNone/>
            </a:pPr>
            <a:r>
              <a:rPr lang="ku-Arab-IQ" sz="2400" dirty="0"/>
              <a:t>ويأتي على رأس قائمة هذه الميزات الشاطئ الرملي الجميل البالغ طوله 125 كيلومترا.</a:t>
            </a:r>
          </a:p>
          <a:p>
            <a:pPr marL="0" indent="0" algn="just" rtl="1">
              <a:buNone/>
            </a:pPr>
            <a:endParaRPr lang="ar-IQ" sz="2400" dirty="0"/>
          </a:p>
          <a:p>
            <a:pPr marL="0" indent="0" algn="just" rtl="1">
              <a:buNone/>
            </a:pPr>
            <a:r>
              <a:rPr lang="ku-Arab-IQ" sz="2400" dirty="0"/>
              <a:t>الجملة الداعمة الثانية:</a:t>
            </a:r>
          </a:p>
          <a:p>
            <a:pPr marL="0" indent="0" algn="just" rtl="1">
              <a:buNone/>
            </a:pPr>
            <a:r>
              <a:rPr lang="ku-Arab-IQ" sz="2400" dirty="0"/>
              <a:t>ثم جزيرة سينت مارتن الواقعة على بعد 73 كيلومترا من شاطئ كوكسبازار والتي تعدّ الجزيرة المرجانية الوحيدة في بنجلاديش وتشتهر بجمالها الطبيعي الخلاب.</a:t>
            </a:r>
          </a:p>
          <a:p>
            <a:pPr marL="0" indent="0" algn="just" rtl="1">
              <a:buNone/>
            </a:pPr>
            <a:endParaRPr lang="ku-Arab-IQ" sz="2400" dirty="0"/>
          </a:p>
          <a:p>
            <a:pPr marL="0" indent="0" algn="just" rtl="1">
              <a:buNone/>
            </a:pPr>
            <a:r>
              <a:rPr lang="ku-Arab-IQ" sz="2400" dirty="0"/>
              <a:t>الجملة الداعمة الثالثة:</a:t>
            </a:r>
          </a:p>
          <a:p>
            <a:pPr marL="0" indent="0" algn="just" rtl="1">
              <a:buNone/>
            </a:pPr>
            <a:r>
              <a:rPr lang="ku-Arab-IQ" sz="2400" dirty="0"/>
              <a:t>والميزة الثالثة احتواء هذه المحافظة على عدد من الشلالات الجميلة، والتي منها شلال هيم تشوري الواقع على بعد 12 كيلومترا من قلب المدينة.</a:t>
            </a:r>
          </a:p>
          <a:p>
            <a:pPr algn="r" rtl="1"/>
            <a:endParaRPr lang="en-US" dirty="0"/>
          </a:p>
        </p:txBody>
      </p:sp>
    </p:spTree>
    <p:extLst>
      <p:ext uri="{BB962C8B-B14F-4D97-AF65-F5344CB8AC3E}">
        <p14:creationId xmlns:p14="http://schemas.microsoft.com/office/powerpoint/2010/main" val="1270466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BEAEC-859F-469B-9A44-B0F2EFB50340}"/>
              </a:ext>
            </a:extLst>
          </p:cNvPr>
          <p:cNvSpPr>
            <a:spLocks noGrp="1"/>
          </p:cNvSpPr>
          <p:nvPr>
            <p:ph type="title"/>
          </p:nvPr>
        </p:nvSpPr>
        <p:spPr/>
        <p:txBody>
          <a:bodyPr>
            <a:normAutofit fontScale="90000"/>
          </a:bodyPr>
          <a:lstStyle/>
          <a:p>
            <a:pPr algn="ctr"/>
            <a:r>
              <a:rPr lang="ku-Arab-IQ" dirty="0"/>
              <a:t>جملة الخاتمة</a:t>
            </a:r>
            <a:br>
              <a:rPr lang="ku-Arab-IQ" dirty="0"/>
            </a:br>
            <a:endParaRPr lang="en-US" dirty="0"/>
          </a:p>
        </p:txBody>
      </p:sp>
      <p:sp>
        <p:nvSpPr>
          <p:cNvPr id="3" name="Content Placeholder 2">
            <a:extLst>
              <a:ext uri="{FF2B5EF4-FFF2-40B4-BE49-F238E27FC236}">
                <a16:creationId xmlns:a16="http://schemas.microsoft.com/office/drawing/2014/main" id="{3AFE612C-DFBB-4747-AB4A-D522A8155DE6}"/>
              </a:ext>
            </a:extLst>
          </p:cNvPr>
          <p:cNvSpPr>
            <a:spLocks noGrp="1"/>
          </p:cNvSpPr>
          <p:nvPr>
            <p:ph idx="1"/>
          </p:nvPr>
        </p:nvSpPr>
        <p:spPr/>
        <p:txBody>
          <a:bodyPr/>
          <a:lstStyle/>
          <a:p>
            <a:pPr algn="just" rtl="1"/>
            <a:r>
              <a:rPr lang="ku-Arab-IQ" sz="2800" dirty="0"/>
              <a:t>هذه المعالم الثلاثة الرائعة جعلت من محافظة كوكسبازار مكانا يعرفه الداني والقاصي.</a:t>
            </a:r>
          </a:p>
          <a:p>
            <a:pPr algn="just" rtl="1"/>
            <a:r>
              <a:rPr lang="ku-Arab-IQ" sz="2800" dirty="0"/>
              <a:t>ولعلك لاحظت في جملة الخاتمة أنها لم تذكر شيئا جديدا، وإنما أعادت ما ورد في جملة الموضوع ولكن بألفاظ جديدة.</a:t>
            </a:r>
          </a:p>
          <a:p>
            <a:pPr algn="r" rtl="1"/>
            <a:endParaRPr lang="en-US" dirty="0"/>
          </a:p>
        </p:txBody>
      </p:sp>
    </p:spTree>
    <p:extLst>
      <p:ext uri="{BB962C8B-B14F-4D97-AF65-F5344CB8AC3E}">
        <p14:creationId xmlns:p14="http://schemas.microsoft.com/office/powerpoint/2010/main" val="1864003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1CC8-6B00-45ED-9367-B274449852A9}"/>
              </a:ext>
            </a:extLst>
          </p:cNvPr>
          <p:cNvSpPr>
            <a:spLocks noGrp="1"/>
          </p:cNvSpPr>
          <p:nvPr>
            <p:ph type="title"/>
          </p:nvPr>
        </p:nvSpPr>
        <p:spPr>
          <a:xfrm>
            <a:off x="1066800" y="642594"/>
            <a:ext cx="10058400" cy="871197"/>
          </a:xfrm>
        </p:spPr>
        <p:txBody>
          <a:bodyPr>
            <a:normAutofit/>
          </a:bodyPr>
          <a:lstStyle/>
          <a:p>
            <a:pPr algn="ctr"/>
            <a:r>
              <a:rPr lang="ku-Arab-IQ" dirty="0"/>
              <a:t>وإليك الآن الفقرة بكاملها:</a:t>
            </a:r>
            <a:endParaRPr lang="en-US" dirty="0"/>
          </a:p>
        </p:txBody>
      </p:sp>
      <p:sp>
        <p:nvSpPr>
          <p:cNvPr id="3" name="Content Placeholder 2">
            <a:extLst>
              <a:ext uri="{FF2B5EF4-FFF2-40B4-BE49-F238E27FC236}">
                <a16:creationId xmlns:a16="http://schemas.microsoft.com/office/drawing/2014/main" id="{4A6DAFD3-6EBD-44CB-AAE1-BC735293B0A0}"/>
              </a:ext>
            </a:extLst>
          </p:cNvPr>
          <p:cNvSpPr>
            <a:spLocks noGrp="1"/>
          </p:cNvSpPr>
          <p:nvPr>
            <p:ph idx="1"/>
          </p:nvPr>
        </p:nvSpPr>
        <p:spPr/>
        <p:txBody>
          <a:bodyPr/>
          <a:lstStyle/>
          <a:p>
            <a:pPr marL="0" indent="0" algn="just" rtl="1">
              <a:buNone/>
            </a:pPr>
            <a:r>
              <a:rPr lang="ku-Arab-IQ" sz="2800" dirty="0">
                <a:solidFill>
                  <a:srgbClr val="FF0000"/>
                </a:solidFill>
              </a:rPr>
              <a:t>إن محافظة كوكسبازار مشهورة بسبب عدد من الميزات الطبيعية المذهلة</a:t>
            </a:r>
            <a:r>
              <a:rPr lang="ku-Arab-IQ" sz="2800" dirty="0"/>
              <a:t>. </a:t>
            </a:r>
            <a:r>
              <a:rPr lang="ku-Arab-IQ" sz="2800" dirty="0">
                <a:solidFill>
                  <a:srgbClr val="0070C0"/>
                </a:solidFill>
              </a:rPr>
              <a:t>ويأتي على رأس قائمة هذه الميزات الشاطئ الرملي الجميل البالغ طوله 125 كيلومترا. ثم جزيرة سينت مارتن الواقعة على بعد 73 كيلومترا من شاطئ كوكسبازار والتي تعدّ جزيرة مرجانية وحيدة في بنجلاديش وتشتهر بجمالها الطبيعي الخلاب. والميزة الثالثة احتواء هذه المحافظة على عدد من الشلالات الجميلة، والتي منها شلالة هيم تشوري الواقعة على بعد 12 كيلومترا من قلب المدينة.</a:t>
            </a:r>
            <a:r>
              <a:rPr lang="ku-Arab-IQ" sz="2800" dirty="0"/>
              <a:t> </a:t>
            </a:r>
            <a:r>
              <a:rPr lang="ku-Arab-IQ" sz="2800" dirty="0">
                <a:solidFill>
                  <a:srgbClr val="00B050"/>
                </a:solidFill>
              </a:rPr>
              <a:t>هذه المعالم الثلاثة الرائعة جعلت من محافظة كوكسبازار مكانا يعرفه الداني والقاصي.</a:t>
            </a:r>
          </a:p>
          <a:p>
            <a:pPr algn="r" rtl="1"/>
            <a:endParaRPr lang="en-US" dirty="0"/>
          </a:p>
        </p:txBody>
      </p:sp>
    </p:spTree>
    <p:extLst>
      <p:ext uri="{BB962C8B-B14F-4D97-AF65-F5344CB8AC3E}">
        <p14:creationId xmlns:p14="http://schemas.microsoft.com/office/powerpoint/2010/main" val="2605813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BD3F-FFFF-4ADE-8BEC-9E82C89421E2}"/>
              </a:ext>
            </a:extLst>
          </p:cNvPr>
          <p:cNvSpPr>
            <a:spLocks noGrp="1"/>
          </p:cNvSpPr>
          <p:nvPr>
            <p:ph type="title"/>
          </p:nvPr>
        </p:nvSpPr>
        <p:spPr>
          <a:xfrm>
            <a:off x="1066800" y="861350"/>
            <a:ext cx="10058400" cy="919324"/>
          </a:xfrm>
        </p:spPr>
        <p:txBody>
          <a:bodyPr>
            <a:normAutofit/>
          </a:bodyPr>
          <a:lstStyle/>
          <a:p>
            <a:pPr algn="ctr"/>
            <a:r>
              <a:rPr lang="ku-Arab-IQ" dirty="0"/>
              <a:t>تمرين</a:t>
            </a:r>
            <a:endParaRPr lang="en-US" dirty="0"/>
          </a:p>
        </p:txBody>
      </p:sp>
      <p:sp>
        <p:nvSpPr>
          <p:cNvPr id="3" name="Content Placeholder 2">
            <a:extLst>
              <a:ext uri="{FF2B5EF4-FFF2-40B4-BE49-F238E27FC236}">
                <a16:creationId xmlns:a16="http://schemas.microsoft.com/office/drawing/2014/main" id="{EE357319-B0C1-4626-9305-B3D56E6F0DBD}"/>
              </a:ext>
            </a:extLst>
          </p:cNvPr>
          <p:cNvSpPr>
            <a:spLocks noGrp="1"/>
          </p:cNvSpPr>
          <p:nvPr>
            <p:ph idx="1"/>
          </p:nvPr>
        </p:nvSpPr>
        <p:spPr/>
        <p:txBody>
          <a:bodyPr/>
          <a:lstStyle/>
          <a:p>
            <a:pPr marL="0" indent="0" algn="r" rtl="1">
              <a:buNone/>
            </a:pPr>
            <a:r>
              <a:rPr lang="ku-Arab-IQ" sz="2800" dirty="0"/>
              <a:t>اكتب فقرة عن مدينة أربيل تركز فيها على جمال هذه المدينة. ولابد أن تكون فقرتك ذات خمس جمل.</a:t>
            </a:r>
          </a:p>
          <a:p>
            <a:pPr algn="r" rtl="1"/>
            <a:endParaRPr lang="en-US" dirty="0"/>
          </a:p>
        </p:txBody>
      </p:sp>
    </p:spTree>
    <p:extLst>
      <p:ext uri="{BB962C8B-B14F-4D97-AF65-F5344CB8AC3E}">
        <p14:creationId xmlns:p14="http://schemas.microsoft.com/office/powerpoint/2010/main" val="257698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61762-2BAC-4A2E-8C33-8F4D0F81C39A}"/>
              </a:ext>
            </a:extLst>
          </p:cNvPr>
          <p:cNvSpPr>
            <a:spLocks noGrp="1"/>
          </p:cNvSpPr>
          <p:nvPr>
            <p:ph type="title"/>
          </p:nvPr>
        </p:nvSpPr>
        <p:spPr/>
        <p:txBody>
          <a:bodyPr/>
          <a:lstStyle/>
          <a:p>
            <a:pPr algn="ctr" rtl="1"/>
            <a:r>
              <a:rPr lang="ar-IQ" dirty="0">
                <a:latin typeface="Arial" panose="020B0604020202020204" pitchFamily="34" charset="0"/>
                <a:cs typeface="Arial" panose="020B0604020202020204" pitchFamily="34" charset="0"/>
              </a:rPr>
              <a:t>علامات الترقيم</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3CB5D39-5A22-4F48-83CE-9A3C39F2C0A1}"/>
              </a:ext>
            </a:extLst>
          </p:cNvPr>
          <p:cNvSpPr>
            <a:spLocks noGrp="1"/>
          </p:cNvSpPr>
          <p:nvPr>
            <p:ph idx="1"/>
          </p:nvPr>
        </p:nvSpPr>
        <p:spPr/>
        <p:txBody>
          <a:bodyPr>
            <a:normAutofit/>
          </a:bodyPr>
          <a:lstStyle/>
          <a:p>
            <a:pPr marL="0" indent="0" algn="just" rtl="1">
              <a:buNone/>
            </a:pPr>
            <a:r>
              <a:rPr lang="ku-Arab-IQ" sz="3600" dirty="0">
                <a:latin typeface="Arial" panose="020B0604020202020204" pitchFamily="34" charset="0"/>
                <a:cs typeface="Arial" panose="020B0604020202020204" pitchFamily="34" charset="0"/>
              </a:rPr>
              <a:t>إن علامات الترقيم في اللغة عبارة عن الحركات والعلامات التي تستعمل في تنظيم الكتابة، وفي الفصل بين كلمات، أو أجزاء من الجملة، وهي علامات ورموز متفق عليها توضع في النص المكتوب بهدف تنظيمه وتيسير قرأته وفهمه. </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972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4C9E6-69BD-4338-90E4-D8A1210B4423}"/>
              </a:ext>
            </a:extLst>
          </p:cNvPr>
          <p:cNvSpPr>
            <a:spLocks noGrp="1"/>
          </p:cNvSpPr>
          <p:nvPr>
            <p:ph type="title"/>
          </p:nvPr>
        </p:nvSpPr>
        <p:spPr/>
        <p:txBody>
          <a:bodyPr/>
          <a:lstStyle/>
          <a:p>
            <a:pPr algn="ctr" rtl="1"/>
            <a:r>
              <a:rPr lang="ar-IQ" dirty="0"/>
              <a:t>مهارة الكتابة</a:t>
            </a:r>
            <a:endParaRPr lang="en-US" dirty="0"/>
          </a:p>
        </p:txBody>
      </p:sp>
      <p:sp>
        <p:nvSpPr>
          <p:cNvPr id="3" name="Content Placeholder 2">
            <a:extLst>
              <a:ext uri="{FF2B5EF4-FFF2-40B4-BE49-F238E27FC236}">
                <a16:creationId xmlns:a16="http://schemas.microsoft.com/office/drawing/2014/main" id="{1E97B6E0-AA27-4726-B40A-809C87F05491}"/>
              </a:ext>
            </a:extLst>
          </p:cNvPr>
          <p:cNvSpPr>
            <a:spLocks noGrp="1"/>
          </p:cNvSpPr>
          <p:nvPr>
            <p:ph idx="1"/>
          </p:nvPr>
        </p:nvSpPr>
        <p:spPr/>
        <p:txBody>
          <a:bodyPr>
            <a:normAutofit lnSpcReduction="10000"/>
          </a:bodyPr>
          <a:lstStyle/>
          <a:p>
            <a:pPr algn="just" rtl="1"/>
            <a:r>
              <a:rPr lang="ku-Arab-IQ" sz="3600" dirty="0">
                <a:latin typeface="Arial" panose="020B0604020202020204" pitchFamily="34" charset="0"/>
                <a:cs typeface="Arial" panose="020B0604020202020204" pitchFamily="34" charset="0"/>
              </a:rPr>
              <a:t>قصد بمهارات الكتابة أو الـ </a:t>
            </a:r>
            <a:r>
              <a:rPr lang="en-US" sz="3600" dirty="0">
                <a:latin typeface="Arial" panose="020B0604020202020204" pitchFamily="34" charset="0"/>
                <a:cs typeface="Arial" panose="020B0604020202020204" pitchFamily="34" charset="0"/>
              </a:rPr>
              <a:t>Writing Skills، </a:t>
            </a:r>
            <a:r>
              <a:rPr lang="ku-Arab-IQ" sz="3600" dirty="0">
                <a:latin typeface="Arial" panose="020B0604020202020204" pitchFamily="34" charset="0"/>
                <a:cs typeface="Arial" panose="020B0604020202020204" pitchFamily="34" charset="0"/>
              </a:rPr>
              <a:t>فنّ التعبير عن الأفكار والمشاعر ووجهات النظر باستخدام اللغة كوسيط لنقلها وتقديمها للآخرين في شكل موضوع مكتوب. </a:t>
            </a:r>
            <a:endParaRPr lang="ar-IQ" sz="3600" dirty="0">
              <a:latin typeface="Arial" panose="020B0604020202020204" pitchFamily="34" charset="0"/>
              <a:cs typeface="Arial" panose="020B0604020202020204" pitchFamily="34" charset="0"/>
            </a:endParaRPr>
          </a:p>
          <a:p>
            <a:pPr algn="just" rtl="1"/>
            <a:r>
              <a:rPr lang="ku-Arab-IQ" sz="3600" dirty="0">
                <a:latin typeface="Arial" panose="020B0604020202020204" pitchFamily="34" charset="0"/>
                <a:cs typeface="Arial" panose="020B0604020202020204" pitchFamily="34" charset="0"/>
              </a:rPr>
              <a:t>تتنوّع أشكال الكتابة وأهدافها، ولكلّ شكل منها شروط وقواعد تميزّها عن غيرها، إلاّ أنها تشترك جميعها في ضرورة امتلاك مهارات كتابية قويّة تمكّن صاحبها من إتمام مهمة الكتابة على أتمّ وجه. </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1035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D4BBFA-3C68-4001-9644-678E47CBD03C}"/>
              </a:ext>
            </a:extLst>
          </p:cNvPr>
          <p:cNvSpPr>
            <a:spLocks noGrp="1"/>
          </p:cNvSpPr>
          <p:nvPr>
            <p:ph type="title"/>
          </p:nvPr>
        </p:nvSpPr>
        <p:spPr>
          <a:xfrm>
            <a:off x="1066800" y="642594"/>
            <a:ext cx="10058400" cy="921953"/>
          </a:xfrm>
        </p:spPr>
        <p:txBody>
          <a:bodyPr/>
          <a:lstStyle/>
          <a:p>
            <a:pPr algn="ctr"/>
            <a:r>
              <a:rPr lang="ku-Arab-IQ" dirty="0">
                <a:latin typeface="Arial" panose="020B0604020202020204" pitchFamily="34" charset="0"/>
                <a:cs typeface="Arial" panose="020B0604020202020204" pitchFamily="34" charset="0"/>
              </a:rPr>
              <a:t>أهمية علامات الترقيم</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047898B-0DC0-409D-81AE-587208574CFE}"/>
              </a:ext>
            </a:extLst>
          </p:cNvPr>
          <p:cNvSpPr>
            <a:spLocks noGrp="1"/>
          </p:cNvSpPr>
          <p:nvPr>
            <p:ph idx="1"/>
          </p:nvPr>
        </p:nvSpPr>
        <p:spPr>
          <a:xfrm>
            <a:off x="1066800" y="1732327"/>
            <a:ext cx="10058400" cy="4302713"/>
          </a:xfrm>
        </p:spPr>
        <p:txBody>
          <a:bodyPr>
            <a:normAutofit fontScale="77500" lnSpcReduction="20000"/>
          </a:bodyPr>
          <a:lstStyle/>
          <a:p>
            <a:pPr marL="514350" indent="-514350" algn="just" rtl="1">
              <a:buAutoNum type="arabicPeriod"/>
            </a:pPr>
            <a:r>
              <a:rPr lang="ku-Arab-IQ" sz="3200" b="0" i="0" dirty="0">
                <a:solidFill>
                  <a:srgbClr val="000000"/>
                </a:solidFill>
                <a:effectLst/>
                <a:latin typeface="Arial" panose="020B0604020202020204" pitchFamily="34" charset="0"/>
                <a:cs typeface="Arial" panose="020B0604020202020204" pitchFamily="34" charset="0"/>
              </a:rPr>
              <a:t>أنها تسهل الفهم على القارئ، وتجود إدراكه للمعاني، وتفسر المقاصد، وتوضح التراكيب</a:t>
            </a:r>
            <a:r>
              <a:rPr lang="ar-IQ" sz="3200" b="0" i="0" dirty="0">
                <a:solidFill>
                  <a:srgbClr val="000000"/>
                </a:solidFill>
                <a:effectLst/>
                <a:latin typeface="Arial" panose="020B0604020202020204" pitchFamily="34" charset="0"/>
                <a:cs typeface="Arial" panose="020B0604020202020204" pitchFamily="34" charset="0"/>
              </a:rPr>
              <a:t> </a:t>
            </a:r>
            <a:r>
              <a:rPr lang="ku-Arab-IQ" sz="3200" b="0" i="0" dirty="0">
                <a:solidFill>
                  <a:srgbClr val="000000"/>
                </a:solidFill>
                <a:effectLst/>
                <a:latin typeface="Arial" panose="020B0604020202020204" pitchFamily="34" charset="0"/>
                <a:cs typeface="Arial" panose="020B0604020202020204" pitchFamily="34" charset="0"/>
              </a:rPr>
              <a:t>أثناء القراءة</a:t>
            </a:r>
            <a:r>
              <a:rPr lang="ar-IQ" sz="3200" b="0" i="0" dirty="0">
                <a:solidFill>
                  <a:srgbClr val="000000"/>
                </a:solidFill>
                <a:effectLst/>
                <a:latin typeface="Arial" panose="020B0604020202020204" pitchFamily="34" charset="0"/>
                <a:cs typeface="Arial" panose="020B0604020202020204" pitchFamily="34" charset="0"/>
              </a:rPr>
              <a:t>. و</a:t>
            </a:r>
            <a:r>
              <a:rPr lang="ku-Arab-IQ" sz="3200" b="0" i="0" dirty="0">
                <a:solidFill>
                  <a:srgbClr val="000000"/>
                </a:solidFill>
                <a:effectLst/>
                <a:latin typeface="Arial" panose="020B0604020202020204" pitchFamily="34" charset="0"/>
                <a:cs typeface="Arial" panose="020B0604020202020204" pitchFamily="34" charset="0"/>
              </a:rPr>
              <a:t>يتضح هذا من خلال المثال التالي:</a:t>
            </a:r>
            <a:endParaRPr lang="ar-IQ" sz="3200" b="0" i="0" dirty="0">
              <a:solidFill>
                <a:srgbClr val="000000"/>
              </a:solidFill>
              <a:effectLst/>
              <a:latin typeface="Arial" panose="020B0604020202020204" pitchFamily="34" charset="0"/>
              <a:cs typeface="Arial" panose="020B0604020202020204" pitchFamily="34" charset="0"/>
            </a:endParaRPr>
          </a:p>
          <a:p>
            <a:pPr marL="0" indent="0" algn="just" rtl="1">
              <a:buNone/>
            </a:pPr>
            <a:endParaRPr lang="ku-Arab-IQ" sz="3200" b="0" i="0" dirty="0">
              <a:solidFill>
                <a:srgbClr val="000000"/>
              </a:solidFill>
              <a:effectLst/>
              <a:latin typeface="Arial" panose="020B0604020202020204" pitchFamily="34" charset="0"/>
              <a:cs typeface="Arial" panose="020B0604020202020204" pitchFamily="34" charset="0"/>
            </a:endParaRPr>
          </a:p>
          <a:p>
            <a:pPr marL="0" indent="0" algn="ctr" rtl="1">
              <a:buNone/>
            </a:pPr>
            <a:r>
              <a:rPr lang="ku-Arab-IQ" sz="3200" b="0" i="0" dirty="0">
                <a:solidFill>
                  <a:srgbClr val="000000"/>
                </a:solidFill>
                <a:effectLst/>
                <a:latin typeface="Arial" panose="020B0604020202020204" pitchFamily="34" charset="0"/>
                <a:cs typeface="Arial" panose="020B0604020202020204" pitchFamily="34" charset="0"/>
              </a:rPr>
              <a:t>– ما أحسن الرجل.</a:t>
            </a:r>
          </a:p>
          <a:p>
            <a:pPr marL="0" indent="0" algn="ctr" rtl="1">
              <a:buNone/>
            </a:pPr>
            <a:r>
              <a:rPr lang="ku-Arab-IQ" sz="3200" b="0" i="0" dirty="0">
                <a:solidFill>
                  <a:srgbClr val="000000"/>
                </a:solidFill>
                <a:effectLst/>
                <a:latin typeface="Arial" panose="020B0604020202020204" pitchFamily="34" charset="0"/>
                <a:cs typeface="Arial" panose="020B0604020202020204" pitchFamily="34" charset="0"/>
              </a:rPr>
              <a:t>– ما أحسن الرجل!</a:t>
            </a:r>
          </a:p>
          <a:p>
            <a:pPr marL="0" indent="0" algn="ctr" rtl="1">
              <a:buNone/>
            </a:pPr>
            <a:r>
              <a:rPr lang="ku-Arab-IQ" sz="3200" b="0" i="0" dirty="0">
                <a:solidFill>
                  <a:srgbClr val="000000"/>
                </a:solidFill>
                <a:effectLst/>
                <a:latin typeface="Arial" panose="020B0604020202020204" pitchFamily="34" charset="0"/>
                <a:cs typeface="Arial" panose="020B0604020202020204" pitchFamily="34" charset="0"/>
              </a:rPr>
              <a:t>– ما أحسن الرجل؟</a:t>
            </a:r>
          </a:p>
          <a:p>
            <a:pPr marL="0" indent="0" algn="just" rtl="1">
              <a:buNone/>
            </a:pPr>
            <a:endParaRPr lang="ku-Arab-IQ" sz="3200" b="0" i="0" dirty="0">
              <a:solidFill>
                <a:srgbClr val="000000"/>
              </a:solidFill>
              <a:effectLst/>
              <a:latin typeface="Arial" panose="020B0604020202020204" pitchFamily="34" charset="0"/>
              <a:cs typeface="Arial" panose="020B0604020202020204" pitchFamily="34" charset="0"/>
            </a:endParaRPr>
          </a:p>
          <a:p>
            <a:pPr marL="0" indent="0" algn="just" rtl="1">
              <a:buNone/>
            </a:pPr>
            <a:r>
              <a:rPr lang="ku-Arab-IQ" sz="3200" b="0" i="0" dirty="0">
                <a:solidFill>
                  <a:srgbClr val="000000"/>
                </a:solidFill>
                <a:effectLst/>
                <a:latin typeface="Arial" panose="020B0604020202020204" pitchFamily="34" charset="0"/>
                <a:cs typeface="Arial" panose="020B0604020202020204" pitchFamily="34" charset="0"/>
              </a:rPr>
              <a:t>فهذه الجمل الثلاث مختلفة في المعنى، ل</a:t>
            </a:r>
            <a:r>
              <a:rPr lang="ar-IQ" sz="3200" b="0" i="0" dirty="0">
                <a:solidFill>
                  <a:srgbClr val="000000"/>
                </a:solidFill>
                <a:effectLst/>
                <a:latin typeface="Arial" panose="020B0604020202020204" pitchFamily="34" charset="0"/>
                <a:cs typeface="Arial" panose="020B0604020202020204" pitchFamily="34" charset="0"/>
              </a:rPr>
              <a:t>يست</a:t>
            </a:r>
            <a:r>
              <a:rPr lang="ku-Arab-IQ" sz="3200" b="0" i="0" dirty="0">
                <a:solidFill>
                  <a:srgbClr val="000000"/>
                </a:solidFill>
                <a:effectLst/>
                <a:latin typeface="Arial" panose="020B0604020202020204" pitchFamily="34" charset="0"/>
                <a:cs typeface="Arial" panose="020B0604020202020204" pitchFamily="34" charset="0"/>
              </a:rPr>
              <a:t> متكررة، على الرغم من أنها بدت في الظاهر جملة واحدة مكررة ومكونة من الكلمات الثلاث نفسها؛ فالنقطة جعلت الجملة الأولى جملة خبرية منفية بـ (ما) النافية، وعلامة التأثر جعلت الجملة الثانية جملة تعجبية و(ما) تعجبية بمعنى شيء، وعلامة الاستفهام جعلت الجملة الثالثة جملة استفهامية، وما اسم استفهام.</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123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319193-CB52-4ADC-B8C7-8D9B9A13D92E}"/>
              </a:ext>
            </a:extLst>
          </p:cNvPr>
          <p:cNvSpPr>
            <a:spLocks noGrp="1"/>
          </p:cNvSpPr>
          <p:nvPr>
            <p:ph idx="1"/>
          </p:nvPr>
        </p:nvSpPr>
        <p:spPr>
          <a:xfrm>
            <a:off x="1066800" y="1266738"/>
            <a:ext cx="10058400" cy="4768302"/>
          </a:xfrm>
        </p:spPr>
        <p:txBody>
          <a:bodyPr>
            <a:normAutofit/>
          </a:bodyPr>
          <a:lstStyle/>
          <a:p>
            <a:pPr marL="0" indent="0" algn="just" rtl="1">
              <a:buNone/>
            </a:pPr>
            <a:r>
              <a:rPr lang="ku-Arab-IQ" sz="2800" dirty="0"/>
              <a:t>٢. أنها تعرفنا بمواقع فصل الجمل، وتقسيم العبارات، والوقوف على المواضع التي يجب السكوت عندها</a:t>
            </a:r>
            <a:r>
              <a:rPr lang="ar-IQ" sz="2800" dirty="0"/>
              <a:t>، </a:t>
            </a:r>
            <a:r>
              <a:rPr lang="ku-Arab-IQ" sz="2800" dirty="0"/>
              <a:t>فتحسن الإلقاء وتجوده.</a:t>
            </a:r>
          </a:p>
          <a:p>
            <a:pPr marL="0" indent="0" algn="just" rtl="1">
              <a:buNone/>
            </a:pPr>
            <a:endParaRPr lang="ku-Arab-IQ" sz="2800" dirty="0"/>
          </a:p>
          <a:p>
            <a:pPr marL="0" indent="0" algn="just" rtl="1">
              <a:buNone/>
            </a:pPr>
            <a:r>
              <a:rPr lang="ku-Arab-IQ" sz="2800" dirty="0"/>
              <a:t>٣. أنها تسهل القراءة، فتجنب القارئ هدر الوقت بين تردد النظر، وبين اشتغال الذهن في تفهم عبارات كان من أيسر الأمور إدراك معانيها، لو كانت تقاسيمها وأجزاؤها مفصولة أو موصولة بعلامات تبين أغراضها، وتوضح مراميها. فالزمن الذي يحتاجه القارئ لفهم النص المرقوم أقصر بكثير من الزمن الذي تتطلبه قراءة النص غير المرقوم.</a:t>
            </a:r>
          </a:p>
          <a:p>
            <a:pPr marL="0" indent="0" algn="just" rtl="1">
              <a:buNone/>
            </a:pPr>
            <a:endParaRPr lang="ku-Arab-IQ" dirty="0"/>
          </a:p>
        </p:txBody>
      </p:sp>
    </p:spTree>
    <p:extLst>
      <p:ext uri="{BB962C8B-B14F-4D97-AF65-F5344CB8AC3E}">
        <p14:creationId xmlns:p14="http://schemas.microsoft.com/office/powerpoint/2010/main" val="54107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067531-B5FE-494D-AD52-41C8AF9D33B6}"/>
              </a:ext>
            </a:extLst>
          </p:cNvPr>
          <p:cNvSpPr>
            <a:spLocks noGrp="1"/>
          </p:cNvSpPr>
          <p:nvPr>
            <p:ph idx="1"/>
          </p:nvPr>
        </p:nvSpPr>
        <p:spPr>
          <a:xfrm>
            <a:off x="1066800" y="1279321"/>
            <a:ext cx="10058400" cy="4755719"/>
          </a:xfrm>
        </p:spPr>
        <p:txBody>
          <a:bodyPr>
            <a:normAutofit/>
          </a:bodyPr>
          <a:lstStyle/>
          <a:p>
            <a:pPr marL="0" indent="0" algn="just" rtl="1">
              <a:buNone/>
            </a:pPr>
            <a:r>
              <a:rPr lang="ku-Arab-IQ" sz="2800" dirty="0"/>
              <a:t>٤. أنها في تصور الكاتب، مثل الحركات اليدوية، والانفعالات النفسية، والنبرات الصوتية التي يستخدمها المتحدث أثناء كلامه؛ ليضيف إليه دقة التعبير وصدق الدلالة. فهي تشبه الحركات الجسمية والنبرات الصوتية التي توجه دلالة الخطاب الشفوي. كما أنها تشبه إشارات المرور في تنظيم حركة السير، وللوحات الإرشادية المكتوبة على الطرقات، التي لولاها لضل كثير من سالكي تلك الطرق.</a:t>
            </a:r>
          </a:p>
          <a:p>
            <a:pPr marL="0" indent="0" algn="just" rtl="1">
              <a:buNone/>
            </a:pPr>
            <a:endParaRPr lang="ku-Arab-IQ" sz="2800" dirty="0"/>
          </a:p>
          <a:p>
            <a:pPr marL="0" indent="0" algn="just" rtl="1">
              <a:buNone/>
            </a:pPr>
            <a:r>
              <a:rPr lang="ku-Arab-IQ" sz="2800" dirty="0"/>
              <a:t>٥. أنها تنظم الموضوع، وتجمل لغته، وتحسن عرضه؛ فيظهر في جمالية خاصة تريح القراء، وتدفعهم إلى القراءة والاستمتاع بها.</a:t>
            </a:r>
            <a:endParaRPr lang="en-US" sz="2800" dirty="0"/>
          </a:p>
          <a:p>
            <a:pPr algn="r" rtl="1"/>
            <a:endParaRPr lang="en-US" dirty="0"/>
          </a:p>
        </p:txBody>
      </p:sp>
    </p:spTree>
    <p:extLst>
      <p:ext uri="{BB962C8B-B14F-4D97-AF65-F5344CB8AC3E}">
        <p14:creationId xmlns:p14="http://schemas.microsoft.com/office/powerpoint/2010/main" val="298770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F65F1-45A8-4C9F-8906-654C42F22D5E}"/>
              </a:ext>
            </a:extLst>
          </p:cNvPr>
          <p:cNvSpPr>
            <a:spLocks noGrp="1"/>
          </p:cNvSpPr>
          <p:nvPr>
            <p:ph type="title"/>
          </p:nvPr>
        </p:nvSpPr>
        <p:spPr/>
        <p:txBody>
          <a:bodyPr>
            <a:normAutofit/>
          </a:bodyPr>
          <a:lstStyle/>
          <a:p>
            <a:pPr algn="ctr" rtl="1"/>
            <a:r>
              <a:rPr lang="ku-Arab-IQ" dirty="0">
                <a:latin typeface="Arial" panose="020B0604020202020204" pitchFamily="34" charset="0"/>
                <a:cs typeface="Arial" panose="020B0604020202020204" pitchFamily="34" charset="0"/>
              </a:rPr>
              <a:t>علامات الترقيم في اللغة العربية</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06C9199-AB6D-4A70-BDB7-9DA53D91E804}"/>
              </a:ext>
            </a:extLst>
          </p:cNvPr>
          <p:cNvSpPr>
            <a:spLocks noGrp="1"/>
          </p:cNvSpPr>
          <p:nvPr>
            <p:ph idx="1"/>
          </p:nvPr>
        </p:nvSpPr>
        <p:spPr>
          <a:xfrm>
            <a:off x="1066800" y="1715549"/>
            <a:ext cx="10058400" cy="4319491"/>
          </a:xfrm>
        </p:spPr>
        <p:txBody>
          <a:bodyPr>
            <a:noAutofit/>
          </a:bodyPr>
          <a:lstStyle/>
          <a:p>
            <a:pPr marL="0" indent="0" algn="r" rtl="1">
              <a:buNone/>
            </a:pPr>
            <a:r>
              <a:rPr lang="ku-Arab-IQ" sz="2400" b="1" dirty="0"/>
              <a:t>1. الفاصلة (،)</a:t>
            </a:r>
          </a:p>
          <a:p>
            <a:pPr marL="0" indent="0" algn="r" rtl="1">
              <a:buNone/>
            </a:pPr>
            <a:endParaRPr lang="ku-Arab-IQ" sz="2400" dirty="0"/>
          </a:p>
          <a:p>
            <a:pPr marL="0" indent="0" algn="r" rtl="1">
              <a:buNone/>
            </a:pPr>
            <a:r>
              <a:rPr lang="ku-Arab-IQ" sz="2400" dirty="0"/>
              <a:t>تستخدم الفاصلة في المواضع التالية:</a:t>
            </a:r>
          </a:p>
          <a:p>
            <a:pPr algn="r" rtl="1"/>
            <a:endParaRPr lang="ku-Arab-IQ" sz="2400" dirty="0"/>
          </a:p>
          <a:p>
            <a:pPr algn="just" rtl="1"/>
            <a:r>
              <a:rPr lang="ku-Arab-IQ" sz="2400" dirty="0"/>
              <a:t>بين الجمل المتصلة في المعنى، مثل: محمد ولد مجتهد، ولا يتكاسل أبدا.</a:t>
            </a:r>
          </a:p>
          <a:p>
            <a:pPr algn="just" rtl="1"/>
            <a:r>
              <a:rPr lang="ku-Arab-IQ" sz="2400" dirty="0"/>
              <a:t>بين الأقسام المختلفة للشيء الواحد، مثل: تحتوي الحقيبة على كتب، وأقلام، وكراسات.</a:t>
            </a:r>
          </a:p>
          <a:p>
            <a:pPr algn="just" rtl="1"/>
            <a:r>
              <a:rPr lang="ku-Arab-IQ" sz="2400" dirty="0"/>
              <a:t>بين القسم وجوابه، مثل: والله، لأقرأن القرآن.</a:t>
            </a:r>
          </a:p>
          <a:p>
            <a:pPr algn="just" rtl="1"/>
            <a:r>
              <a:rPr lang="ku-Arab-IQ" sz="2400" dirty="0"/>
              <a:t>بعد لفظ المنادى، مثل: يا محمد، أغلق الباب.</a:t>
            </a:r>
          </a:p>
        </p:txBody>
      </p:sp>
    </p:spTree>
    <p:extLst>
      <p:ext uri="{BB962C8B-B14F-4D97-AF65-F5344CB8AC3E}">
        <p14:creationId xmlns:p14="http://schemas.microsoft.com/office/powerpoint/2010/main" val="2916663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63B71B-526B-42D7-9A42-E169EFDC24C3}"/>
              </a:ext>
            </a:extLst>
          </p:cNvPr>
          <p:cNvSpPr>
            <a:spLocks noGrp="1"/>
          </p:cNvSpPr>
          <p:nvPr>
            <p:ph idx="1"/>
          </p:nvPr>
        </p:nvSpPr>
        <p:spPr>
          <a:xfrm>
            <a:off x="1066800" y="1635853"/>
            <a:ext cx="10058400" cy="4399187"/>
          </a:xfrm>
        </p:spPr>
        <p:txBody>
          <a:bodyPr>
            <a:normAutofit/>
          </a:bodyPr>
          <a:lstStyle/>
          <a:p>
            <a:pPr marL="0" indent="0" algn="r" rtl="1">
              <a:buNone/>
            </a:pPr>
            <a:r>
              <a:rPr lang="ku-Arab-IQ" sz="2800" b="1" dirty="0"/>
              <a:t>2. الفاصلة المنقوطة (؛)</a:t>
            </a:r>
          </a:p>
          <a:p>
            <a:pPr marL="0" indent="0" algn="r" rtl="1">
              <a:buNone/>
            </a:pPr>
            <a:endParaRPr lang="ku-Arab-IQ" sz="2800" dirty="0"/>
          </a:p>
          <a:p>
            <a:pPr marL="0" indent="0" algn="r" rtl="1">
              <a:buNone/>
            </a:pPr>
            <a:r>
              <a:rPr lang="ku-Arab-IQ" sz="2800" dirty="0"/>
              <a:t>تستخدم الفاصلة المنقوطة في موضع واحد فقط وهو:</a:t>
            </a:r>
          </a:p>
          <a:p>
            <a:pPr marL="0" indent="0" algn="r" rtl="1">
              <a:buNone/>
            </a:pPr>
            <a:endParaRPr lang="ku-Arab-IQ" sz="2800" dirty="0"/>
          </a:p>
          <a:p>
            <a:pPr marL="0" indent="0" algn="r" rtl="1">
              <a:buNone/>
            </a:pPr>
            <a:r>
              <a:rPr lang="ku-Arab-IQ" sz="2800" dirty="0"/>
              <a:t>بين جملتين الثانية منهما سبب الأولى أو العكس، مثل: استغفر الله؛ يغفر لك.</a:t>
            </a:r>
          </a:p>
        </p:txBody>
      </p:sp>
    </p:spTree>
    <p:extLst>
      <p:ext uri="{BB962C8B-B14F-4D97-AF65-F5344CB8AC3E}">
        <p14:creationId xmlns:p14="http://schemas.microsoft.com/office/powerpoint/2010/main" val="2411324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F747CB-1EFD-4942-A52F-D15FE9C50B4B}"/>
              </a:ext>
            </a:extLst>
          </p:cNvPr>
          <p:cNvSpPr>
            <a:spLocks noGrp="1"/>
          </p:cNvSpPr>
          <p:nvPr>
            <p:ph idx="1"/>
          </p:nvPr>
        </p:nvSpPr>
        <p:spPr>
          <a:xfrm>
            <a:off x="1066800" y="1199626"/>
            <a:ext cx="10058400" cy="4835414"/>
          </a:xfrm>
        </p:spPr>
        <p:txBody>
          <a:bodyPr>
            <a:normAutofit/>
          </a:bodyPr>
          <a:lstStyle/>
          <a:p>
            <a:pPr marL="0" indent="0" algn="just" rtl="1">
              <a:buNone/>
            </a:pPr>
            <a:r>
              <a:rPr lang="ku-Arab-IQ" sz="2800" b="1" i="0" dirty="0">
                <a:solidFill>
                  <a:srgbClr val="000000"/>
                </a:solidFill>
                <a:effectLst/>
                <a:latin typeface="HelveticaNeueLTW20-Ligh"/>
              </a:rPr>
              <a:t>3. علامة الاستفهام (؟)</a:t>
            </a:r>
            <a:endParaRPr lang="ku-Arab-IQ" sz="2800" b="0" i="0" dirty="0">
              <a:solidFill>
                <a:srgbClr val="000000"/>
              </a:solidFill>
              <a:effectLst/>
              <a:latin typeface="HelveticaNeueLTW20-Ligh"/>
            </a:endParaRPr>
          </a:p>
          <a:p>
            <a:pPr marL="0" indent="0" algn="just" rtl="1">
              <a:buNone/>
            </a:pPr>
            <a:r>
              <a:rPr lang="ku-Arab-IQ" sz="2800" b="0" i="0" dirty="0">
                <a:solidFill>
                  <a:srgbClr val="000000"/>
                </a:solidFill>
                <a:effectLst/>
                <a:latin typeface="HelveticaNeueLTW20-Ligh"/>
              </a:rPr>
              <a:t>تستخدم علامة الاستفهام في موضع واحد فقط وهو:</a:t>
            </a:r>
          </a:p>
          <a:p>
            <a:pPr marL="0" indent="0" algn="just" rtl="1">
              <a:buNone/>
            </a:pPr>
            <a:r>
              <a:rPr lang="ku-Arab-IQ" sz="2800" b="0" i="0" dirty="0">
                <a:solidFill>
                  <a:srgbClr val="000000"/>
                </a:solidFill>
                <a:effectLst/>
                <a:latin typeface="HelveticaNeueLTW20-Ligh"/>
              </a:rPr>
              <a:t>نهاية الجملة الاستفهامية، مثل: هل ذاكرت دروسك؟ ولا يشترط أن يكون الكلام مبدوءا بأداة استفهام، بل قد يكون كلاما عاديا مثل: حضر محمد. ونحن نحوله إلى استفهام بوضع علامة استفهام: حضر محمد؟ فهكذا يكون سؤالا لا إخبارا بحضور محمد، وتلك من أروع فوائد علامات الترقيم.</a:t>
            </a:r>
          </a:p>
        </p:txBody>
      </p:sp>
    </p:spTree>
    <p:extLst>
      <p:ext uri="{BB962C8B-B14F-4D97-AF65-F5344CB8AC3E}">
        <p14:creationId xmlns:p14="http://schemas.microsoft.com/office/powerpoint/2010/main" val="3579659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345745-7BC7-4195-B31C-160D5DFD6BC4}"/>
              </a:ext>
            </a:extLst>
          </p:cNvPr>
          <p:cNvSpPr>
            <a:spLocks noGrp="1"/>
          </p:cNvSpPr>
          <p:nvPr>
            <p:ph idx="1"/>
          </p:nvPr>
        </p:nvSpPr>
        <p:spPr>
          <a:xfrm>
            <a:off x="1066800" y="1249960"/>
            <a:ext cx="10058400" cy="4785080"/>
          </a:xfrm>
        </p:spPr>
        <p:txBody>
          <a:bodyPr>
            <a:normAutofit/>
          </a:bodyPr>
          <a:lstStyle/>
          <a:p>
            <a:pPr marL="0" indent="0" algn="r" rtl="1">
              <a:buNone/>
            </a:pPr>
            <a:r>
              <a:rPr lang="ku-Arab-IQ" sz="2800" b="1" dirty="0"/>
              <a:t>4. علامة التأثر (!)</a:t>
            </a:r>
            <a:endParaRPr lang="ar-IQ" sz="2800" b="1" dirty="0"/>
          </a:p>
          <a:p>
            <a:pPr marL="0" indent="0" algn="r" rtl="1">
              <a:buNone/>
            </a:pPr>
            <a:r>
              <a:rPr lang="ku-Arab-IQ" sz="2400" dirty="0"/>
              <a:t>تستخدم علامة التأثر في المواضع التالية:</a:t>
            </a:r>
          </a:p>
          <a:p>
            <a:pPr algn="r" rtl="1"/>
            <a:endParaRPr lang="ku-Arab-IQ" sz="2400" dirty="0"/>
          </a:p>
          <a:p>
            <a:pPr algn="r" rtl="1"/>
            <a:r>
              <a:rPr lang="ku-Arab-IQ" sz="2400" dirty="0"/>
              <a:t>نهاية الجملة المعبرة عن الدهشة، مثل: سبحان الله!</a:t>
            </a:r>
          </a:p>
          <a:p>
            <a:pPr algn="r" rtl="1"/>
            <a:r>
              <a:rPr lang="ku-Arab-IQ" sz="2400" dirty="0"/>
              <a:t>نهاية الجملة المعبرة عن الفرح، مثل: ما أروع الخبر!</a:t>
            </a:r>
          </a:p>
          <a:p>
            <a:pPr algn="r" rtl="1"/>
            <a:r>
              <a:rPr lang="ku-Arab-IQ" sz="2400" dirty="0"/>
              <a:t>نهاية الجملة المعبرة عن الحزن، مثل: واحسرتاه!</a:t>
            </a:r>
          </a:p>
          <a:p>
            <a:pPr algn="r" rtl="1"/>
            <a:r>
              <a:rPr lang="ku-Arab-IQ" sz="2400" dirty="0"/>
              <a:t>نهاية الجملة المعبرة عن الاستغاثة، مثل: ساعدوني!</a:t>
            </a:r>
          </a:p>
          <a:p>
            <a:pPr algn="r" rtl="1"/>
            <a:r>
              <a:rPr lang="ku-Arab-IQ" sz="2400" dirty="0"/>
              <a:t>بالإضافة إلى أي جملة تقولها مع إحساس معين (خوف، حب، كره، تعجب، حزن، ….). مثل: حضر أبي! فهذا إخبار بحضوره مع إظهار شعور الفرحة مثلا بحضوره، ويتضح الشعور المقصود من سياق الكلام.</a:t>
            </a:r>
          </a:p>
        </p:txBody>
      </p:sp>
    </p:spTree>
    <p:extLst>
      <p:ext uri="{BB962C8B-B14F-4D97-AF65-F5344CB8AC3E}">
        <p14:creationId xmlns:p14="http://schemas.microsoft.com/office/powerpoint/2010/main" val="2224650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1DDA5-42B2-4E31-B2FA-3EFF4E88954D}"/>
              </a:ext>
            </a:extLst>
          </p:cNvPr>
          <p:cNvSpPr>
            <a:spLocks noGrp="1"/>
          </p:cNvSpPr>
          <p:nvPr>
            <p:ph type="title"/>
          </p:nvPr>
        </p:nvSpPr>
        <p:spPr>
          <a:xfrm>
            <a:off x="1066800" y="642594"/>
            <a:ext cx="10058400" cy="32214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249C687-9BD2-48E7-A877-3B5AB7E495DD}"/>
              </a:ext>
            </a:extLst>
          </p:cNvPr>
          <p:cNvSpPr>
            <a:spLocks noGrp="1"/>
          </p:cNvSpPr>
          <p:nvPr>
            <p:ph idx="1"/>
          </p:nvPr>
        </p:nvSpPr>
        <p:spPr>
          <a:xfrm>
            <a:off x="1066800" y="1228987"/>
            <a:ext cx="10058400" cy="4806053"/>
          </a:xfrm>
        </p:spPr>
        <p:txBody>
          <a:bodyPr>
            <a:normAutofit/>
          </a:bodyPr>
          <a:lstStyle/>
          <a:p>
            <a:pPr marL="0" indent="0" algn="r" rtl="1">
              <a:buNone/>
            </a:pPr>
            <a:r>
              <a:rPr lang="ku-Arab-IQ" sz="2800" b="1" dirty="0"/>
              <a:t>5. النقطة (.)</a:t>
            </a:r>
          </a:p>
          <a:p>
            <a:pPr algn="r" rtl="1"/>
            <a:endParaRPr lang="ku-Arab-IQ" sz="2800" dirty="0"/>
          </a:p>
          <a:p>
            <a:pPr marL="0" indent="0" algn="r" rtl="1">
              <a:buNone/>
            </a:pPr>
            <a:r>
              <a:rPr lang="ku-Arab-IQ" sz="2800" dirty="0"/>
              <a:t>تستخدم النقطة في موضع واحد فقط وهو:</a:t>
            </a:r>
          </a:p>
          <a:p>
            <a:pPr marL="0" indent="0" algn="just" rtl="1">
              <a:buNone/>
            </a:pPr>
            <a:endParaRPr lang="ar-IQ" sz="2800" dirty="0"/>
          </a:p>
          <a:p>
            <a:pPr marL="0" indent="0" algn="just" rtl="1">
              <a:buNone/>
            </a:pPr>
            <a:r>
              <a:rPr lang="ku-Arab-IQ" sz="2800" dirty="0"/>
              <a:t>نهاية الفقرة، أو الجملة التامة، مثل: الدين النصيحة. ولا يشترط أن تكون في نهاية السطر، المهم أن تكون الجملة قد تمت، حتى لو وضعت النقطة في منتصف السطر وأكملت بعدها.</a:t>
            </a:r>
          </a:p>
        </p:txBody>
      </p:sp>
    </p:spTree>
    <p:extLst>
      <p:ext uri="{BB962C8B-B14F-4D97-AF65-F5344CB8AC3E}">
        <p14:creationId xmlns:p14="http://schemas.microsoft.com/office/powerpoint/2010/main" val="1886672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AE3D-E893-4C81-B2A3-55C7D2FAA242}"/>
              </a:ext>
            </a:extLst>
          </p:cNvPr>
          <p:cNvSpPr>
            <a:spLocks noGrp="1"/>
          </p:cNvSpPr>
          <p:nvPr>
            <p:ph type="title"/>
          </p:nvPr>
        </p:nvSpPr>
        <p:spPr>
          <a:xfrm>
            <a:off x="1066800" y="642594"/>
            <a:ext cx="10058400" cy="884202"/>
          </a:xfrm>
        </p:spPr>
        <p:txBody>
          <a:bodyPr>
            <a:normAutofit fontScale="90000"/>
          </a:bodyPr>
          <a:lstStyle/>
          <a:p>
            <a:pPr algn="r" rtl="1"/>
            <a:br>
              <a:rPr lang="ku-Arab-IQ" dirty="0"/>
            </a:br>
            <a:endParaRPr lang="en-US" dirty="0"/>
          </a:p>
        </p:txBody>
      </p:sp>
      <p:sp>
        <p:nvSpPr>
          <p:cNvPr id="3" name="Content Placeholder 2">
            <a:extLst>
              <a:ext uri="{FF2B5EF4-FFF2-40B4-BE49-F238E27FC236}">
                <a16:creationId xmlns:a16="http://schemas.microsoft.com/office/drawing/2014/main" id="{43E349A8-A143-4C4D-A9D1-8B3BADD0B12A}"/>
              </a:ext>
            </a:extLst>
          </p:cNvPr>
          <p:cNvSpPr>
            <a:spLocks noGrp="1"/>
          </p:cNvSpPr>
          <p:nvPr>
            <p:ph idx="1"/>
          </p:nvPr>
        </p:nvSpPr>
        <p:spPr>
          <a:xfrm>
            <a:off x="1066800" y="1526796"/>
            <a:ext cx="10058400" cy="4508244"/>
          </a:xfrm>
        </p:spPr>
        <p:txBody>
          <a:bodyPr>
            <a:normAutofit lnSpcReduction="10000"/>
          </a:bodyPr>
          <a:lstStyle/>
          <a:p>
            <a:pPr marL="0" indent="0" algn="r" rtl="1">
              <a:buNone/>
            </a:pPr>
            <a:r>
              <a:rPr lang="ku-Arab-IQ" sz="2800" b="1" dirty="0"/>
              <a:t>6. النقطتان (:)</a:t>
            </a:r>
          </a:p>
          <a:p>
            <a:pPr algn="r" rtl="1"/>
            <a:r>
              <a:rPr lang="ku-Arab-IQ" sz="2800" dirty="0"/>
              <a:t>تستخدم النقطتان في المواضع التالية:</a:t>
            </a:r>
          </a:p>
          <a:p>
            <a:pPr algn="r" rtl="1"/>
            <a:endParaRPr lang="ku-Arab-IQ" sz="2800" dirty="0"/>
          </a:p>
          <a:p>
            <a:pPr algn="r" rtl="1"/>
            <a:r>
              <a:rPr lang="ku-Arab-IQ" sz="2800" dirty="0"/>
              <a:t>بعد كتابة (قال) ومشتقاتها، مثل: قال -تعالى-: “قل أعوذ برب الناس”.</a:t>
            </a:r>
          </a:p>
          <a:p>
            <a:pPr algn="r" rtl="1"/>
            <a:r>
              <a:rPr lang="ku-Arab-IQ" sz="2800" dirty="0"/>
              <a:t>بعد كلمة (مثل)، مثل: بالمثال يتضح المقال.</a:t>
            </a:r>
          </a:p>
          <a:p>
            <a:pPr algn="r" rtl="1"/>
            <a:r>
              <a:rPr lang="ku-Arab-IQ" sz="2800" dirty="0"/>
              <a:t>قبل ذكر أقسام الشيء، مثل: أركان الصلاة هي: النية، وتكبيرة الإحرام،</a:t>
            </a:r>
            <a:r>
              <a:rPr lang="ar-IQ" sz="2800" dirty="0"/>
              <a:t> </a:t>
            </a:r>
            <a:r>
              <a:rPr lang="ku-Arab-IQ" sz="2800" dirty="0"/>
              <a:t>و… .</a:t>
            </a:r>
          </a:p>
          <a:p>
            <a:pPr algn="r" rtl="1"/>
            <a:r>
              <a:rPr lang="ku-Arab-IQ" sz="2800" dirty="0"/>
              <a:t>قبل ذكر معنى اللفظ، مثل: الشبل: الأسد الصغير.</a:t>
            </a:r>
          </a:p>
        </p:txBody>
      </p:sp>
    </p:spTree>
    <p:extLst>
      <p:ext uri="{BB962C8B-B14F-4D97-AF65-F5344CB8AC3E}">
        <p14:creationId xmlns:p14="http://schemas.microsoft.com/office/powerpoint/2010/main" val="1258368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97D2C6-12F7-4471-BC7A-6D76E08CC101}"/>
              </a:ext>
            </a:extLst>
          </p:cNvPr>
          <p:cNvSpPr>
            <a:spLocks noGrp="1"/>
          </p:cNvSpPr>
          <p:nvPr>
            <p:ph idx="1"/>
          </p:nvPr>
        </p:nvSpPr>
        <p:spPr>
          <a:xfrm>
            <a:off x="1016466" y="998289"/>
            <a:ext cx="10058400" cy="5275836"/>
          </a:xfrm>
        </p:spPr>
        <p:txBody>
          <a:bodyPr>
            <a:noAutofit/>
          </a:bodyPr>
          <a:lstStyle/>
          <a:p>
            <a:pPr marL="0" indent="0" algn="r" rtl="1">
              <a:buNone/>
            </a:pPr>
            <a:r>
              <a:rPr lang="ku-Arab-IQ" sz="2400" b="1" dirty="0"/>
              <a:t>7. الشرطة (-)</a:t>
            </a:r>
          </a:p>
          <a:p>
            <a:pPr algn="r" rtl="1"/>
            <a:endParaRPr lang="ku-Arab-IQ" sz="2400" dirty="0"/>
          </a:p>
          <a:p>
            <a:pPr marL="0" indent="0" algn="r" rtl="1">
              <a:buNone/>
            </a:pPr>
            <a:r>
              <a:rPr lang="ku-Arab-IQ" sz="2400" dirty="0"/>
              <a:t>تستخدم الشرطة لغرض واحد وهو:</a:t>
            </a:r>
          </a:p>
          <a:p>
            <a:pPr marL="0" indent="0" algn="r" rtl="1">
              <a:buNone/>
            </a:pPr>
            <a:r>
              <a:rPr lang="ku-Arab-IQ" sz="2400" dirty="0"/>
              <a:t>بعد الأعداد للترتيب، مثل: أبناء أختي ثلاثة: 1-محمد. 2-علي. 3-مصطفى.</a:t>
            </a:r>
            <a:endParaRPr lang="ar-IQ" sz="2400" dirty="0"/>
          </a:p>
          <a:p>
            <a:pPr marL="0" indent="0" algn="r" rtl="1">
              <a:buNone/>
            </a:pPr>
            <a:endParaRPr lang="ku-Arab-IQ" sz="2400" dirty="0"/>
          </a:p>
          <a:p>
            <a:pPr marL="0" indent="0" algn="r" rtl="1">
              <a:buNone/>
            </a:pPr>
            <a:r>
              <a:rPr lang="ku-Arab-IQ" sz="2400" b="1" dirty="0"/>
              <a:t>8. الشرطتان (-  -)</a:t>
            </a:r>
          </a:p>
          <a:p>
            <a:pPr algn="r" rtl="1"/>
            <a:endParaRPr lang="ku-Arab-IQ" sz="2400" dirty="0"/>
          </a:p>
          <a:p>
            <a:pPr marL="0" indent="0" algn="r" rtl="1">
              <a:buNone/>
            </a:pPr>
            <a:r>
              <a:rPr lang="ku-Arab-IQ" sz="2400" dirty="0"/>
              <a:t>تستخدم الشرطتان في موضع واحد فقط وهو:</a:t>
            </a:r>
          </a:p>
          <a:p>
            <a:pPr marL="0" indent="0" algn="r" rtl="1">
              <a:buNone/>
            </a:pPr>
            <a:r>
              <a:rPr lang="ku-Arab-IQ" sz="2400" dirty="0"/>
              <a:t>تكتب بينهما الجملة الاعتراضية(وهي التي لا تنتمي للكلام، لكن توضح شيئا فيه، أوتمنع وقوع خطأ، مثل: كان محمد -رحمه الله- رجلا نبيلا.</a:t>
            </a:r>
          </a:p>
        </p:txBody>
      </p:sp>
    </p:spTree>
    <p:extLst>
      <p:ext uri="{BB962C8B-B14F-4D97-AF65-F5344CB8AC3E}">
        <p14:creationId xmlns:p14="http://schemas.microsoft.com/office/powerpoint/2010/main" val="3345683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D44FB-1A8D-40C0-9666-B13BEC15810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B8BF42B-A9ED-4AD1-91B2-83C8809C3D72}"/>
              </a:ext>
            </a:extLst>
          </p:cNvPr>
          <p:cNvSpPr>
            <a:spLocks noGrp="1"/>
          </p:cNvSpPr>
          <p:nvPr>
            <p:ph idx="1"/>
          </p:nvPr>
        </p:nvSpPr>
        <p:spPr/>
        <p:txBody>
          <a:bodyPr>
            <a:normAutofit/>
          </a:bodyPr>
          <a:lstStyle/>
          <a:p>
            <a:pPr algn="just" rtl="1"/>
            <a:r>
              <a:rPr lang="ku-Arab-IQ" sz="3200" dirty="0">
                <a:latin typeface="Arial" panose="020B0604020202020204" pitchFamily="34" charset="0"/>
                <a:cs typeface="Arial" panose="020B0604020202020204" pitchFamily="34" charset="0"/>
              </a:rPr>
              <a:t>تعد  الكتابة من بين المهارات اللغويّة التي تساعد من يمتلكها على تحويل معلوماته وأفكاره إلى </a:t>
            </a:r>
            <a:r>
              <a:rPr lang="ku-Arab-IQ" sz="3200" b="1" dirty="0">
                <a:latin typeface="Arial" panose="020B0604020202020204" pitchFamily="34" charset="0"/>
                <a:cs typeface="Arial" panose="020B0604020202020204" pitchFamily="34" charset="0"/>
              </a:rPr>
              <a:t>نصّ مكتوب </a:t>
            </a:r>
            <a:r>
              <a:rPr lang="ku-Arab-IQ" sz="3200" dirty="0">
                <a:latin typeface="Arial" panose="020B0604020202020204" pitchFamily="34" charset="0"/>
                <a:cs typeface="Arial" panose="020B0604020202020204" pitchFamily="34" charset="0"/>
              </a:rPr>
              <a:t>حتى يتم نشرها أو حفظها، والتّواصل  عن طريقها مع الآخرين، مع العلم أن تلك المهارة تقوم على</a:t>
            </a:r>
            <a:r>
              <a:rPr lang="ar-IQ" sz="3200" dirty="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التمكن من اللغة</a:t>
            </a:r>
            <a:r>
              <a:rPr lang="ar-IQ" sz="3200" dirty="0">
                <a:latin typeface="Arial" panose="020B0604020202020204" pitchFamily="34" charset="0"/>
                <a:cs typeface="Arial" panose="020B0604020202020204" pitchFamily="34" charset="0"/>
              </a:rPr>
              <a:t>، ثم</a:t>
            </a:r>
            <a:r>
              <a:rPr lang="ku-Arab-IQ" sz="3200" dirty="0">
                <a:latin typeface="Arial" panose="020B0604020202020204" pitchFamily="34" charset="0"/>
                <a:cs typeface="Arial" panose="020B0604020202020204" pitchFamily="34" charset="0"/>
              </a:rPr>
              <a:t> </a:t>
            </a:r>
            <a:r>
              <a:rPr lang="ku-Arab-IQ" sz="3200" b="1" dirty="0">
                <a:latin typeface="Arial" panose="020B0604020202020204" pitchFamily="34" charset="0"/>
                <a:cs typeface="Arial" panose="020B0604020202020204" pitchFamily="34" charset="0"/>
              </a:rPr>
              <a:t>التدريب والموهبة</a:t>
            </a:r>
            <a:r>
              <a:rPr lang="ku-Arab-IQ" sz="3200" dirty="0">
                <a:latin typeface="Arial" panose="020B0604020202020204" pitchFamily="34" charset="0"/>
                <a:cs typeface="Arial" panose="020B0604020202020204" pitchFamily="34" charset="0"/>
              </a:rPr>
              <a:t>، و</a:t>
            </a:r>
            <a:r>
              <a:rPr lang="ku-Arab-IQ" sz="3200" b="1" dirty="0">
                <a:latin typeface="Arial" panose="020B0604020202020204" pitchFamily="34" charset="0"/>
                <a:cs typeface="Arial" panose="020B0604020202020204" pitchFamily="34" charset="0"/>
              </a:rPr>
              <a:t>الممارسة</a:t>
            </a:r>
            <a:r>
              <a:rPr lang="ar-IQ" sz="32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80384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2C556-A6DA-4991-A955-985C25FD0B5B}"/>
              </a:ext>
            </a:extLst>
          </p:cNvPr>
          <p:cNvSpPr>
            <a:spLocks noGrp="1"/>
          </p:cNvSpPr>
          <p:nvPr>
            <p:ph type="title"/>
          </p:nvPr>
        </p:nvSpPr>
        <p:spPr>
          <a:xfrm>
            <a:off x="1066800" y="642594"/>
            <a:ext cx="10058400" cy="829674"/>
          </a:xfrm>
        </p:spPr>
        <p:txBody>
          <a:bodyPr/>
          <a:lstStyle/>
          <a:p>
            <a:endParaRPr lang="en-US" dirty="0"/>
          </a:p>
        </p:txBody>
      </p:sp>
      <p:sp>
        <p:nvSpPr>
          <p:cNvPr id="3" name="Content Placeholder 2">
            <a:extLst>
              <a:ext uri="{FF2B5EF4-FFF2-40B4-BE49-F238E27FC236}">
                <a16:creationId xmlns:a16="http://schemas.microsoft.com/office/drawing/2014/main" id="{56FD2DB8-7312-4DA1-984D-73A6B6CE7388}"/>
              </a:ext>
            </a:extLst>
          </p:cNvPr>
          <p:cNvSpPr>
            <a:spLocks noGrp="1"/>
          </p:cNvSpPr>
          <p:nvPr>
            <p:ph idx="1"/>
          </p:nvPr>
        </p:nvSpPr>
        <p:spPr>
          <a:xfrm>
            <a:off x="1066800" y="1472268"/>
            <a:ext cx="10058400" cy="4562772"/>
          </a:xfrm>
        </p:spPr>
        <p:txBody>
          <a:bodyPr>
            <a:noAutofit/>
          </a:bodyPr>
          <a:lstStyle/>
          <a:p>
            <a:pPr marL="0" indent="0" algn="r" rtl="1">
              <a:buNone/>
            </a:pPr>
            <a:r>
              <a:rPr lang="ku-Arab-IQ" sz="2800" b="1" dirty="0"/>
              <a:t>9. القوسان ( )</a:t>
            </a:r>
          </a:p>
          <a:p>
            <a:pPr algn="r" rtl="1"/>
            <a:endParaRPr lang="ku-Arab-IQ" sz="2800" dirty="0"/>
          </a:p>
          <a:p>
            <a:pPr algn="r" rtl="1"/>
            <a:r>
              <a:rPr lang="ku-Arab-IQ" sz="2800" dirty="0"/>
              <a:t>يتم استخدام القوسين في المواضع التالية:</a:t>
            </a:r>
          </a:p>
          <a:p>
            <a:pPr algn="r" rtl="1"/>
            <a:endParaRPr lang="ku-Arab-IQ" sz="2800" dirty="0"/>
          </a:p>
          <a:p>
            <a:pPr algn="r" rtl="1"/>
            <a:r>
              <a:rPr lang="ku-Arab-IQ" sz="2800" dirty="0"/>
              <a:t>عند التوضيح، مثل: الذهب الأسود (النفط).</a:t>
            </a:r>
          </a:p>
          <a:p>
            <a:pPr algn="r" rtl="1"/>
            <a:r>
              <a:rPr lang="ku-Arab-IQ" sz="2800" dirty="0"/>
              <a:t>عند التوثيق، مثل: القواعد: (أ)الحضور باكرا. (ب) الالتزام بالزي المدرسي.</a:t>
            </a:r>
          </a:p>
          <a:p>
            <a:pPr algn="r" rtl="1"/>
            <a:r>
              <a:rPr lang="ku-Arab-IQ" sz="2800" dirty="0"/>
              <a:t>عند الترقيم، مثل: يحتوي القسم (1) على الأدوات المدرسية.</a:t>
            </a:r>
          </a:p>
        </p:txBody>
      </p:sp>
    </p:spTree>
    <p:extLst>
      <p:ext uri="{BB962C8B-B14F-4D97-AF65-F5344CB8AC3E}">
        <p14:creationId xmlns:p14="http://schemas.microsoft.com/office/powerpoint/2010/main" val="31088122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A0DA0-021E-4C9B-A961-D733ED0C9E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92E3EB-470A-48A9-AE51-B5D53B003944}"/>
              </a:ext>
            </a:extLst>
          </p:cNvPr>
          <p:cNvSpPr>
            <a:spLocks noGrp="1"/>
          </p:cNvSpPr>
          <p:nvPr>
            <p:ph idx="1"/>
          </p:nvPr>
        </p:nvSpPr>
        <p:spPr>
          <a:xfrm>
            <a:off x="1066800" y="1212209"/>
            <a:ext cx="10058400" cy="4822831"/>
          </a:xfrm>
        </p:spPr>
        <p:txBody>
          <a:bodyPr>
            <a:normAutofit/>
          </a:bodyPr>
          <a:lstStyle/>
          <a:p>
            <a:pPr marL="0" indent="0" algn="r" rtl="1">
              <a:buNone/>
            </a:pPr>
            <a:r>
              <a:rPr lang="ku-Arab-IQ" sz="2800" b="1" dirty="0"/>
              <a:t>10. علامة الحذف (…)</a:t>
            </a:r>
          </a:p>
          <a:p>
            <a:pPr algn="r" rtl="1"/>
            <a:endParaRPr lang="ku-Arab-IQ" sz="2800" dirty="0"/>
          </a:p>
          <a:p>
            <a:pPr algn="r" rtl="1"/>
            <a:r>
              <a:rPr lang="ku-Arab-IQ" sz="2800" dirty="0"/>
              <a:t>يتم استخدام علامة الحذف في المواضع التالية:</a:t>
            </a:r>
          </a:p>
          <a:p>
            <a:pPr algn="r" rtl="1"/>
            <a:endParaRPr lang="ku-Arab-IQ" sz="2800" dirty="0"/>
          </a:p>
          <a:p>
            <a:pPr algn="r" rtl="1"/>
            <a:r>
              <a:rPr lang="ku-Arab-IQ" sz="2800" dirty="0"/>
              <a:t>توضع مكان الكلام المحذوف، مثل: أما محمد…فسيعاقب.</a:t>
            </a:r>
          </a:p>
          <a:p>
            <a:pPr algn="r" rtl="1"/>
            <a:r>
              <a:rPr lang="ku-Arab-IQ" sz="2800" dirty="0"/>
              <a:t>توضع في نهاية الجملة التي لم يكملها المتكلم لسبب، مثل: لو لم أر السيارة قادمة، لحدث… .</a:t>
            </a:r>
          </a:p>
        </p:txBody>
      </p:sp>
    </p:spTree>
    <p:extLst>
      <p:ext uri="{BB962C8B-B14F-4D97-AF65-F5344CB8AC3E}">
        <p14:creationId xmlns:p14="http://schemas.microsoft.com/office/powerpoint/2010/main" val="4250301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0A3C4E-7584-4CEE-BD9A-4F6877BC465A}"/>
              </a:ext>
            </a:extLst>
          </p:cNvPr>
          <p:cNvSpPr>
            <a:spLocks noGrp="1"/>
          </p:cNvSpPr>
          <p:nvPr>
            <p:ph idx="1"/>
          </p:nvPr>
        </p:nvSpPr>
        <p:spPr>
          <a:xfrm>
            <a:off x="1066800" y="1071903"/>
            <a:ext cx="10058400" cy="5333271"/>
          </a:xfrm>
        </p:spPr>
        <p:txBody>
          <a:bodyPr>
            <a:normAutofit lnSpcReduction="10000"/>
          </a:bodyPr>
          <a:lstStyle/>
          <a:p>
            <a:pPr marL="514350" indent="-514350" algn="r" rtl="1">
              <a:buAutoNum type="arabicPeriod"/>
            </a:pPr>
            <a:r>
              <a:rPr lang="ku-Arab-IQ" sz="3200" dirty="0"/>
              <a:t>ذهب سامي مع أسرته لقضاء نهاية الأسبوع في العقبة</a:t>
            </a:r>
            <a:r>
              <a:rPr lang="ar-IQ" sz="3200" b="1" dirty="0">
                <a:solidFill>
                  <a:srgbClr val="FF0000"/>
                </a:solidFill>
              </a:rPr>
              <a:t>.</a:t>
            </a:r>
            <a:br>
              <a:rPr lang="ku-Arab-IQ" sz="3200" dirty="0"/>
            </a:br>
            <a:r>
              <a:rPr lang="ku-Arab-IQ" sz="3200" dirty="0"/>
              <a:t>2.كانت مها نشيطةً تحب الاعتماد على نفسها</a:t>
            </a:r>
            <a:r>
              <a:rPr lang="ar-IQ" sz="3200" b="1" dirty="0">
                <a:solidFill>
                  <a:srgbClr val="FF0000"/>
                </a:solidFill>
              </a:rPr>
              <a:t>؛</a:t>
            </a:r>
            <a:r>
              <a:rPr lang="ku-Arab-IQ" sz="3200" dirty="0"/>
              <a:t> تنظف غرفتها</a:t>
            </a:r>
            <a:r>
              <a:rPr lang="ar-IQ" sz="3200" b="1" dirty="0">
                <a:solidFill>
                  <a:srgbClr val="FF0000"/>
                </a:solidFill>
              </a:rPr>
              <a:t>،</a:t>
            </a:r>
            <a:r>
              <a:rPr lang="ar-IQ" sz="3200" dirty="0"/>
              <a:t> </a:t>
            </a:r>
            <a:r>
              <a:rPr lang="ku-Arab-IQ" sz="3200" dirty="0"/>
              <a:t>وترتب سريرها وخزانة ملابسها ومكتبتها وألعابها</a:t>
            </a:r>
            <a:r>
              <a:rPr lang="ku-Arab-IQ" sz="3200" b="1" dirty="0">
                <a:solidFill>
                  <a:srgbClr val="FF0000"/>
                </a:solidFill>
              </a:rPr>
              <a:t>.</a:t>
            </a:r>
            <a:r>
              <a:rPr lang="ku-Arab-IQ" sz="3200" dirty="0"/>
              <a:t> </a:t>
            </a:r>
            <a:br>
              <a:rPr lang="ku-Arab-IQ" sz="3200" dirty="0"/>
            </a:br>
            <a:r>
              <a:rPr lang="ku-Arab-IQ" sz="3200" dirty="0"/>
              <a:t>3.كم الطقس جميلٌ</a:t>
            </a:r>
            <a:r>
              <a:rPr lang="ar-IQ" sz="3200" b="1" dirty="0">
                <a:solidFill>
                  <a:srgbClr val="FF0000"/>
                </a:solidFill>
              </a:rPr>
              <a:t>!</a:t>
            </a:r>
            <a:br>
              <a:rPr lang="ku-Arab-IQ" sz="3200" dirty="0"/>
            </a:br>
            <a:r>
              <a:rPr lang="ku-Arab-IQ" sz="3200" dirty="0"/>
              <a:t>4.تساءلت بتول</a:t>
            </a:r>
            <a:r>
              <a:rPr lang="ar-IQ" sz="3200" b="1" dirty="0">
                <a:solidFill>
                  <a:srgbClr val="FF0000"/>
                </a:solidFill>
              </a:rPr>
              <a:t>:</a:t>
            </a:r>
            <a:r>
              <a:rPr lang="ar-IQ" sz="3200" dirty="0"/>
              <a:t> </a:t>
            </a:r>
            <a:r>
              <a:rPr lang="ku-Arab-IQ" sz="3200" dirty="0"/>
              <a:t>هل بإمكانكِ زيارتي عند المساء</a:t>
            </a:r>
            <a:r>
              <a:rPr lang="ar-IQ" sz="3200" b="1" dirty="0">
                <a:solidFill>
                  <a:srgbClr val="FF0000"/>
                </a:solidFill>
              </a:rPr>
              <a:t>؟</a:t>
            </a:r>
            <a:br>
              <a:rPr lang="ku-Arab-IQ" sz="3200" dirty="0"/>
            </a:br>
            <a:r>
              <a:rPr lang="ku-Arab-IQ" sz="3200" dirty="0"/>
              <a:t>5.قال الرسول </a:t>
            </a:r>
            <a:r>
              <a:rPr lang="en-US" sz="3200" b="1" dirty="0">
                <a:solidFill>
                  <a:srgbClr val="FF0000"/>
                </a:solidFill>
              </a:rPr>
              <a:t>-</a:t>
            </a:r>
            <a:r>
              <a:rPr lang="ku-Arab-IQ" sz="3200" dirty="0"/>
              <a:t>صلى الله عليه وسلم</a:t>
            </a:r>
            <a:r>
              <a:rPr lang="en-US" sz="3200" b="1" dirty="0">
                <a:solidFill>
                  <a:srgbClr val="FF0000"/>
                </a:solidFill>
              </a:rPr>
              <a:t>-</a:t>
            </a:r>
            <a:r>
              <a:rPr lang="ar-IQ" sz="3200" b="1" dirty="0">
                <a:solidFill>
                  <a:srgbClr val="FF0000"/>
                </a:solidFill>
              </a:rPr>
              <a:t>:</a:t>
            </a:r>
            <a:r>
              <a:rPr lang="ar-IQ" sz="3200" dirty="0"/>
              <a:t> </a:t>
            </a:r>
            <a:r>
              <a:rPr lang="ku-Arab-IQ" sz="3200" dirty="0"/>
              <a:t>عليكمْ بالصِّدقِ</a:t>
            </a:r>
            <a:r>
              <a:rPr lang="ar-IQ" sz="3200" b="1" dirty="0">
                <a:solidFill>
                  <a:srgbClr val="FF0000"/>
                </a:solidFill>
              </a:rPr>
              <a:t>،</a:t>
            </a:r>
            <a:r>
              <a:rPr lang="ar-IQ" sz="3200" dirty="0"/>
              <a:t> </a:t>
            </a:r>
            <a:r>
              <a:rPr lang="ku-Arab-IQ" sz="3200" dirty="0"/>
              <a:t>فإنَّ الصِّدقَ يهدي إلى البِرِّ</a:t>
            </a:r>
            <a:r>
              <a:rPr lang="ar-IQ" sz="3200" b="1" dirty="0">
                <a:solidFill>
                  <a:srgbClr val="FF0000"/>
                </a:solidFill>
              </a:rPr>
              <a:t>،</a:t>
            </a:r>
            <a:r>
              <a:rPr lang="ar-IQ" sz="3200" dirty="0"/>
              <a:t> </a:t>
            </a:r>
            <a:r>
              <a:rPr lang="ku-Arab-IQ" sz="3200" dirty="0"/>
              <a:t>وإن البِرَّ يهدي إلى الجنَّةِ</a:t>
            </a:r>
            <a:r>
              <a:rPr lang="ar-IQ" sz="3200" b="1" dirty="0">
                <a:solidFill>
                  <a:srgbClr val="FF0000"/>
                </a:solidFill>
              </a:rPr>
              <a:t>،</a:t>
            </a:r>
            <a:r>
              <a:rPr lang="ar-IQ" sz="3200" dirty="0"/>
              <a:t> </a:t>
            </a:r>
            <a:r>
              <a:rPr lang="ku-Arab-IQ" sz="3200" dirty="0"/>
              <a:t>ولا يزالُ الرَّجلُ يصدُقُ ويتحرَّى الصِّدقَ حتَّى يكتَبَ عندَ اللَّهِ صِدِّيقًا</a:t>
            </a:r>
            <a:r>
              <a:rPr lang="ar-IQ" sz="3200" b="1" dirty="0">
                <a:solidFill>
                  <a:srgbClr val="FF0000"/>
                </a:solidFill>
              </a:rPr>
              <a:t>.</a:t>
            </a:r>
            <a:r>
              <a:rPr lang="ar-IQ" sz="3200" dirty="0"/>
              <a:t> </a:t>
            </a:r>
            <a:r>
              <a:rPr lang="ku-Arab-IQ" sz="3200" dirty="0"/>
              <a:t>وإِيَّاكم والكذِبَ</a:t>
            </a:r>
            <a:r>
              <a:rPr lang="ar-IQ" sz="3200" b="1" dirty="0">
                <a:solidFill>
                  <a:srgbClr val="FF0000"/>
                </a:solidFill>
              </a:rPr>
              <a:t>،</a:t>
            </a:r>
            <a:r>
              <a:rPr lang="ar-IQ" sz="3200" dirty="0"/>
              <a:t> </a:t>
            </a:r>
            <a:r>
              <a:rPr lang="ku-Arab-IQ" sz="3200" dirty="0"/>
              <a:t>فإن الكذِبَ يهدي إلى الفُجورِ</a:t>
            </a:r>
            <a:r>
              <a:rPr lang="ar-IQ" sz="3200" b="1" dirty="0">
                <a:solidFill>
                  <a:srgbClr val="FF0000"/>
                </a:solidFill>
              </a:rPr>
              <a:t>،</a:t>
            </a:r>
            <a:r>
              <a:rPr lang="ku-Arab-IQ" sz="3200" dirty="0"/>
              <a:t> وإن الفجورَ يهدي إلى النَّارِ</a:t>
            </a:r>
            <a:r>
              <a:rPr lang="ar-IQ" sz="3200" b="1" dirty="0">
                <a:solidFill>
                  <a:srgbClr val="FF0000"/>
                </a:solidFill>
              </a:rPr>
              <a:t>،</a:t>
            </a:r>
            <a:r>
              <a:rPr lang="ku-Arab-IQ" sz="3200" dirty="0"/>
              <a:t> ولا يزالُ الرَّجلُ يكذِبُ ويتحرَّى الكذِبَ حتَّى يُكتبَ عندَ اللَّهِ كذَّابًا</a:t>
            </a:r>
            <a:r>
              <a:rPr lang="ar-IQ" sz="3200" b="1" dirty="0">
                <a:solidFill>
                  <a:srgbClr val="FF0000"/>
                </a:solidFill>
              </a:rPr>
              <a:t>.</a:t>
            </a:r>
            <a:r>
              <a:rPr lang="ku-Arab-IQ" sz="3200" dirty="0"/>
              <a:t> </a:t>
            </a:r>
            <a:br>
              <a:rPr lang="ku-Arab-IQ" dirty="0"/>
            </a:br>
            <a:endParaRPr lang="en-US" dirty="0"/>
          </a:p>
        </p:txBody>
      </p:sp>
    </p:spTree>
    <p:extLst>
      <p:ext uri="{BB962C8B-B14F-4D97-AF65-F5344CB8AC3E}">
        <p14:creationId xmlns:p14="http://schemas.microsoft.com/office/powerpoint/2010/main" val="400535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1FC545-91CA-410C-B0E9-6CFF23E1EE76}"/>
              </a:ext>
            </a:extLst>
          </p:cNvPr>
          <p:cNvSpPr>
            <a:spLocks noGrp="1"/>
          </p:cNvSpPr>
          <p:nvPr>
            <p:ph idx="1"/>
          </p:nvPr>
        </p:nvSpPr>
        <p:spPr>
          <a:xfrm>
            <a:off x="1066800" y="831273"/>
            <a:ext cx="10058400" cy="5203767"/>
          </a:xfrm>
        </p:spPr>
        <p:txBody>
          <a:bodyPr>
            <a:noAutofit/>
          </a:bodyPr>
          <a:lstStyle/>
          <a:p>
            <a:pPr marL="0" indent="0" algn="r" rtl="1">
              <a:buNone/>
            </a:pPr>
            <a:r>
              <a:rPr lang="ku-Arab-IQ" sz="3200" dirty="0"/>
              <a:t>6.ابتسم أبي وقال لأمي</a:t>
            </a:r>
            <a:r>
              <a:rPr lang="ar-IQ" sz="3200" b="1" dirty="0">
                <a:solidFill>
                  <a:srgbClr val="FF0000"/>
                </a:solidFill>
              </a:rPr>
              <a:t>:</a:t>
            </a:r>
            <a:r>
              <a:rPr lang="ku-Arab-IQ" sz="3200" dirty="0"/>
              <a:t> الطعام شهي</a:t>
            </a:r>
            <a:r>
              <a:rPr lang="ku-Arab-IQ" sz="3200" b="1" dirty="0">
                <a:solidFill>
                  <a:srgbClr val="FF0000"/>
                </a:solidFill>
              </a:rPr>
              <a:t>.</a:t>
            </a:r>
            <a:r>
              <a:rPr lang="ku-Arab-IQ" sz="3200" dirty="0"/>
              <a:t> </a:t>
            </a:r>
            <a:br>
              <a:rPr lang="ku-Arab-IQ" sz="3200" dirty="0"/>
            </a:br>
            <a:r>
              <a:rPr lang="ku-Arab-IQ" sz="3200" dirty="0"/>
              <a:t>7.ما أجمل الربيع</a:t>
            </a:r>
            <a:r>
              <a:rPr lang="ar-IQ" sz="3200" b="1" dirty="0">
                <a:solidFill>
                  <a:srgbClr val="FF0000"/>
                </a:solidFill>
              </a:rPr>
              <a:t>!</a:t>
            </a:r>
            <a:r>
              <a:rPr lang="ku-Arab-IQ" sz="3200" dirty="0"/>
              <a:t> </a:t>
            </a:r>
            <a:br>
              <a:rPr lang="ku-Arab-IQ" sz="3200" dirty="0"/>
            </a:br>
            <a:r>
              <a:rPr lang="ku-Arab-IQ" sz="3200" dirty="0"/>
              <a:t>8.قالت سلمى</a:t>
            </a:r>
            <a:r>
              <a:rPr lang="ar-IQ" sz="3200" b="1" dirty="0">
                <a:solidFill>
                  <a:srgbClr val="FF0000"/>
                </a:solidFill>
              </a:rPr>
              <a:t>:</a:t>
            </a:r>
            <a:r>
              <a:rPr lang="ar-IQ" sz="3200" dirty="0"/>
              <a:t> </a:t>
            </a:r>
            <a:r>
              <a:rPr lang="ku-Arab-IQ" sz="3200" dirty="0"/>
              <a:t>أنا من الكرك</a:t>
            </a:r>
            <a:r>
              <a:rPr lang="ar-IQ" sz="3200" b="1" dirty="0">
                <a:solidFill>
                  <a:srgbClr val="FF0000"/>
                </a:solidFill>
              </a:rPr>
              <a:t>،</a:t>
            </a:r>
            <a:r>
              <a:rPr lang="ar-IQ" sz="3200" dirty="0"/>
              <a:t> </a:t>
            </a:r>
            <a:r>
              <a:rPr lang="ku-Arab-IQ" sz="3200" dirty="0"/>
              <a:t>وقال أحمد</a:t>
            </a:r>
            <a:r>
              <a:rPr lang="ar-IQ" sz="3200" b="1" dirty="0">
                <a:solidFill>
                  <a:srgbClr val="FF0000"/>
                </a:solidFill>
              </a:rPr>
              <a:t>:</a:t>
            </a:r>
            <a:r>
              <a:rPr lang="ar-IQ" sz="3200" dirty="0"/>
              <a:t> </a:t>
            </a:r>
            <a:r>
              <a:rPr lang="ku-Arab-IQ" sz="3200" dirty="0"/>
              <a:t>أنا من العقبة</a:t>
            </a:r>
            <a:r>
              <a:rPr lang="ar-IQ" sz="3200" b="1" dirty="0">
                <a:solidFill>
                  <a:srgbClr val="FF0000"/>
                </a:solidFill>
              </a:rPr>
              <a:t>،</a:t>
            </a:r>
            <a:r>
              <a:rPr lang="ar-IQ" sz="3200" dirty="0"/>
              <a:t> </a:t>
            </a:r>
            <a:r>
              <a:rPr lang="ku-Arab-IQ" sz="3200" dirty="0"/>
              <a:t>ثم أنشدوا معا</a:t>
            </a:r>
            <a:r>
              <a:rPr lang="ar-IQ" sz="3200" b="1" dirty="0">
                <a:solidFill>
                  <a:srgbClr val="FF0000"/>
                </a:solidFill>
              </a:rPr>
              <a:t>:</a:t>
            </a:r>
            <a:r>
              <a:rPr lang="ar-IQ" sz="3200" dirty="0"/>
              <a:t> </a:t>
            </a:r>
            <a:r>
              <a:rPr lang="ku-Arab-IQ" sz="3200" dirty="0"/>
              <a:t>نحن نحب الأردن</a:t>
            </a:r>
            <a:r>
              <a:rPr lang="ku-Arab-IQ" sz="3200" b="1" dirty="0">
                <a:solidFill>
                  <a:srgbClr val="FF0000"/>
                </a:solidFill>
              </a:rPr>
              <a:t>.</a:t>
            </a:r>
            <a:r>
              <a:rPr lang="ku-Arab-IQ" sz="3200" dirty="0"/>
              <a:t> </a:t>
            </a:r>
            <a:br>
              <a:rPr lang="ku-Arab-IQ" sz="3200" dirty="0"/>
            </a:br>
            <a:r>
              <a:rPr lang="ku-Arab-IQ" sz="3200" dirty="0"/>
              <a:t>9.قال المعلم</a:t>
            </a:r>
            <a:r>
              <a:rPr lang="ar-IQ" sz="3200" b="1" dirty="0">
                <a:solidFill>
                  <a:srgbClr val="FF0000"/>
                </a:solidFill>
              </a:rPr>
              <a:t>:</a:t>
            </a:r>
            <a:r>
              <a:rPr lang="ku-Arab-IQ" sz="3200" dirty="0"/>
              <a:t> إن راشدٌ هو أنشطُ الطلبةِ اليوم</a:t>
            </a:r>
            <a:r>
              <a:rPr lang="ar-IQ" sz="3200" b="1" dirty="0">
                <a:solidFill>
                  <a:srgbClr val="FF0000"/>
                </a:solidFill>
              </a:rPr>
              <a:t>؛</a:t>
            </a:r>
            <a:r>
              <a:rPr lang="ar-IQ" sz="3200" dirty="0"/>
              <a:t> </a:t>
            </a:r>
            <a:r>
              <a:rPr lang="ku-Arab-IQ" sz="3200" dirty="0"/>
              <a:t>لأنه أجاب عن معظم الأسئلة</a:t>
            </a:r>
            <a:r>
              <a:rPr lang="ku-Arab-IQ" sz="3200" b="1" dirty="0">
                <a:solidFill>
                  <a:srgbClr val="FF0000"/>
                </a:solidFill>
              </a:rPr>
              <a:t>. </a:t>
            </a:r>
            <a:br>
              <a:rPr lang="ku-Arab-IQ" sz="3200" dirty="0"/>
            </a:br>
            <a:r>
              <a:rPr lang="ku-Arab-IQ" sz="3200" dirty="0"/>
              <a:t>10.كان والدي نجارًا</a:t>
            </a:r>
            <a:r>
              <a:rPr lang="ar-IQ" sz="3200" b="1" dirty="0">
                <a:solidFill>
                  <a:srgbClr val="FF0000"/>
                </a:solidFill>
              </a:rPr>
              <a:t>،</a:t>
            </a:r>
            <a:r>
              <a:rPr lang="ku-Arab-IQ" sz="3200" dirty="0"/>
              <a:t> يصنع الأثاث المنزلي</a:t>
            </a:r>
            <a:r>
              <a:rPr lang="ar-IQ" sz="3200" b="1" dirty="0">
                <a:solidFill>
                  <a:srgbClr val="FF0000"/>
                </a:solidFill>
              </a:rPr>
              <a:t>،</a:t>
            </a:r>
            <a:r>
              <a:rPr lang="ar-IQ" sz="3200" dirty="0"/>
              <a:t> </a:t>
            </a:r>
            <a:r>
              <a:rPr lang="ku-Arab-IQ" sz="3200" dirty="0"/>
              <a:t>ويصلح قطع الأثاث القديمة</a:t>
            </a:r>
            <a:r>
              <a:rPr lang="ar-IQ" sz="3200" b="1" dirty="0">
                <a:solidFill>
                  <a:srgbClr val="FF0000"/>
                </a:solidFill>
              </a:rPr>
              <a:t>.</a:t>
            </a:r>
            <a:r>
              <a:rPr lang="ku-Arab-IQ" sz="3200" dirty="0"/>
              <a:t> </a:t>
            </a:r>
            <a:br>
              <a:rPr lang="ku-Arab-IQ" sz="3200" dirty="0"/>
            </a:br>
            <a:r>
              <a:rPr lang="ku-Arab-IQ" sz="3200" dirty="0"/>
              <a:t>11.يا له من يوم حار</a:t>
            </a:r>
            <a:r>
              <a:rPr lang="ar-IQ" sz="3200" b="1" dirty="0">
                <a:solidFill>
                  <a:srgbClr val="FF0000"/>
                </a:solidFill>
              </a:rPr>
              <a:t>!</a:t>
            </a:r>
            <a:r>
              <a:rPr lang="ku-Arab-IQ" sz="3200" dirty="0"/>
              <a:t> </a:t>
            </a:r>
            <a:br>
              <a:rPr lang="ku-Arab-IQ" sz="3200" dirty="0"/>
            </a:br>
            <a:r>
              <a:rPr lang="ku-Arab-IQ" sz="3200" dirty="0"/>
              <a:t>12.سأل رامي أباه</a:t>
            </a:r>
            <a:r>
              <a:rPr lang="ar-IQ" sz="3200" b="1" dirty="0">
                <a:solidFill>
                  <a:srgbClr val="FF0000"/>
                </a:solidFill>
              </a:rPr>
              <a:t>:</a:t>
            </a:r>
            <a:r>
              <a:rPr lang="ar-IQ" sz="3200" dirty="0"/>
              <a:t> </a:t>
            </a:r>
            <a:r>
              <a:rPr lang="ku-Arab-IQ" sz="3200" dirty="0"/>
              <a:t>لماذا تغير شكل القمر يا أبي</a:t>
            </a:r>
            <a:r>
              <a:rPr lang="ar-IQ" sz="3200" b="1" dirty="0">
                <a:solidFill>
                  <a:srgbClr val="FF0000"/>
                </a:solidFill>
              </a:rPr>
              <a:t>؟</a:t>
            </a:r>
            <a:endParaRPr lang="en-US" sz="3200" b="1" dirty="0">
              <a:solidFill>
                <a:srgbClr val="FF0000"/>
              </a:solidFill>
            </a:endParaRPr>
          </a:p>
        </p:txBody>
      </p:sp>
    </p:spTree>
    <p:extLst>
      <p:ext uri="{BB962C8B-B14F-4D97-AF65-F5344CB8AC3E}">
        <p14:creationId xmlns:p14="http://schemas.microsoft.com/office/powerpoint/2010/main" val="2296800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3EA3D4-4083-4FE0-A700-50CF31791AEB}"/>
              </a:ext>
            </a:extLst>
          </p:cNvPr>
          <p:cNvSpPr>
            <a:spLocks noGrp="1"/>
          </p:cNvSpPr>
          <p:nvPr>
            <p:ph idx="1"/>
          </p:nvPr>
        </p:nvSpPr>
        <p:spPr>
          <a:xfrm>
            <a:off x="1066800" y="896899"/>
            <a:ext cx="10058400" cy="5460149"/>
          </a:xfrm>
        </p:spPr>
        <p:txBody>
          <a:bodyPr>
            <a:normAutofit/>
          </a:bodyPr>
          <a:lstStyle/>
          <a:p>
            <a:pPr algn="r" rtl="1"/>
            <a:r>
              <a:rPr lang="ku-Arab-IQ" sz="2800" dirty="0"/>
              <a:t>قال محمود درويش، أحنُّ إلى خبز أمي وقهوة أُمي. </a:t>
            </a:r>
            <a:endParaRPr lang="en-US" sz="2800" dirty="0"/>
          </a:p>
          <a:p>
            <a:pPr algn="r" rtl="1"/>
            <a:r>
              <a:rPr lang="ku-Arab-IQ" sz="2800" dirty="0"/>
              <a:t>قال الرسول صلى الله عليه وسلم: طَعامُ الاثْنَيْنِ </a:t>
            </a:r>
            <a:r>
              <a:rPr lang="ar-IQ" sz="2800" dirty="0"/>
              <a:t>يكفي</a:t>
            </a:r>
            <a:r>
              <a:rPr lang="ku-Arab-IQ" sz="2800" dirty="0"/>
              <a:t> الثَّلاثَةِ؛ وطَعامُ الثَّلاثَةِ </a:t>
            </a:r>
            <a:r>
              <a:rPr lang="ar-IQ" sz="2800" dirty="0"/>
              <a:t>يكفي</a:t>
            </a:r>
            <a:r>
              <a:rPr lang="ku-Arab-IQ" sz="2800" dirty="0"/>
              <a:t> الأرْبَعَةِ</a:t>
            </a:r>
            <a:r>
              <a:rPr lang="ar-IQ" sz="2800" dirty="0"/>
              <a:t>. </a:t>
            </a:r>
          </a:p>
          <a:p>
            <a:pPr algn="r" rtl="1"/>
            <a:r>
              <a:rPr lang="ku-Arab-IQ" sz="2800" dirty="0"/>
              <a:t>كيف ذهبت إلى المدرسة. </a:t>
            </a:r>
            <a:endParaRPr lang="ar-IQ" sz="2800" dirty="0"/>
          </a:p>
          <a:p>
            <a:pPr algn="r" rtl="1"/>
            <a:r>
              <a:rPr lang="ku-Arab-IQ" sz="2800" dirty="0"/>
              <a:t>ما أروع القمر؟ </a:t>
            </a:r>
            <a:endParaRPr lang="ar-IQ" sz="2800" dirty="0"/>
          </a:p>
          <a:p>
            <a:pPr algn="r" rtl="1"/>
            <a:r>
              <a:rPr lang="ku-Arab-IQ" sz="2800" dirty="0"/>
              <a:t>ذهبت أسماءُ إلى الطبيب، لأنها تعاني من الزكام. </a:t>
            </a:r>
            <a:endParaRPr lang="ar-IQ" sz="2800" dirty="0"/>
          </a:p>
          <a:p>
            <a:pPr algn="r" rtl="1"/>
            <a:r>
              <a:rPr lang="ku-Arab-IQ" sz="2800" dirty="0"/>
              <a:t>الشمس تزود الأرض بالحرارة والضوء؟ </a:t>
            </a:r>
            <a:endParaRPr lang="en-US" sz="2800" dirty="0"/>
          </a:p>
          <a:p>
            <a:pPr algn="r" rtl="1"/>
            <a:r>
              <a:rPr lang="ku-Arab-IQ" sz="2800" dirty="0"/>
              <a:t>هل تناولت الطعام! </a:t>
            </a:r>
            <a:endParaRPr lang="ar-IQ" sz="2800" dirty="0"/>
          </a:p>
          <a:p>
            <a:pPr marL="0" indent="0" algn="r" rtl="1">
              <a:buNone/>
            </a:pPr>
            <a:endParaRPr lang="ku-Arab-IQ" dirty="0"/>
          </a:p>
        </p:txBody>
      </p:sp>
    </p:spTree>
    <p:extLst>
      <p:ext uri="{BB962C8B-B14F-4D97-AF65-F5344CB8AC3E}">
        <p14:creationId xmlns:p14="http://schemas.microsoft.com/office/powerpoint/2010/main" val="225666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860F41-717A-4367-9E78-BEDC09C842A2}"/>
              </a:ext>
            </a:extLst>
          </p:cNvPr>
          <p:cNvSpPr>
            <a:spLocks noGrp="1"/>
          </p:cNvSpPr>
          <p:nvPr>
            <p:ph idx="1"/>
          </p:nvPr>
        </p:nvSpPr>
        <p:spPr>
          <a:xfrm>
            <a:off x="1066800" y="1321266"/>
            <a:ext cx="10058400" cy="4713774"/>
          </a:xfrm>
        </p:spPr>
        <p:txBody>
          <a:bodyPr/>
          <a:lstStyle/>
          <a:p>
            <a:pPr algn="just" rtl="1"/>
            <a:r>
              <a:rPr lang="ku-Arab-IQ" sz="2800" dirty="0"/>
              <a:t>عن أنس بن مالك (رضي الله عنه) قال: "جَاءَ ثَلَاثَةُ رَهْطٍ إلى بُيُوتِ أزْوَاجِ النبيِّ صَلَّى اللهُ عليه وسلَّمَ، يَسْأَلُونَ عن عِبَادَةِ النبيِّ صَلَّى اللهُ عليه وسلَّمَ، فَلَمَّا أُخْبِرُوا كَأنَّهُمْ تَقَالُّوهَا، فَقالوا: وأَيْنَ نَحْنُ مِنَ النبيِّ صَلَّى اللهُ عليه وسلَّمَ؟ قدْ غُفِرَ له ما تَقَدَّمَ مِن ذَنْبِهِ وما تَأَخَّرَ، قالَ أحَدُهُمْ: أمَّا أنَا فإنِّي أُصَلِّي اللَّيْلَ أبَدًا، وقالَ آخَرُ: أنَا أصُومُ الدَّهْرَ ولَا أُفْطِرُ، وقالَ آخَرُ: أنَا أعْتَزِلُ النِّسَاءَ فلا أتَزَوَّجُ أبَدًا، فَجَاءَ رَسولُ اللَّهِ -صَلَّى اللهُ عليه وسلَّمَ- إليهِم، فَقالَ: أنْتُمُ الَّذِينَ قُلتُمْ كَذَا وكَذَا، أما واللَّهِ إنِّي لَأَخْشَاكُمْ لِلَّهِ وأَتْقَاكُمْ له، لَكِنِّي أصُومُ وأُفْطِرُ، وأُصَلِّي وأَرْقُدُ، وأَتَزَوَّجُ النِّسَاءَ، فمَن رَغِبَ عن سُنَّتي فليسَ مِنِّي.</a:t>
            </a:r>
          </a:p>
          <a:p>
            <a:pPr algn="r" rtl="1"/>
            <a:endParaRPr lang="en-US" dirty="0"/>
          </a:p>
        </p:txBody>
      </p:sp>
    </p:spTree>
    <p:extLst>
      <p:ext uri="{BB962C8B-B14F-4D97-AF65-F5344CB8AC3E}">
        <p14:creationId xmlns:p14="http://schemas.microsoft.com/office/powerpoint/2010/main" val="13289385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57C6-186C-42B0-8C5E-5BAA8CA66645}"/>
              </a:ext>
            </a:extLst>
          </p:cNvPr>
          <p:cNvSpPr>
            <a:spLocks noGrp="1"/>
          </p:cNvSpPr>
          <p:nvPr>
            <p:ph type="title"/>
          </p:nvPr>
        </p:nvSpPr>
        <p:spPr>
          <a:xfrm>
            <a:off x="1066800" y="642594"/>
            <a:ext cx="10058400" cy="1257512"/>
          </a:xfrm>
        </p:spPr>
        <p:txBody>
          <a:bodyPr/>
          <a:lstStyle/>
          <a:p>
            <a:pPr algn="ctr"/>
            <a:r>
              <a:rPr lang="ar-IQ" dirty="0">
                <a:cs typeface="+mj-cs"/>
              </a:rPr>
              <a:t>أدوات الربط</a:t>
            </a:r>
            <a:endParaRPr lang="en-US" dirty="0">
              <a:cs typeface="+mj-cs"/>
            </a:endParaRPr>
          </a:p>
        </p:txBody>
      </p:sp>
      <p:sp>
        <p:nvSpPr>
          <p:cNvPr id="3" name="Content Placeholder 2">
            <a:extLst>
              <a:ext uri="{FF2B5EF4-FFF2-40B4-BE49-F238E27FC236}">
                <a16:creationId xmlns:a16="http://schemas.microsoft.com/office/drawing/2014/main" id="{BEDDF2ED-9876-4BCD-B5AC-3D5979EE306E}"/>
              </a:ext>
            </a:extLst>
          </p:cNvPr>
          <p:cNvSpPr>
            <a:spLocks noGrp="1"/>
          </p:cNvSpPr>
          <p:nvPr>
            <p:ph idx="1"/>
          </p:nvPr>
        </p:nvSpPr>
        <p:spPr>
          <a:xfrm>
            <a:off x="1066800" y="1954634"/>
            <a:ext cx="10058400" cy="4144161"/>
          </a:xfrm>
        </p:spPr>
        <p:txBody>
          <a:bodyPr/>
          <a:lstStyle/>
          <a:p>
            <a:pPr algn="just" rtl="1"/>
            <a:r>
              <a:rPr lang="ku-Arab-IQ" sz="2800" dirty="0"/>
              <a:t>يُع</a:t>
            </a:r>
            <a:r>
              <a:rPr lang="ar-IQ" sz="2800" dirty="0"/>
              <a:t>دّ</a:t>
            </a:r>
            <a:r>
              <a:rPr lang="ku-Arab-IQ" sz="2800" dirty="0"/>
              <a:t> الربط وسيلةً مهمّةً لتماسك الجمل في النص وبالتالي تماسك النص ككلّ، إذ لا تخلو أيّة لغة من أدوات الربط</a:t>
            </a:r>
            <a:r>
              <a:rPr lang="ar-IQ" sz="2800" dirty="0"/>
              <a:t>.</a:t>
            </a:r>
            <a:r>
              <a:rPr lang="ku-Arab-IQ" sz="2800" dirty="0"/>
              <a:t> ويأتي الربط إمّا على شكل جملة أو كلمة مفردة، فمن المهم احتواء الجمل على روابط لتكون مفيدةً وتُحقّق المعنى النحوي والدلالي لها</a:t>
            </a:r>
            <a:r>
              <a:rPr lang="ar-IQ" sz="2800" dirty="0"/>
              <a:t>.</a:t>
            </a:r>
            <a:endParaRPr lang="ku-Arab-IQ" sz="2800" dirty="0"/>
          </a:p>
          <a:p>
            <a:pPr marL="0" indent="0" algn="r" rtl="1">
              <a:buNone/>
            </a:pPr>
            <a:endParaRPr lang="ku-Arab-IQ" dirty="0"/>
          </a:p>
        </p:txBody>
      </p:sp>
    </p:spTree>
    <p:extLst>
      <p:ext uri="{BB962C8B-B14F-4D97-AF65-F5344CB8AC3E}">
        <p14:creationId xmlns:p14="http://schemas.microsoft.com/office/powerpoint/2010/main" val="2322350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E9A2-8FFA-452B-A080-D007B4327F23}"/>
              </a:ext>
            </a:extLst>
          </p:cNvPr>
          <p:cNvSpPr>
            <a:spLocks noGrp="1"/>
          </p:cNvSpPr>
          <p:nvPr>
            <p:ph type="title"/>
          </p:nvPr>
        </p:nvSpPr>
        <p:spPr/>
        <p:txBody>
          <a:bodyPr/>
          <a:lstStyle/>
          <a:p>
            <a:pPr algn="r" rtl="1"/>
            <a:r>
              <a:rPr lang="ku-Arab-IQ" dirty="0">
                <a:solidFill>
                  <a:srgbClr val="404040"/>
                </a:solidFill>
                <a:latin typeface="droid_arabic_kufiregular"/>
              </a:rPr>
              <a:t>روابط التمثيل</a:t>
            </a:r>
            <a:r>
              <a:rPr lang="ar-IQ" dirty="0">
                <a:solidFill>
                  <a:srgbClr val="404040"/>
                </a:solidFill>
                <a:latin typeface="droid_arabic_kufiregular"/>
              </a:rPr>
              <a:t>:</a:t>
            </a:r>
            <a:endParaRPr lang="en-US" dirty="0"/>
          </a:p>
        </p:txBody>
      </p:sp>
      <p:sp>
        <p:nvSpPr>
          <p:cNvPr id="3" name="Content Placeholder 2">
            <a:extLst>
              <a:ext uri="{FF2B5EF4-FFF2-40B4-BE49-F238E27FC236}">
                <a16:creationId xmlns:a16="http://schemas.microsoft.com/office/drawing/2014/main" id="{72B5C687-1632-45DD-BE13-7C9B723A895F}"/>
              </a:ext>
            </a:extLst>
          </p:cNvPr>
          <p:cNvSpPr>
            <a:spLocks noGrp="1"/>
          </p:cNvSpPr>
          <p:nvPr>
            <p:ph idx="1"/>
          </p:nvPr>
        </p:nvSpPr>
        <p:spPr/>
        <p:txBody>
          <a:bodyPr>
            <a:normAutofit/>
          </a:bodyPr>
          <a:lstStyle/>
          <a:p>
            <a:pPr marL="0" indent="0" algn="r" rtl="1">
              <a:buNone/>
            </a:pPr>
            <a:r>
              <a:rPr lang="ku-Arab-IQ" sz="2800" b="0" i="0" dirty="0">
                <a:solidFill>
                  <a:srgbClr val="404040"/>
                </a:solidFill>
                <a:effectLst/>
                <a:latin typeface="droid_arabic_kufiregular"/>
              </a:rPr>
              <a:t>من هذا القبيل – نحو – من ذلك –  مثال على ذلك – مثلا –  على سبيل المثال.</a:t>
            </a:r>
            <a:r>
              <a:rPr lang="ku-Arab-IQ" b="0" i="0" dirty="0">
                <a:solidFill>
                  <a:srgbClr val="404040"/>
                </a:solidFill>
                <a:effectLst/>
                <a:latin typeface="droid_arabic_kufiregular"/>
              </a:rPr>
              <a:t> </a:t>
            </a:r>
            <a:endParaRPr lang="ar-IQ" b="0" i="0" dirty="0">
              <a:solidFill>
                <a:srgbClr val="404040"/>
              </a:solidFill>
              <a:effectLst/>
              <a:latin typeface="droid_arabic_kufiregular"/>
            </a:endParaRPr>
          </a:p>
          <a:p>
            <a:pPr marL="0" indent="0" algn="r" rtl="1">
              <a:buNone/>
            </a:pPr>
            <a:br>
              <a:rPr lang="ku-Arab-IQ" dirty="0"/>
            </a:br>
            <a:endParaRPr lang="en-US" dirty="0"/>
          </a:p>
        </p:txBody>
      </p:sp>
    </p:spTree>
    <p:extLst>
      <p:ext uri="{BB962C8B-B14F-4D97-AF65-F5344CB8AC3E}">
        <p14:creationId xmlns:p14="http://schemas.microsoft.com/office/powerpoint/2010/main" val="23610594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DE37-0CB4-40E3-9BB7-A14859710EEF}"/>
              </a:ext>
            </a:extLst>
          </p:cNvPr>
          <p:cNvSpPr>
            <a:spLocks noGrp="1"/>
          </p:cNvSpPr>
          <p:nvPr>
            <p:ph type="title"/>
          </p:nvPr>
        </p:nvSpPr>
        <p:spPr/>
        <p:txBody>
          <a:bodyPr/>
          <a:lstStyle/>
          <a:p>
            <a:pPr algn="r" rtl="1"/>
            <a:r>
              <a:rPr lang="ku-Arab-IQ" dirty="0"/>
              <a:t>الروابط الظرفية: </a:t>
            </a:r>
            <a:endParaRPr lang="en-US" dirty="0"/>
          </a:p>
        </p:txBody>
      </p:sp>
      <p:sp>
        <p:nvSpPr>
          <p:cNvPr id="3" name="Content Placeholder 2">
            <a:extLst>
              <a:ext uri="{FF2B5EF4-FFF2-40B4-BE49-F238E27FC236}">
                <a16:creationId xmlns:a16="http://schemas.microsoft.com/office/drawing/2014/main" id="{9BC83BA0-58FC-489B-8297-65BDFE9B312F}"/>
              </a:ext>
            </a:extLst>
          </p:cNvPr>
          <p:cNvSpPr>
            <a:spLocks noGrp="1"/>
          </p:cNvSpPr>
          <p:nvPr>
            <p:ph idx="1"/>
          </p:nvPr>
        </p:nvSpPr>
        <p:spPr/>
        <p:txBody>
          <a:bodyPr>
            <a:normAutofit/>
          </a:bodyPr>
          <a:lstStyle/>
          <a:p>
            <a:pPr marL="0" indent="0" algn="r">
              <a:buNone/>
            </a:pPr>
            <a:r>
              <a:rPr lang="ku-Arab-IQ" sz="2800" dirty="0"/>
              <a:t>أمام –  خلف –  وراء –  تحت –  فوق –  هنا –  هناك –  عند –  بينما –  حيث –  قبل –  بعد –  في أثناء –  عندما –  فيما. </a:t>
            </a:r>
          </a:p>
        </p:txBody>
      </p:sp>
    </p:spTree>
    <p:extLst>
      <p:ext uri="{BB962C8B-B14F-4D97-AF65-F5344CB8AC3E}">
        <p14:creationId xmlns:p14="http://schemas.microsoft.com/office/powerpoint/2010/main" val="23303489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80747-E87F-484B-A94C-F1A86851CC10}"/>
              </a:ext>
            </a:extLst>
          </p:cNvPr>
          <p:cNvSpPr>
            <a:spLocks noGrp="1"/>
          </p:cNvSpPr>
          <p:nvPr>
            <p:ph type="title"/>
          </p:nvPr>
        </p:nvSpPr>
        <p:spPr/>
        <p:txBody>
          <a:bodyPr/>
          <a:lstStyle/>
          <a:p>
            <a:pPr algn="r" rtl="1"/>
            <a:r>
              <a:rPr lang="ku-Arab-IQ" dirty="0"/>
              <a:t>روابط الجواب: </a:t>
            </a:r>
            <a:endParaRPr lang="en-US" dirty="0"/>
          </a:p>
        </p:txBody>
      </p:sp>
      <p:sp>
        <p:nvSpPr>
          <p:cNvPr id="3" name="Content Placeholder 2">
            <a:extLst>
              <a:ext uri="{FF2B5EF4-FFF2-40B4-BE49-F238E27FC236}">
                <a16:creationId xmlns:a16="http://schemas.microsoft.com/office/drawing/2014/main" id="{25663B9C-F3F7-40A4-8AE4-9CC892F3D576}"/>
              </a:ext>
            </a:extLst>
          </p:cNvPr>
          <p:cNvSpPr>
            <a:spLocks noGrp="1"/>
          </p:cNvSpPr>
          <p:nvPr>
            <p:ph idx="1"/>
          </p:nvPr>
        </p:nvSpPr>
        <p:spPr/>
        <p:txBody>
          <a:bodyPr/>
          <a:lstStyle/>
          <a:p>
            <a:pPr marL="0" indent="0" algn="r" rtl="1">
              <a:buNone/>
            </a:pPr>
            <a:r>
              <a:rPr lang="ku-Arab-IQ" sz="2800" dirty="0"/>
              <a:t>أجل –  نعم –  بلى –  لا –  كلا. </a:t>
            </a:r>
          </a:p>
          <a:p>
            <a:pPr marL="0" indent="0" algn="r" rtl="1">
              <a:buNone/>
            </a:pPr>
            <a:br>
              <a:rPr lang="ku-Arab-IQ" dirty="0"/>
            </a:br>
            <a:endParaRPr lang="ku-Arab-IQ" dirty="0"/>
          </a:p>
          <a:p>
            <a:pPr algn="r" rtl="1"/>
            <a:endParaRPr lang="en-US" dirty="0"/>
          </a:p>
        </p:txBody>
      </p:sp>
    </p:spTree>
    <p:extLst>
      <p:ext uri="{BB962C8B-B14F-4D97-AF65-F5344CB8AC3E}">
        <p14:creationId xmlns:p14="http://schemas.microsoft.com/office/powerpoint/2010/main" val="1782228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A7E3C-3522-4A13-B75E-7693987339C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F3F3CA9-AFE1-445F-A3A9-1C73463733BB}"/>
              </a:ext>
            </a:extLst>
          </p:cNvPr>
          <p:cNvSpPr>
            <a:spLocks noGrp="1"/>
          </p:cNvSpPr>
          <p:nvPr>
            <p:ph idx="1"/>
          </p:nvPr>
        </p:nvSpPr>
        <p:spPr/>
        <p:txBody>
          <a:bodyPr/>
          <a:lstStyle/>
          <a:p>
            <a:pPr algn="just" rtl="1"/>
            <a:r>
              <a:rPr lang="ku-Arab-IQ" sz="3600" dirty="0">
                <a:latin typeface="Arial" panose="020B0604020202020204" pitchFamily="34" charset="0"/>
                <a:cs typeface="Arial" panose="020B0604020202020204" pitchFamily="34" charset="0"/>
              </a:rPr>
              <a:t>ويمتلك</a:t>
            </a:r>
            <a:r>
              <a:rPr lang="ar-IQ" sz="3600" dirty="0">
                <a:latin typeface="Arial" panose="020B0604020202020204" pitchFamily="34" charset="0"/>
                <a:cs typeface="Arial" panose="020B0604020202020204" pitchFamily="34" charset="0"/>
              </a:rPr>
              <a:t> </a:t>
            </a:r>
            <a:r>
              <a:rPr lang="ku-Arab-IQ" sz="3600" dirty="0">
                <a:latin typeface="Arial" panose="020B0604020202020204" pitchFamily="34" charset="0"/>
                <a:cs typeface="Arial" panose="020B0604020202020204" pitchFamily="34" charset="0"/>
              </a:rPr>
              <a:t>بعض</a:t>
            </a:r>
            <a:r>
              <a:rPr lang="ar-IQ" sz="3600" dirty="0">
                <a:latin typeface="Arial" panose="020B0604020202020204" pitchFamily="34" charset="0"/>
                <a:cs typeface="Arial" panose="020B0604020202020204" pitchFamily="34" charset="0"/>
              </a:rPr>
              <a:t> الناس</a:t>
            </a:r>
            <a:r>
              <a:rPr lang="ku-Arab-IQ" sz="3600" dirty="0">
                <a:latin typeface="Arial" panose="020B0604020202020204" pitchFamily="34" charset="0"/>
                <a:cs typeface="Arial" panose="020B0604020202020204" pitchFamily="34" charset="0"/>
              </a:rPr>
              <a:t> مقدرة على ترجمة الأفكار بطريقة الكتابة الإبداعية التي يترتب عليها انجذاب القارئ نحو الإبحار بحروفها بغير سأم أو ملل، وهو ما لا يدل على أنّ من لا يحظى على موهبة الكتابة لن يقدر على ممارستها، ولكن من خلال التّدريب إلى جانب الممارسة يمكن أن يصبح بجعل المرء كاتب بارع ومبدع.</a:t>
            </a:r>
            <a:endParaRPr lang="en-US" sz="3600" dirty="0">
              <a:latin typeface="Arial" panose="020B060402020202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4453420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77A92-A686-4A6A-989D-B01B503EE7FC}"/>
              </a:ext>
            </a:extLst>
          </p:cNvPr>
          <p:cNvSpPr>
            <a:spLocks noGrp="1"/>
          </p:cNvSpPr>
          <p:nvPr>
            <p:ph type="title"/>
          </p:nvPr>
        </p:nvSpPr>
        <p:spPr/>
        <p:txBody>
          <a:bodyPr/>
          <a:lstStyle/>
          <a:p>
            <a:pPr algn="r" rtl="1"/>
            <a:r>
              <a:rPr lang="ku-Arab-IQ" dirty="0"/>
              <a:t>روابط التعليل</a:t>
            </a:r>
            <a:r>
              <a:rPr lang="ar-IQ" dirty="0"/>
              <a:t> والنتيجة</a:t>
            </a:r>
            <a:r>
              <a:rPr lang="ku-Arab-IQ" dirty="0"/>
              <a:t>: </a:t>
            </a:r>
            <a:endParaRPr lang="en-US" dirty="0"/>
          </a:p>
        </p:txBody>
      </p:sp>
      <p:sp>
        <p:nvSpPr>
          <p:cNvPr id="3" name="Content Placeholder 2">
            <a:extLst>
              <a:ext uri="{FF2B5EF4-FFF2-40B4-BE49-F238E27FC236}">
                <a16:creationId xmlns:a16="http://schemas.microsoft.com/office/drawing/2014/main" id="{BFBF16A1-8447-45A5-8A4E-F6A24A0A2475}"/>
              </a:ext>
            </a:extLst>
          </p:cNvPr>
          <p:cNvSpPr>
            <a:spLocks noGrp="1"/>
          </p:cNvSpPr>
          <p:nvPr>
            <p:ph idx="1"/>
          </p:nvPr>
        </p:nvSpPr>
        <p:spPr/>
        <p:txBody>
          <a:bodyPr>
            <a:normAutofit/>
          </a:bodyPr>
          <a:lstStyle/>
          <a:p>
            <a:pPr marL="0" indent="0" algn="r" rtl="1">
              <a:buNone/>
            </a:pPr>
            <a:r>
              <a:rPr lang="ku-Arab-IQ" sz="2800" dirty="0"/>
              <a:t>لذلك –  لذا –  إذن –  نخلص إلى –  و أخيرا –  في الختام –  لام التعليل –  لأجل ذلك –  نستنتج  –  و هكذا  –  لأجل هذا. </a:t>
            </a:r>
          </a:p>
        </p:txBody>
      </p:sp>
    </p:spTree>
    <p:extLst>
      <p:ext uri="{BB962C8B-B14F-4D97-AF65-F5344CB8AC3E}">
        <p14:creationId xmlns:p14="http://schemas.microsoft.com/office/powerpoint/2010/main" val="11470579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5875-BBE0-4C94-8535-4EA0AEF97335}"/>
              </a:ext>
            </a:extLst>
          </p:cNvPr>
          <p:cNvSpPr>
            <a:spLocks noGrp="1"/>
          </p:cNvSpPr>
          <p:nvPr>
            <p:ph type="title"/>
          </p:nvPr>
        </p:nvSpPr>
        <p:spPr/>
        <p:txBody>
          <a:bodyPr/>
          <a:lstStyle/>
          <a:p>
            <a:pPr algn="r" rtl="1"/>
            <a:r>
              <a:rPr lang="ku-Arab-IQ" dirty="0"/>
              <a:t>روابط التشبيه: </a:t>
            </a:r>
            <a:endParaRPr lang="en-US" dirty="0"/>
          </a:p>
        </p:txBody>
      </p:sp>
      <p:sp>
        <p:nvSpPr>
          <p:cNvPr id="3" name="Content Placeholder 2">
            <a:extLst>
              <a:ext uri="{FF2B5EF4-FFF2-40B4-BE49-F238E27FC236}">
                <a16:creationId xmlns:a16="http://schemas.microsoft.com/office/drawing/2014/main" id="{BBABF5C8-0304-4F54-B2B2-632BC787B57B}"/>
              </a:ext>
            </a:extLst>
          </p:cNvPr>
          <p:cNvSpPr>
            <a:spLocks noGrp="1"/>
          </p:cNvSpPr>
          <p:nvPr>
            <p:ph idx="1"/>
          </p:nvPr>
        </p:nvSpPr>
        <p:spPr/>
        <p:txBody>
          <a:bodyPr/>
          <a:lstStyle/>
          <a:p>
            <a:pPr marL="0" indent="0" algn="r" rtl="1">
              <a:buNone/>
            </a:pPr>
            <a:r>
              <a:rPr lang="ku-Arab-IQ" sz="2800" dirty="0"/>
              <a:t>كما –  مثل –  شبيه  –  نظير –  مثال –  الكاف –  كذلك –  سواء –  هكذا –  بمقدار. </a:t>
            </a:r>
          </a:p>
          <a:p>
            <a:pPr algn="r" rtl="1"/>
            <a:endParaRPr lang="en-US" dirty="0"/>
          </a:p>
        </p:txBody>
      </p:sp>
    </p:spTree>
    <p:extLst>
      <p:ext uri="{BB962C8B-B14F-4D97-AF65-F5344CB8AC3E}">
        <p14:creationId xmlns:p14="http://schemas.microsoft.com/office/powerpoint/2010/main" val="13641886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40158-FF0A-479D-A1C2-3E402CA7C1AA}"/>
              </a:ext>
            </a:extLst>
          </p:cNvPr>
          <p:cNvSpPr>
            <a:spLocks noGrp="1"/>
          </p:cNvSpPr>
          <p:nvPr>
            <p:ph type="title"/>
          </p:nvPr>
        </p:nvSpPr>
        <p:spPr/>
        <p:txBody>
          <a:bodyPr/>
          <a:lstStyle/>
          <a:p>
            <a:pPr algn="r" rtl="1"/>
            <a:r>
              <a:rPr lang="ku-Arab-IQ" dirty="0"/>
              <a:t>الروابط الشرطية: </a:t>
            </a:r>
            <a:endParaRPr lang="en-US" dirty="0"/>
          </a:p>
        </p:txBody>
      </p:sp>
      <p:sp>
        <p:nvSpPr>
          <p:cNvPr id="3" name="Content Placeholder 2">
            <a:extLst>
              <a:ext uri="{FF2B5EF4-FFF2-40B4-BE49-F238E27FC236}">
                <a16:creationId xmlns:a16="http://schemas.microsoft.com/office/drawing/2014/main" id="{3211A489-FE5B-451B-9D98-C07E15B3AE10}"/>
              </a:ext>
            </a:extLst>
          </p:cNvPr>
          <p:cNvSpPr>
            <a:spLocks noGrp="1"/>
          </p:cNvSpPr>
          <p:nvPr>
            <p:ph idx="1"/>
          </p:nvPr>
        </p:nvSpPr>
        <p:spPr/>
        <p:txBody>
          <a:bodyPr/>
          <a:lstStyle/>
          <a:p>
            <a:pPr marL="0" indent="0" algn="r" rtl="1">
              <a:buNone/>
            </a:pPr>
            <a:r>
              <a:rPr lang="ku-Arab-IQ" sz="2800" dirty="0"/>
              <a:t>إذا –  شرط أن –  حسبما- تبعا –  في حال. </a:t>
            </a:r>
          </a:p>
          <a:p>
            <a:pPr algn="r" rtl="1"/>
            <a:endParaRPr lang="en-US" dirty="0"/>
          </a:p>
        </p:txBody>
      </p:sp>
    </p:spTree>
    <p:extLst>
      <p:ext uri="{BB962C8B-B14F-4D97-AF65-F5344CB8AC3E}">
        <p14:creationId xmlns:p14="http://schemas.microsoft.com/office/powerpoint/2010/main" val="38639872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9F579-AD15-4681-B4AF-460FA7CB34AE}"/>
              </a:ext>
            </a:extLst>
          </p:cNvPr>
          <p:cNvSpPr>
            <a:spLocks noGrp="1"/>
          </p:cNvSpPr>
          <p:nvPr>
            <p:ph type="title"/>
          </p:nvPr>
        </p:nvSpPr>
        <p:spPr/>
        <p:txBody>
          <a:bodyPr/>
          <a:lstStyle/>
          <a:p>
            <a:pPr algn="r" rtl="1"/>
            <a:r>
              <a:rPr lang="ku-Arab-IQ" dirty="0"/>
              <a:t>روابط المقابلة و التعارض: </a:t>
            </a:r>
            <a:endParaRPr lang="en-US" dirty="0"/>
          </a:p>
        </p:txBody>
      </p:sp>
      <p:sp>
        <p:nvSpPr>
          <p:cNvPr id="3" name="Content Placeholder 2">
            <a:extLst>
              <a:ext uri="{FF2B5EF4-FFF2-40B4-BE49-F238E27FC236}">
                <a16:creationId xmlns:a16="http://schemas.microsoft.com/office/drawing/2014/main" id="{18B308AB-989B-4A92-8A03-39FE36A3AFA9}"/>
              </a:ext>
            </a:extLst>
          </p:cNvPr>
          <p:cNvSpPr>
            <a:spLocks noGrp="1"/>
          </p:cNvSpPr>
          <p:nvPr>
            <p:ph idx="1"/>
          </p:nvPr>
        </p:nvSpPr>
        <p:spPr/>
        <p:txBody>
          <a:bodyPr/>
          <a:lstStyle/>
          <a:p>
            <a:pPr marL="0" indent="0" algn="r" rtl="1">
              <a:buNone/>
            </a:pPr>
            <a:r>
              <a:rPr lang="ku-Arab-IQ" sz="3200" dirty="0"/>
              <a:t>بينما –  إلا أن –  أما –  بالعكس –  غير أن –  لكن –  بخلاف ذلك بيد أن –  بل –  لكن –  إذا كان –  بالعكس –  بالمقابل.</a:t>
            </a:r>
            <a:endParaRPr lang="en-US" sz="3200" dirty="0"/>
          </a:p>
          <a:p>
            <a:pPr algn="r" rtl="1"/>
            <a:endParaRPr lang="en-US" dirty="0"/>
          </a:p>
        </p:txBody>
      </p:sp>
    </p:spTree>
    <p:extLst>
      <p:ext uri="{BB962C8B-B14F-4D97-AF65-F5344CB8AC3E}">
        <p14:creationId xmlns:p14="http://schemas.microsoft.com/office/powerpoint/2010/main" val="897346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161B3A8-FA68-46A0-AADD-49C6C8AC3148}"/>
              </a:ext>
            </a:extLst>
          </p:cNvPr>
          <p:cNvGraphicFramePr>
            <a:graphicFrameLocks noGrp="1"/>
          </p:cNvGraphicFramePr>
          <p:nvPr>
            <p:ph idx="1"/>
            <p:extLst>
              <p:ext uri="{D42A27DB-BD31-4B8C-83A1-F6EECF244321}">
                <p14:modId xmlns:p14="http://schemas.microsoft.com/office/powerpoint/2010/main" val="215985220"/>
              </p:ext>
            </p:extLst>
          </p:nvPr>
        </p:nvGraphicFramePr>
        <p:xfrm>
          <a:off x="1066800" y="926984"/>
          <a:ext cx="10058400" cy="51086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8970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5043B-04A5-495A-B187-673A27E2CD34}"/>
              </a:ext>
            </a:extLst>
          </p:cNvPr>
          <p:cNvSpPr>
            <a:spLocks noGrp="1"/>
          </p:cNvSpPr>
          <p:nvPr>
            <p:ph type="title"/>
          </p:nvPr>
        </p:nvSpPr>
        <p:spPr/>
        <p:txBody>
          <a:bodyPr>
            <a:normAutofit/>
          </a:bodyPr>
          <a:lstStyle/>
          <a:p>
            <a:pPr algn="ctr"/>
            <a:r>
              <a:rPr lang="ku-Arab-IQ" dirty="0">
                <a:latin typeface="Arial" panose="020B0604020202020204" pitchFamily="34" charset="0"/>
                <a:cs typeface="Arial" panose="020B0604020202020204" pitchFamily="34" charset="0"/>
              </a:rPr>
              <a:t>الكتابة الوظيفية والإجرائية</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82E2B02-6AB6-4CE9-8479-3D5EC93CB1DB}"/>
              </a:ext>
            </a:extLst>
          </p:cNvPr>
          <p:cNvSpPr>
            <a:spLocks noGrp="1"/>
          </p:cNvSpPr>
          <p:nvPr>
            <p:ph idx="1"/>
          </p:nvPr>
        </p:nvSpPr>
        <p:spPr/>
        <p:txBody>
          <a:bodyPr/>
          <a:lstStyle/>
          <a:p>
            <a:pPr algn="just" rtl="1"/>
            <a:r>
              <a:rPr lang="ku-Arab-IQ" sz="3600" dirty="0">
                <a:latin typeface="Arial" panose="020B0604020202020204" pitchFamily="34" charset="0"/>
                <a:cs typeface="Arial" panose="020B0604020202020204" pitchFamily="34" charset="0"/>
              </a:rPr>
              <a:t>تساعد تلك الكتابة الكاتب في إتمام عمله الوظيفي، حيث يكتب التعاميم الصادرة عن الإدارة التي يعمل لديها، ومسؤولًا حول الإعلانات الشهرية، الأسبوعية، واليومية، كذلك يتعين عليه تسجيل ما تتم طباعته من إرشادات المطبوعة لدى زوار الإدارات، والمؤسسات ومن يعمل بها.</a:t>
            </a:r>
          </a:p>
          <a:p>
            <a:pPr algn="r" rtl="1"/>
            <a:endParaRPr lang="ku-Arab-IQ" dirty="0"/>
          </a:p>
          <a:p>
            <a:pPr algn="r" rtl="1"/>
            <a:endParaRPr lang="en-US" dirty="0"/>
          </a:p>
        </p:txBody>
      </p:sp>
    </p:spTree>
    <p:extLst>
      <p:ext uri="{BB962C8B-B14F-4D97-AF65-F5344CB8AC3E}">
        <p14:creationId xmlns:p14="http://schemas.microsoft.com/office/powerpoint/2010/main" val="3304658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4D8DC-4E6E-4349-AAB7-A85310BEFA33}"/>
              </a:ext>
            </a:extLst>
          </p:cNvPr>
          <p:cNvSpPr>
            <a:spLocks noGrp="1"/>
          </p:cNvSpPr>
          <p:nvPr>
            <p:ph type="title"/>
          </p:nvPr>
        </p:nvSpPr>
        <p:spPr/>
        <p:txBody>
          <a:bodyPr>
            <a:normAutofit/>
          </a:bodyPr>
          <a:lstStyle/>
          <a:p>
            <a:pPr algn="ctr"/>
            <a:r>
              <a:rPr lang="ku-Arab-IQ" dirty="0">
                <a:latin typeface="Arial" panose="020B0604020202020204" pitchFamily="34" charset="0"/>
                <a:cs typeface="Arial" panose="020B0604020202020204" pitchFamily="34" charset="0"/>
              </a:rPr>
              <a:t>الكتابة العلمية</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05D4BBD-050D-40D2-B173-8A7136F65DB9}"/>
              </a:ext>
            </a:extLst>
          </p:cNvPr>
          <p:cNvSpPr>
            <a:spLocks noGrp="1"/>
          </p:cNvSpPr>
          <p:nvPr>
            <p:ph idx="1"/>
          </p:nvPr>
        </p:nvSpPr>
        <p:spPr/>
        <p:txBody>
          <a:bodyPr/>
          <a:lstStyle/>
          <a:p>
            <a:pPr algn="just" rtl="1"/>
            <a:r>
              <a:rPr lang="ku-Arab-IQ" sz="3600" dirty="0">
                <a:latin typeface="Arial" panose="020B0604020202020204" pitchFamily="34" charset="0"/>
                <a:cs typeface="Arial" panose="020B0604020202020204" pitchFamily="34" charset="0"/>
              </a:rPr>
              <a:t>هي أحد أنواع الكتابة باللغة العربية، والذي يعتمد على العلم، حيث يكتب الكاتب الكاتب عن طريقه ما تمكن من التوصل إليه من علوم حصل عليها، أواكتشفها، أو ترجمها من لغات أخرى، تلك العلوم تتنوع إلى الكثير من أنواع العلوم الفلكية، الطبية، الدينية، وعلوم الجغرافيا والرياضيات والعديد من العلوم المختلفة الأخرى.</a:t>
            </a:r>
          </a:p>
          <a:p>
            <a:pPr algn="r" rtl="1"/>
            <a:endParaRPr lang="en-US" dirty="0"/>
          </a:p>
        </p:txBody>
      </p:sp>
    </p:spTree>
    <p:extLst>
      <p:ext uri="{BB962C8B-B14F-4D97-AF65-F5344CB8AC3E}">
        <p14:creationId xmlns:p14="http://schemas.microsoft.com/office/powerpoint/2010/main" val="3012998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D6604-EEAF-466E-9444-465EE3F04E98}"/>
              </a:ext>
            </a:extLst>
          </p:cNvPr>
          <p:cNvSpPr>
            <a:spLocks noGrp="1"/>
          </p:cNvSpPr>
          <p:nvPr>
            <p:ph type="title"/>
          </p:nvPr>
        </p:nvSpPr>
        <p:spPr/>
        <p:txBody>
          <a:bodyPr>
            <a:normAutofit fontScale="90000"/>
          </a:bodyPr>
          <a:lstStyle/>
          <a:p>
            <a:pPr algn="ctr"/>
            <a:br>
              <a:rPr lang="ku-Arab-IQ" dirty="0"/>
            </a:br>
            <a:r>
              <a:rPr lang="ku-Arab-IQ" dirty="0">
                <a:latin typeface="Arial" panose="020B0604020202020204" pitchFamily="34" charset="0"/>
                <a:cs typeface="Arial" panose="020B0604020202020204" pitchFamily="34" charset="0"/>
              </a:rPr>
              <a:t>الكتابة الإبداعية</a:t>
            </a:r>
            <a:br>
              <a:rPr lang="ku-Arab-IQ" dirty="0"/>
            </a:br>
            <a:endParaRPr lang="en-US" dirty="0"/>
          </a:p>
        </p:txBody>
      </p:sp>
      <p:sp>
        <p:nvSpPr>
          <p:cNvPr id="3" name="Content Placeholder 2">
            <a:extLst>
              <a:ext uri="{FF2B5EF4-FFF2-40B4-BE49-F238E27FC236}">
                <a16:creationId xmlns:a16="http://schemas.microsoft.com/office/drawing/2014/main" id="{C5755D43-6ABF-4945-8621-2CDD3D2BD776}"/>
              </a:ext>
            </a:extLst>
          </p:cNvPr>
          <p:cNvSpPr>
            <a:spLocks noGrp="1"/>
          </p:cNvSpPr>
          <p:nvPr>
            <p:ph idx="1"/>
          </p:nvPr>
        </p:nvSpPr>
        <p:spPr/>
        <p:txBody>
          <a:bodyPr>
            <a:normAutofit fontScale="92500" lnSpcReduction="10000"/>
          </a:bodyPr>
          <a:lstStyle/>
          <a:p>
            <a:pPr algn="just" rtl="1"/>
            <a:r>
              <a:rPr lang="ar-IQ" sz="3600" dirty="0">
                <a:latin typeface="Arial" panose="020B0604020202020204" pitchFamily="34" charset="0"/>
                <a:cs typeface="Arial" panose="020B0604020202020204" pitchFamily="34" charset="0"/>
              </a:rPr>
              <a:t>ي</a:t>
            </a:r>
            <a:r>
              <a:rPr lang="ku-Arab-IQ" sz="3600" dirty="0">
                <a:latin typeface="Arial" panose="020B0604020202020204" pitchFamily="34" charset="0"/>
                <a:cs typeface="Arial" panose="020B0604020202020204" pitchFamily="34" charset="0"/>
              </a:rPr>
              <a:t>عدّ </a:t>
            </a:r>
            <a:r>
              <a:rPr lang="ar-IQ" sz="3600" dirty="0">
                <a:latin typeface="Arial" panose="020B0604020202020204" pitchFamily="34" charset="0"/>
                <a:cs typeface="Arial" panose="020B0604020202020204" pitchFamily="34" charset="0"/>
              </a:rPr>
              <a:t>هذا النوع </a:t>
            </a:r>
            <a:r>
              <a:rPr lang="ku-Arab-IQ" sz="3600" dirty="0">
                <a:latin typeface="Arial" panose="020B0604020202020204" pitchFamily="34" charset="0"/>
                <a:cs typeface="Arial" panose="020B0604020202020204" pitchFamily="34" charset="0"/>
              </a:rPr>
              <a:t>من أنواع الكتابة الغاية في الأهمية اللغة العربية، ويشمل ذلك النوع من الكتابة مختلف مجالات الأدب من السيناريو، والرواية، الشعر، والمسرح والقصة القصيرة والقصة القصيرة جدًا، وأدب الأطفال، وكل نوع مما تم ذكر من مختلف تلك الأنواع يقوم الكاتب فيها بتسجيل ما يدور لديه من أفكار، بكتابته مشاعره وأحاسيسه، حيث يظهر ما يشعر به في برقي عباراته وما ينتقيه من ألفاظ بعناية ودقة، حتى يعبِّر عن طريقها عن نفسه، وبالتالي ينجذب إليها القارئ، ويذهب في سحر الكلمات، حتى تصل تلك المشاعر إلى قارئها.</a:t>
            </a:r>
          </a:p>
          <a:p>
            <a:pPr algn="r" rtl="1"/>
            <a:endParaRPr lang="ku-Arab-IQ" dirty="0"/>
          </a:p>
        </p:txBody>
      </p:sp>
    </p:spTree>
    <p:extLst>
      <p:ext uri="{BB962C8B-B14F-4D97-AF65-F5344CB8AC3E}">
        <p14:creationId xmlns:p14="http://schemas.microsoft.com/office/powerpoint/2010/main" val="188102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4924-AD82-47FD-BDB8-CEE954B475B6}"/>
              </a:ext>
            </a:extLst>
          </p:cNvPr>
          <p:cNvSpPr>
            <a:spLocks noGrp="1"/>
          </p:cNvSpPr>
          <p:nvPr>
            <p:ph type="title"/>
          </p:nvPr>
        </p:nvSpPr>
        <p:spPr/>
        <p:txBody>
          <a:bodyPr/>
          <a:lstStyle/>
          <a:p>
            <a:pPr algn="ctr"/>
            <a:r>
              <a:rPr lang="ar-IQ" dirty="0"/>
              <a:t>كتابة الفقرة</a:t>
            </a:r>
            <a:endParaRPr lang="en-US" dirty="0"/>
          </a:p>
        </p:txBody>
      </p:sp>
      <p:sp>
        <p:nvSpPr>
          <p:cNvPr id="3" name="Content Placeholder 2">
            <a:extLst>
              <a:ext uri="{FF2B5EF4-FFF2-40B4-BE49-F238E27FC236}">
                <a16:creationId xmlns:a16="http://schemas.microsoft.com/office/drawing/2014/main" id="{782D3009-C826-4DDF-B065-6C9989AAAA79}"/>
              </a:ext>
            </a:extLst>
          </p:cNvPr>
          <p:cNvSpPr>
            <a:spLocks noGrp="1"/>
          </p:cNvSpPr>
          <p:nvPr>
            <p:ph idx="1"/>
          </p:nvPr>
        </p:nvSpPr>
        <p:spPr/>
        <p:txBody>
          <a:bodyPr/>
          <a:lstStyle/>
          <a:p>
            <a:pPr marL="0" indent="0" algn="just" rtl="1">
              <a:buNone/>
            </a:pPr>
            <a:r>
              <a:rPr lang="ku-Arab-IQ" sz="3200" dirty="0"/>
              <a:t>تعريف الفقرة: الفقرة هي مجموعة من الجمل تترابط فيما بينها لفظاً ومعنى، وينتج عنها فكرة رئيسة، والفقرات من الممكن أن تكون مقدمة أي فقرة مستقلة، أو خاطرة، أو تسلسل لأفكار سابقة في مقال أو غيره.</a:t>
            </a:r>
          </a:p>
          <a:p>
            <a:pPr marL="0" indent="0" algn="r" rtl="1">
              <a:buNone/>
            </a:pPr>
            <a:endParaRPr lang="ku-Arab-IQ" dirty="0"/>
          </a:p>
        </p:txBody>
      </p:sp>
    </p:spTree>
    <p:extLst>
      <p:ext uri="{BB962C8B-B14F-4D97-AF65-F5344CB8AC3E}">
        <p14:creationId xmlns:p14="http://schemas.microsoft.com/office/powerpoint/2010/main" val="29972309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786</TotalTime>
  <Words>2501</Words>
  <Application>Microsoft Office PowerPoint</Application>
  <PresentationFormat>Widescreen</PresentationFormat>
  <Paragraphs>162</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Century Gothic</vt:lpstr>
      <vt:lpstr>droid_arabic_kufiregular</vt:lpstr>
      <vt:lpstr>Garamond</vt:lpstr>
      <vt:lpstr>HelveticaNeueLTW20-Ligh</vt:lpstr>
      <vt:lpstr>Savon</vt:lpstr>
      <vt:lpstr>الاستيعاب والتعبير</vt:lpstr>
      <vt:lpstr>مهارة الكتابة</vt:lpstr>
      <vt:lpstr>PowerPoint Presentation</vt:lpstr>
      <vt:lpstr>PowerPoint Presentation</vt:lpstr>
      <vt:lpstr>PowerPoint Presentation</vt:lpstr>
      <vt:lpstr>الكتابة الوظيفية والإجرائية</vt:lpstr>
      <vt:lpstr>الكتابة العلمية</vt:lpstr>
      <vt:lpstr> الكتابة الإبداعية </vt:lpstr>
      <vt:lpstr>كتابة الفقرة</vt:lpstr>
      <vt:lpstr>عدد جمل الفقرة</vt:lpstr>
      <vt:lpstr>1- جملة الموضوع</vt:lpstr>
      <vt:lpstr>مثال</vt:lpstr>
      <vt:lpstr>PowerPoint Presentation</vt:lpstr>
      <vt:lpstr>2-الجمل الداعمة</vt:lpstr>
      <vt:lpstr>PowerPoint Presentation</vt:lpstr>
      <vt:lpstr>جملة الخاتمة </vt:lpstr>
      <vt:lpstr>وإليك الآن الفقرة بكاملها:</vt:lpstr>
      <vt:lpstr>تمرين</vt:lpstr>
      <vt:lpstr>علامات الترقيم</vt:lpstr>
      <vt:lpstr>أهمية علامات الترقيم</vt:lpstr>
      <vt:lpstr>PowerPoint Presentation</vt:lpstr>
      <vt:lpstr>PowerPoint Presentation</vt:lpstr>
      <vt:lpstr>علامات الترقيم في اللغة العربية</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أدوات الربط</vt:lpstr>
      <vt:lpstr>روابط التمثيل:</vt:lpstr>
      <vt:lpstr>الروابط الظرفية: </vt:lpstr>
      <vt:lpstr>روابط الجواب: </vt:lpstr>
      <vt:lpstr>روابط التعليل والنتيجة: </vt:lpstr>
      <vt:lpstr>روابط التشبيه: </vt:lpstr>
      <vt:lpstr>الروابط الشرطية: </vt:lpstr>
      <vt:lpstr>روابط المقابلة و التعارض: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الاستيعاب والتعبير</dc:title>
  <dc:creator>Seween</dc:creator>
  <cp:lastModifiedBy>Seween</cp:lastModifiedBy>
  <cp:revision>21</cp:revision>
  <dcterms:created xsi:type="dcterms:W3CDTF">2021-11-16T19:47:04Z</dcterms:created>
  <dcterms:modified xsi:type="dcterms:W3CDTF">2021-12-15T18:21:57Z</dcterms:modified>
</cp:coreProperties>
</file>