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3368C8-5F64-45C9-910E-7976A896657B}"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93374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368C8-5F64-45C9-910E-7976A896657B}"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329187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368C8-5F64-45C9-910E-7976A896657B}"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216371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368C8-5F64-45C9-910E-7976A896657B}"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35079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3368C8-5F64-45C9-910E-7976A896657B}"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38734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3368C8-5F64-45C9-910E-7976A896657B}"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2340125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3368C8-5F64-45C9-910E-7976A896657B}"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3094759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368C8-5F64-45C9-910E-7976A896657B}"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28758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368C8-5F64-45C9-910E-7976A896657B}"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1207291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3368C8-5F64-45C9-910E-7976A896657B}"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3819266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3368C8-5F64-45C9-910E-7976A896657B}"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DB831-872B-4687-9923-D6472C6DF032}" type="slidenum">
              <a:rPr lang="en-US" smtClean="0"/>
              <a:t>‹#›</a:t>
            </a:fld>
            <a:endParaRPr lang="en-US"/>
          </a:p>
        </p:txBody>
      </p:sp>
    </p:spTree>
    <p:extLst>
      <p:ext uri="{BB962C8B-B14F-4D97-AF65-F5344CB8AC3E}">
        <p14:creationId xmlns:p14="http://schemas.microsoft.com/office/powerpoint/2010/main" val="264172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368C8-5F64-45C9-910E-7976A896657B}"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DB831-872B-4687-9923-D6472C6DF032}" type="slidenum">
              <a:rPr lang="en-US" smtClean="0"/>
              <a:t>‹#›</a:t>
            </a:fld>
            <a:endParaRPr lang="en-US"/>
          </a:p>
        </p:txBody>
      </p:sp>
    </p:spTree>
    <p:extLst>
      <p:ext uri="{BB962C8B-B14F-4D97-AF65-F5344CB8AC3E}">
        <p14:creationId xmlns:p14="http://schemas.microsoft.com/office/powerpoint/2010/main" val="51223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الشخصية</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662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IQ" dirty="0" smtClean="0"/>
              <a:t>ما يجري، شأنه في ذلك شأن آلة التصوير المثبتة على حامل تلتقط صو ا رً للمشهد من ا زوية معينة، من غير أن يكون لها أثر في ذلك المشهد الذي تصوره. وال ا روي العليم المحايد يكثرفي الحديث عن الأشخاص، لكنه لا يتحدث عن نفسه أبداً ،فكأنه موجود وغير موجود في الوقت ذاته. وما يرويه هو الدليل على وجوده، لكنه أيضاً يحاذر من أن يتكلم بضميرالمتكلم، فالضمائر الشائعة المتداولة في سرده للحوادث هي ضمير الغائب والغائبين، والمخاطب والمخاطبين عندما يتحاور الأشخاص و مهما يكن من أمر فإن </a:t>
            </a:r>
            <a:r>
              <a:rPr lang="ar-JO" dirty="0" smtClean="0"/>
              <a:t>الراوي </a:t>
            </a:r>
            <a:r>
              <a:rPr lang="ar-IQ" dirty="0" smtClean="0"/>
              <a:t>العليم</a:t>
            </a:r>
          </a:p>
          <a:p>
            <a:pPr algn="r" rtl="1"/>
            <a:r>
              <a:rPr lang="ar-IQ" dirty="0" smtClean="0"/>
              <a:t>يختلف عن المشارك فيما يلي:</a:t>
            </a:r>
          </a:p>
          <a:p>
            <a:pPr algn="r" rtl="1"/>
            <a:r>
              <a:rPr lang="ar-IQ" dirty="0" smtClean="0"/>
              <a:t>ا أنه تقنية جيدة تمكن المؤلف من التواري فيطرح ما يريده من أفكار . -</a:t>
            </a:r>
          </a:p>
          <a:p>
            <a:pPr algn="r" rtl="1"/>
            <a:r>
              <a:rPr lang="ar-IQ" dirty="0" smtClean="0"/>
              <a:t>2 يتجنب المؤلف عن طريقه فخ السقوط في الأنا. -</a:t>
            </a:r>
          </a:p>
          <a:p>
            <a:pPr algn="r" rtl="1"/>
            <a:r>
              <a:rPr lang="ar-IQ" dirty="0" smtClean="0"/>
              <a:t>3 يفصل ما بين زمن القصة والحكاية . -</a:t>
            </a:r>
          </a:p>
          <a:p>
            <a:pPr algn="r" rtl="1"/>
            <a:endParaRPr lang="en-US" dirty="0"/>
          </a:p>
        </p:txBody>
      </p:sp>
    </p:spTree>
    <p:extLst>
      <p:ext uri="{BB962C8B-B14F-4D97-AF65-F5344CB8AC3E}">
        <p14:creationId xmlns:p14="http://schemas.microsoft.com/office/powerpoint/2010/main" val="1940796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smtClean="0"/>
              <a:t>ب </a:t>
            </a:r>
            <a:r>
              <a:rPr lang="ar-JO" dirty="0" smtClean="0"/>
              <a:t>الراوي </a:t>
            </a:r>
            <a:r>
              <a:rPr lang="ar-IQ" dirty="0" smtClean="0"/>
              <a:t>العليم المنقّح : وهو الراوي</a:t>
            </a:r>
            <a:r>
              <a:rPr lang="ar-JO" dirty="0" smtClean="0"/>
              <a:t> </a:t>
            </a:r>
            <a:r>
              <a:rPr lang="ar-IQ" dirty="0" smtClean="0"/>
              <a:t>الذي يحاول التحقق من صحة ما يرويه . والتأكد –من أهداف الشخوص، فهو يكثر من التدخل مؤكداً صحة حدث، أو صحة تفسير، مقيماًعلاقة مباشرة بالقارئ، وقد يكثر التدخل بصورة لافتة مما يجعل صوت هذا السارد المنقّح</a:t>
            </a:r>
            <a:r>
              <a:rPr lang="ar-JO" dirty="0" smtClean="0"/>
              <a:t> </a:t>
            </a:r>
            <a:r>
              <a:rPr lang="ar-IQ" dirty="0" smtClean="0"/>
              <a:t>لما يرويه هو صوت المؤلف. وهذا النوع من الراوي</a:t>
            </a:r>
            <a:r>
              <a:rPr lang="ar-JO" dirty="0" smtClean="0"/>
              <a:t> </a:t>
            </a:r>
            <a:r>
              <a:rPr lang="ar-IQ" dirty="0" smtClean="0"/>
              <a:t>العليم هو </a:t>
            </a:r>
            <a:r>
              <a:rPr lang="ar-JO" dirty="0" smtClean="0"/>
              <a:t>راو </a:t>
            </a:r>
            <a:r>
              <a:rPr lang="ar-IQ" dirty="0" smtClean="0"/>
              <a:t>يأتي للقصة من خارجهاويسهم في صياغة الحكاية على الرغم من أنه منفصل عنها، مؤدي</a:t>
            </a:r>
            <a:r>
              <a:rPr lang="ar-JO" dirty="0" smtClean="0"/>
              <a:t>ا </a:t>
            </a:r>
            <a:r>
              <a:rPr lang="ar-IQ" dirty="0" smtClean="0"/>
              <a:t>دور الوسيط بين</a:t>
            </a:r>
          </a:p>
          <a:p>
            <a:pPr algn="r" rtl="1"/>
            <a:r>
              <a:rPr lang="ar-IQ" dirty="0" smtClean="0"/>
              <a:t>الكاتب والقارئ، من جهة، والوسيط بين الشخوص والقارئ من جهة أخرى.</a:t>
            </a:r>
          </a:p>
          <a:p>
            <a:pPr algn="r" rtl="1"/>
            <a:r>
              <a:rPr lang="ar-IQ" dirty="0" smtClean="0"/>
              <a:t>لذلك يمثل </a:t>
            </a:r>
            <a:r>
              <a:rPr lang="ar-JO" dirty="0" smtClean="0"/>
              <a:t>الراوي </a:t>
            </a:r>
            <a:r>
              <a:rPr lang="ar-IQ" dirty="0" smtClean="0"/>
              <a:t>تجسيداً للمسافة بين القاص والحكاية ، وتجسيداً </a:t>
            </a:r>
            <a:r>
              <a:rPr lang="ar-JO" dirty="0" smtClean="0"/>
              <a:t>لزاوبة  </a:t>
            </a:r>
            <a:r>
              <a:rPr lang="ar-IQ" dirty="0" smtClean="0"/>
              <a:t>النظر</a:t>
            </a:r>
            <a:r>
              <a:rPr lang="ar-JO" dirty="0" smtClean="0"/>
              <a:t>.</a:t>
            </a:r>
            <a:endParaRPr lang="ar-IQ" dirty="0" smtClean="0"/>
          </a:p>
          <a:p>
            <a:pPr algn="r" rtl="1"/>
            <a:endParaRPr lang="ar-IQ" dirty="0" smtClean="0"/>
          </a:p>
          <a:p>
            <a:pPr algn="r" rtl="1"/>
            <a:endParaRPr lang="en-US" dirty="0"/>
          </a:p>
        </p:txBody>
      </p:sp>
    </p:spTree>
    <p:extLst>
      <p:ext uri="{BB962C8B-B14F-4D97-AF65-F5344CB8AC3E}">
        <p14:creationId xmlns:p14="http://schemas.microsoft.com/office/powerpoint/2010/main" val="102736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smtClean="0"/>
              <a:t>الشخصية:</a:t>
            </a:r>
          </a:p>
          <a:p>
            <a:pPr algn="just" rtl="1"/>
            <a:r>
              <a:rPr lang="ar-IQ" dirty="0" smtClean="0"/>
              <a:t>   يقوم العمل الروائي على اسس متكاملة ومن أهمها الشخصية والمكان والزمان </a:t>
            </a:r>
          </a:p>
          <a:p>
            <a:pPr algn="just" rtl="1"/>
            <a:r>
              <a:rPr lang="ar-IQ" dirty="0" smtClean="0"/>
              <a:t>تحتل الشخصية الروائية أهمية كبيرة في مجال الرواية ، وأصبحت من أهم العناصر التي لايستغنى عتها الروائي ،ويقول حسن بحراوي (أن الشخصية هي محض خيال يبدعه المؤلف لغاية فنية محددة يسعى إليها ،..فالشخصية لاوجود لها خارج الكلمات لأنها  ليست سوى كائنات من الورق ومع ذلك ..أن الشخصيات تمثل الأشخاص فعلا  ولكن ذالك بتم طبقا لصياغات خاصة بالتخيل)</a:t>
            </a:r>
          </a:p>
          <a:p>
            <a:pPr algn="just" rtl="1"/>
            <a:endParaRPr lang="en-US" dirty="0"/>
          </a:p>
        </p:txBody>
      </p:sp>
    </p:spTree>
    <p:extLst>
      <p:ext uri="{BB962C8B-B14F-4D97-AF65-F5344CB8AC3E}">
        <p14:creationId xmlns:p14="http://schemas.microsoft.com/office/powerpoint/2010/main" val="389065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smtClean="0"/>
              <a:t>وتقول آمنة بلعلي (أن الشخصية الروائية كائن على الورق العمل السردي ، فلا يمكن أن نعتبر أن لهاوجود واقعي تبقى مجرد ةنسيج من خيال مؤلفها )2</a:t>
            </a:r>
          </a:p>
          <a:p>
            <a:pPr algn="just" rtl="1"/>
            <a:r>
              <a:rPr lang="ar-IQ" dirty="0" smtClean="0"/>
              <a:t>وفي العمل السردي  نجد الشخصية الروائية شديدة الصلة بالرواية فهي تساهم تجسيد الواقع فهي بمثابة البؤرة التي يرتكز عليها العمل السردي فلا بمكن تصوير قصة بدون  شخصيات ، (والشخصية هي الکائن الإنساني الذي يتحرک فی سياق الأحداث وقد تکون الشخصية من الحيوان، فيستخدم عندئذٍ کرمز يشف عمّا وراءه من شخصيّة إنسانيّة تهدف من وراءها العبرة والموعظة، کما في، "کليلة ودمنة"، والقصص التعليميّة الأُخری. وقد تکون الشخصية فی القصة رئيسية، وقد تکون ثانوية تنمو بنمو الأحداث وتقدم علی مراحل أثناء تطور الرواية وهي في حالة صراع مستمر مع الآخرين، أو في حالة صراع نفسي مع الذات)3</a:t>
            </a:r>
          </a:p>
          <a:p>
            <a:pPr algn="just" rtl="1"/>
            <a:endParaRPr lang="en-US" dirty="0"/>
          </a:p>
        </p:txBody>
      </p:sp>
    </p:spTree>
    <p:extLst>
      <p:ext uri="{BB962C8B-B14F-4D97-AF65-F5344CB8AC3E}">
        <p14:creationId xmlns:p14="http://schemas.microsoft.com/office/powerpoint/2010/main" val="176104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smtClean="0"/>
              <a:t>والشخصية من حيث تكوينها نوعان</a:t>
            </a:r>
          </a:p>
          <a:p>
            <a:pPr algn="just" rtl="1"/>
            <a:r>
              <a:rPr lang="ar-IQ" dirty="0" smtClean="0"/>
              <a:t>ا: الشخصية النامية : وهي الشخصيةٌ المركبة المتطورة ا لتي تستقر على حال و لا تبدو للقارئ في الصفحات الأولى بل تتكشف شيئأ فشيئأ، وتتطور بتطور الروا يةٌ وأحداثها و تنمو مع تغييرٌ الأحداث، و يكٌون تطورها غالبا نتيجٌة تفاعلها المستمر مع هذه الحوادث لأنها في حالة صراع مستمر مع الآخر ينٌ أو صراع نفسي مع الذات وقد كٌون هذا التفاعل ظاهرا أو خفياٌ وقد ينٌتهي بالغلبة أو بالإخفاق ، والمعيار الحقيقي للحكم على نموها هو قدرتها على الإدهاش والإقناع ،وهي غالبا ما تكون الأداة التي تتمثل فيها رؤية الروائي. وفي تصوير الشخصيات النامية طريقتان:</a:t>
            </a:r>
          </a:p>
          <a:p>
            <a:pPr algn="just" rtl="1"/>
            <a:r>
              <a:rPr lang="ar-IQ" dirty="0" smtClean="0"/>
              <a:t>أ – أن بكون الشخص في القصة متكافئأ مع نفسه أي منطقيا في صفاته.</a:t>
            </a:r>
          </a:p>
          <a:p>
            <a:pPr algn="just" rtl="1"/>
            <a:r>
              <a:rPr lang="ar-IQ" dirty="0" smtClean="0"/>
              <a:t>ب – أن لايكون الشخص في القصة منطقيا مع نفسه في سلوكه .</a:t>
            </a:r>
          </a:p>
          <a:p>
            <a:pPr algn="just" rtl="1"/>
            <a:endParaRPr lang="en-US" dirty="0"/>
          </a:p>
        </p:txBody>
      </p:sp>
    </p:spTree>
    <p:extLst>
      <p:ext uri="{BB962C8B-B14F-4D97-AF65-F5344CB8AC3E}">
        <p14:creationId xmlns:p14="http://schemas.microsoft.com/office/powerpoint/2010/main" val="252646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endParaRPr lang="ar-IQ" dirty="0" smtClean="0"/>
          </a:p>
          <a:p>
            <a:pPr algn="just" rtl="1"/>
            <a:r>
              <a:rPr lang="ar-IQ" dirty="0" smtClean="0"/>
              <a:t>2: الشخصية المسطحة الثابتة : ثابتة الصفات طوال الرواية و تقوم فيها الشخصية عادة حول فكرة واحدة وتظهر في كل مواقف القصة بصورة واحدة لاتتغير في سلوكها وانفعالاتها ولاتؤثر فيهٌا الحوادث، ولاتكاد طبيعٌتها تتغيرٌ من بدا يةٌ القصة حتى النهايةٌ، أي لاتأخذ منها شيئٌا ولا تعطيهٌا أو تزيدٌ عليهٌا . وللشخصياٌت الثابتة فائدة كبيرٌة في نظر الكاتب والقارئ، وتوجد لتسهل عمل للكاتب لانه يسٌتطيع ٌ بلمسة واحدة أن يقٌيمٌ بناء هذه الشخصيةٌ التي تخدم فكرته طوال السرد فهي لاتحتاج إلى تقد يمٌ وتفسيرٌ ولا إلى فضل تحليلٌ وبياٌن لاسيمٌا في روا يةٌ الشخصياٌت، أما القارئ فإنه يجٌد في مثل هذه الشخصياٌت بعض أصدقائه ومعارفه الذ ينٌ يقٌابلهم كل يوٌم. </a:t>
            </a:r>
          </a:p>
          <a:p>
            <a:pPr algn="just" rtl="1"/>
            <a:endParaRPr lang="en-US" dirty="0"/>
          </a:p>
        </p:txBody>
      </p:sp>
    </p:spTree>
    <p:extLst>
      <p:ext uri="{BB962C8B-B14F-4D97-AF65-F5344CB8AC3E}">
        <p14:creationId xmlns:p14="http://schemas.microsoft.com/office/powerpoint/2010/main" val="3063595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IQ" dirty="0" smtClean="0"/>
              <a:t>أما الشخصياٌت من حيثٌ دورها فهي نوعان:</a:t>
            </a:r>
          </a:p>
          <a:p>
            <a:pPr algn="r" rtl="1"/>
            <a:r>
              <a:rPr lang="ar-IQ" dirty="0" smtClean="0"/>
              <a:t>أ الشخصية المحورية أو الأساسية : تلك الشخصيةٌ التي يتٌحرك بها ومنها الكاتب، ليبٌرز غا يتٌه من العمل الأدبي ،ً روائياٌ كان أو حوار ياٌ.</a:t>
            </a:r>
          </a:p>
          <a:p>
            <a:pPr algn="r" rtl="1"/>
            <a:r>
              <a:rPr lang="ar-IQ" dirty="0" smtClean="0"/>
              <a:t>ب  الشخصية الثانوية: وٌظفها الكاتب في مرحلة من مراحل التطور الروائي ،ً ثم تٌخلى. عنها بعد أداء دورها، تظهر شخصيةٌ أخرى</a:t>
            </a:r>
          </a:p>
          <a:p>
            <a:pPr algn="r" rtl="1"/>
            <a:r>
              <a:rPr lang="ar-IQ" dirty="0" smtClean="0"/>
              <a:t>طرق عرض الشخصيات</a:t>
            </a:r>
          </a:p>
          <a:p>
            <a:pPr algn="r" rtl="1"/>
            <a:r>
              <a:rPr lang="ar-IQ" dirty="0" smtClean="0"/>
              <a:t>الطريقة المباشرة أوالتحليلية: وهي أن يلٌجا الراوي الى رسم الشخصيات معتمدا على الراوي العالم بكل شيءً، مستعملا ضميرٌ الغائب، في رٌسم شخص اٌته من الخارج، شٌرح عواطفها وبواعثها وأفكارها وأحاسيسٌها، عٌقب على بعض تصرفاتها فٌسر بعضها. الآخر، وكثيرٌاما يعٌطينٌا رأ يهٌ فيٌها صر يحٌا دون ما التواء.</a:t>
            </a:r>
          </a:p>
        </p:txBody>
      </p:sp>
    </p:spTree>
    <p:extLst>
      <p:ext uri="{BB962C8B-B14F-4D97-AF65-F5344CB8AC3E}">
        <p14:creationId xmlns:p14="http://schemas.microsoft.com/office/powerpoint/2010/main" val="140832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ar-IQ" dirty="0" smtClean="0"/>
              <a:t>الطريقة غير المباشرة أو التمثيلية : هي التي يبٌتعد فهيٌا الروائ جانبا، ليتٌرك للشخصيةٌ حر يةٌ الحركة والتعبيرٌ عن نفسها بنفسها، مستعملا ضميرٌ المتكلم، فتتكشف أبعادها أمام القارئ بصورة تدر يجٌيةٌ عبرأحاد ثٌها وتصرفاتها وأفعالها، وهي تفصح عن مشاعرها الداخلية وسماتها الخلقية وأحاسيسٌها، وقد لٌجأ الروائ إلى بعض الشخصياٌت في الروا يةٌ لإبراز جانب من صفاتها الخارجيةٌ أو الداخليةٌ من خلال تعليٌقها. على تصرفاتها ومواقفها وأفكارها.4</a:t>
            </a:r>
          </a:p>
          <a:p>
            <a:pPr algn="just" rtl="1"/>
            <a:r>
              <a:rPr lang="ar-IQ" dirty="0" smtClean="0"/>
              <a:t>1-	بحراوي حسن :بنية الشكل الروائي ص 123</a:t>
            </a:r>
          </a:p>
          <a:p>
            <a:pPr algn="just" rtl="1"/>
            <a:r>
              <a:rPr lang="ar-IQ" dirty="0" smtClean="0"/>
              <a:t>2-	آمنة بلعلي  : التخيل في الرواية الجزارية ص53</a:t>
            </a:r>
          </a:p>
          <a:p>
            <a:pPr algn="just" rtl="1"/>
            <a:r>
              <a:rPr lang="ar-IQ" dirty="0" smtClean="0"/>
              <a:t>3-	عزيزة، مريدن القصة والرواية، ،ص 27 دار الفكر، بيروت، 1980م</a:t>
            </a:r>
          </a:p>
          <a:p>
            <a:pPr algn="just" rtl="1"/>
            <a:r>
              <a:rPr lang="ar-IQ" dirty="0" smtClean="0"/>
              <a:t>4-	. عبد الملك مرتاض، في نظرية الرواية )بحث في تقنيات الكتابة الروائية  107</a:t>
            </a:r>
          </a:p>
          <a:p>
            <a:pPr algn="just" rtl="1"/>
            <a:endParaRPr lang="en-US" dirty="0"/>
          </a:p>
        </p:txBody>
      </p:sp>
    </p:spTree>
    <p:extLst>
      <p:ext uri="{BB962C8B-B14F-4D97-AF65-F5344CB8AC3E}">
        <p14:creationId xmlns:p14="http://schemas.microsoft.com/office/powerpoint/2010/main" val="2185239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rtl="1"/>
            <a:r>
              <a:rPr lang="ar-IQ" dirty="0" smtClean="0"/>
              <a:t>علاقة الراوي بالشخصية :</a:t>
            </a:r>
          </a:p>
          <a:p>
            <a:pPr algn="just" rtl="1"/>
            <a:r>
              <a:rPr lang="ar-IQ" dirty="0" smtClean="0"/>
              <a:t>الشخصية الروائية شخصية فاعلة أساساً ولكنّها قد تُمكَّن من الكلام والرؤية .</a:t>
            </a:r>
          </a:p>
          <a:p>
            <a:pPr algn="just" rtl="1"/>
            <a:r>
              <a:rPr lang="ar-IQ" dirty="0" smtClean="0"/>
              <a:t>والراوي هو الذي يسرد أفعالها وينقل كلا مها، ومن ينزل لها عن الرؤية فتأتي الأحداث والشخصيات منعكسة في مرآتها"</a:t>
            </a:r>
            <a:endParaRPr lang="ar-JO" dirty="0" smtClean="0"/>
          </a:p>
          <a:p>
            <a:pPr algn="just" rtl="1"/>
            <a:r>
              <a:rPr lang="ar-IQ" dirty="0" smtClean="0"/>
              <a:t>مفهوم ا</a:t>
            </a:r>
            <a:r>
              <a:rPr lang="ar-JO" dirty="0" smtClean="0"/>
              <a:t>ل</a:t>
            </a:r>
            <a:r>
              <a:rPr lang="ar-IQ" dirty="0" smtClean="0"/>
              <a:t>ر</a:t>
            </a:r>
            <a:r>
              <a:rPr lang="ar-JO" dirty="0"/>
              <a:t>ا</a:t>
            </a:r>
            <a:r>
              <a:rPr lang="ar-IQ" dirty="0" smtClean="0"/>
              <a:t>وي: هو أحد شخصيا ت الرواية، إلا أنه قد ينتمي إلى عالم آخر غير</a:t>
            </a:r>
          </a:p>
          <a:p>
            <a:pPr algn="just" rtl="1"/>
            <a:r>
              <a:rPr lang="ar-IQ" dirty="0" smtClean="0"/>
              <a:t>الذي تتحرك فيه شخصياتها، ويقوم بوظائف تختلف عن وظيفتها، ويسمح له بالحركة في زمان ومكان أكثر اتساعاً من زمانها ومكانها ،فبينما تقوم الشخصيات بصناعة الأفعال والأقوال والأفكار التي تدير دفة العالم الخيالي المصور، وتدفعه نحو الص</a:t>
            </a:r>
            <a:r>
              <a:rPr lang="ar-JO" dirty="0" smtClean="0"/>
              <a:t>راع</a:t>
            </a:r>
            <a:r>
              <a:rPr lang="ar-IQ" dirty="0" smtClean="0"/>
              <a:t> والتطور. فإن دور </a:t>
            </a:r>
            <a:r>
              <a:rPr lang="ar-JO" dirty="0" smtClean="0"/>
              <a:t>الرواي </a:t>
            </a:r>
            <a:r>
              <a:rPr lang="ar-IQ" dirty="0" smtClean="0"/>
              <a:t>يتجاوز ذلك إلى </a:t>
            </a:r>
            <a:r>
              <a:rPr lang="ar-JO" dirty="0" smtClean="0"/>
              <a:t>عرض </a:t>
            </a:r>
            <a:r>
              <a:rPr lang="ar-IQ" dirty="0" smtClean="0"/>
              <a:t>هذا العالم كله من </a:t>
            </a:r>
            <a:r>
              <a:rPr lang="ar-JO" dirty="0" smtClean="0"/>
              <a:t>زاوية </a:t>
            </a:r>
            <a:r>
              <a:rPr lang="ar-IQ" dirty="0" smtClean="0"/>
              <a:t>معينة، ثم وضعه في إطارخاص يصبح كاذباً( فتروي الحدث شخصية خيالية هي </a:t>
            </a:r>
            <a:r>
              <a:rPr lang="ar-JO" dirty="0" smtClean="0"/>
              <a:t>الراوي</a:t>
            </a:r>
            <a:r>
              <a:rPr lang="ar-IQ" dirty="0" smtClean="0"/>
              <a:t>") 1. </a:t>
            </a:r>
          </a:p>
          <a:p>
            <a:pPr algn="just" rtl="1"/>
            <a:endParaRPr lang="en-US" dirty="0"/>
          </a:p>
        </p:txBody>
      </p:sp>
    </p:spTree>
    <p:extLst>
      <p:ext uri="{BB962C8B-B14F-4D97-AF65-F5344CB8AC3E}">
        <p14:creationId xmlns:p14="http://schemas.microsoft.com/office/powerpoint/2010/main" val="301979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ar-IQ" dirty="0" smtClean="0"/>
              <a:t>ويمكننا القول إن ال ا روي يعد من التقنيات الأساسية التي من يعتمد عليها السرد</a:t>
            </a:r>
          </a:p>
          <a:p>
            <a:pPr algn="just" rtl="1"/>
            <a:r>
              <a:rPr lang="ar-IQ" dirty="0" smtClean="0"/>
              <a:t>والتي من خلال رؤيته ننطلق إلى عالم الرواية، و يمكن تقسيم الرواة في السرد الروائي</a:t>
            </a:r>
          </a:p>
          <a:p>
            <a:pPr algn="just" rtl="1"/>
            <a:r>
              <a:rPr lang="ar-IQ" dirty="0" smtClean="0"/>
              <a:t>العربي الحديث إلى أنوا ع ثلاثة هي :</a:t>
            </a:r>
          </a:p>
          <a:p>
            <a:pPr algn="just" rtl="1"/>
            <a:r>
              <a:rPr lang="ar-IQ" dirty="0" smtClean="0"/>
              <a:t>1 ال ا روي العليم بكل شيء، أو كليّ العلم: "هو ال ا روي الذي يمتلك القدرة غير المحدودة -على الوقوف على الأبعاد الداخلية والخارجية، للأشخاص") 3 (،"فهو يهيمن على عالم روايته،والذي يمكنه أن يتدخل بالتعليق أو الوصف الخارجي، دون التفسير. وهذا ال ا روي يجيء منحا ا زً إلى صف أبطال روايته ،ويكون مكشوف أحياناً وخفيٌّ أحياناً أخرى ، فهو مكشوف لأنه غير متملك لتقنيات السرد الفني ... وخفيٌّ بفضل تطور القص بحيث أصبح الكاتب قاد ا رً على بناء عالم تخيُّلي قصص ي غن ي وواسع و معقّد") 4 (، و ال ا روي يعد من أقنعة الكاتب، ومن أقدمها وأكثرها انتشا ا رً، وال ا روي العليم نوعان:</a:t>
            </a:r>
          </a:p>
          <a:p>
            <a:pPr algn="just" rtl="1"/>
            <a:r>
              <a:rPr lang="ar-IQ" dirty="0" smtClean="0"/>
              <a:t>أ ال ا روي العليم المحايد: ومهمته تقتصر على رصد الحوادث، والأشخاص، والمكان، وتتبّع -</a:t>
            </a:r>
          </a:p>
          <a:p>
            <a:pPr algn="just" rtl="1"/>
            <a:endParaRPr lang="en-US" dirty="0"/>
          </a:p>
        </p:txBody>
      </p:sp>
    </p:spTree>
    <p:extLst>
      <p:ext uri="{BB962C8B-B14F-4D97-AF65-F5344CB8AC3E}">
        <p14:creationId xmlns:p14="http://schemas.microsoft.com/office/powerpoint/2010/main" val="1422087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1210</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الشخصية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الشخصية</dc:title>
  <dc:creator>hp</dc:creator>
  <cp:lastModifiedBy>hp</cp:lastModifiedBy>
  <cp:revision>10</cp:revision>
  <dcterms:created xsi:type="dcterms:W3CDTF">2022-11-09T03:38:55Z</dcterms:created>
  <dcterms:modified xsi:type="dcterms:W3CDTF">2022-11-09T04:11:40Z</dcterms:modified>
</cp:coreProperties>
</file>