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72" r:id="rId5"/>
    <p:sldId id="285" r:id="rId6"/>
    <p:sldId id="260" r:id="rId7"/>
    <p:sldId id="286" r:id="rId8"/>
    <p:sldId id="262" r:id="rId9"/>
    <p:sldId id="271" r:id="rId10"/>
    <p:sldId id="263" r:id="rId11"/>
    <p:sldId id="264" r:id="rId12"/>
    <p:sldId id="265" r:id="rId13"/>
    <p:sldId id="266" r:id="rId14"/>
    <p:sldId id="267" r:id="rId15"/>
    <p:sldId id="268" r:id="rId16"/>
    <p:sldId id="269" r:id="rId17"/>
    <p:sldId id="270" r:id="rId18"/>
    <p:sldId id="288" r:id="rId19"/>
    <p:sldId id="273" r:id="rId20"/>
    <p:sldId id="274" r:id="rId21"/>
    <p:sldId id="283" r:id="rId22"/>
    <p:sldId id="284" r:id="rId23"/>
    <p:sldId id="275" r:id="rId24"/>
    <p:sldId id="276" r:id="rId25"/>
    <p:sldId id="287" r:id="rId26"/>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A5384CFC-B96E-4497-ABD2-7FE1566690E5}" type="datetimeFigureOut">
              <a:rPr lang="en-US" smtClean="0"/>
              <a:t>4/10/2023</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1B6E81BB-2529-4158-83E6-EFB7153A06CA}" type="slidenum">
              <a:rPr lang="en-US" smtClean="0"/>
              <a:t>‹#›</a:t>
            </a:fld>
            <a:endParaRPr lang="en-US"/>
          </a:p>
        </p:txBody>
      </p:sp>
    </p:spTree>
    <p:extLst>
      <p:ext uri="{BB962C8B-B14F-4D97-AF65-F5344CB8AC3E}">
        <p14:creationId xmlns:p14="http://schemas.microsoft.com/office/powerpoint/2010/main" val="1777817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6E81BB-2529-4158-83E6-EFB7153A06CA}" type="slidenum">
              <a:rPr lang="en-US" smtClean="0"/>
              <a:t>10</a:t>
            </a:fld>
            <a:endParaRPr lang="en-US"/>
          </a:p>
        </p:txBody>
      </p:sp>
    </p:spTree>
    <p:extLst>
      <p:ext uri="{BB962C8B-B14F-4D97-AF65-F5344CB8AC3E}">
        <p14:creationId xmlns:p14="http://schemas.microsoft.com/office/powerpoint/2010/main" val="2970559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6E81BB-2529-4158-83E6-EFB7153A06CA}" type="slidenum">
              <a:rPr lang="en-US" smtClean="0"/>
              <a:t>19</a:t>
            </a:fld>
            <a:endParaRPr lang="en-US"/>
          </a:p>
        </p:txBody>
      </p:sp>
    </p:spTree>
    <p:extLst>
      <p:ext uri="{BB962C8B-B14F-4D97-AF65-F5344CB8AC3E}">
        <p14:creationId xmlns:p14="http://schemas.microsoft.com/office/powerpoint/2010/main" val="3386253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465C13-7AEF-428E-81F9-D38C049F97D5}"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2B1D21-7F82-405D-B3D0-350DE98068D2}" type="slidenum">
              <a:rPr lang="en-US" smtClean="0"/>
              <a:t>‹#›</a:t>
            </a:fld>
            <a:endParaRPr lang="en-US"/>
          </a:p>
        </p:txBody>
      </p:sp>
    </p:spTree>
    <p:extLst>
      <p:ext uri="{BB962C8B-B14F-4D97-AF65-F5344CB8AC3E}">
        <p14:creationId xmlns:p14="http://schemas.microsoft.com/office/powerpoint/2010/main" val="1460797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465C13-7AEF-428E-81F9-D38C049F97D5}"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2B1D21-7F82-405D-B3D0-350DE98068D2}" type="slidenum">
              <a:rPr lang="en-US" smtClean="0"/>
              <a:t>‹#›</a:t>
            </a:fld>
            <a:endParaRPr lang="en-US"/>
          </a:p>
        </p:txBody>
      </p:sp>
    </p:spTree>
    <p:extLst>
      <p:ext uri="{BB962C8B-B14F-4D97-AF65-F5344CB8AC3E}">
        <p14:creationId xmlns:p14="http://schemas.microsoft.com/office/powerpoint/2010/main" val="2764179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465C13-7AEF-428E-81F9-D38C049F97D5}"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2B1D21-7F82-405D-B3D0-350DE98068D2}" type="slidenum">
              <a:rPr lang="en-US" smtClean="0"/>
              <a:t>‹#›</a:t>
            </a:fld>
            <a:endParaRPr lang="en-US"/>
          </a:p>
        </p:txBody>
      </p:sp>
    </p:spTree>
    <p:extLst>
      <p:ext uri="{BB962C8B-B14F-4D97-AF65-F5344CB8AC3E}">
        <p14:creationId xmlns:p14="http://schemas.microsoft.com/office/powerpoint/2010/main" val="1097892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465C13-7AEF-428E-81F9-D38C049F97D5}"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2B1D21-7F82-405D-B3D0-350DE98068D2}" type="slidenum">
              <a:rPr lang="en-US" smtClean="0"/>
              <a:t>‹#›</a:t>
            </a:fld>
            <a:endParaRPr lang="en-US"/>
          </a:p>
        </p:txBody>
      </p:sp>
    </p:spTree>
    <p:extLst>
      <p:ext uri="{BB962C8B-B14F-4D97-AF65-F5344CB8AC3E}">
        <p14:creationId xmlns:p14="http://schemas.microsoft.com/office/powerpoint/2010/main" val="22757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0465C13-7AEF-428E-81F9-D38C049F97D5}"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2B1D21-7F82-405D-B3D0-350DE98068D2}" type="slidenum">
              <a:rPr lang="en-US" smtClean="0"/>
              <a:t>‹#›</a:t>
            </a:fld>
            <a:endParaRPr lang="en-US"/>
          </a:p>
        </p:txBody>
      </p:sp>
    </p:spTree>
    <p:extLst>
      <p:ext uri="{BB962C8B-B14F-4D97-AF65-F5344CB8AC3E}">
        <p14:creationId xmlns:p14="http://schemas.microsoft.com/office/powerpoint/2010/main" val="1284258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465C13-7AEF-428E-81F9-D38C049F97D5}" type="datetimeFigureOut">
              <a:rPr lang="en-US" smtClean="0"/>
              <a:t>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2B1D21-7F82-405D-B3D0-350DE98068D2}" type="slidenum">
              <a:rPr lang="en-US" smtClean="0"/>
              <a:t>‹#›</a:t>
            </a:fld>
            <a:endParaRPr lang="en-US"/>
          </a:p>
        </p:txBody>
      </p:sp>
    </p:spTree>
    <p:extLst>
      <p:ext uri="{BB962C8B-B14F-4D97-AF65-F5344CB8AC3E}">
        <p14:creationId xmlns:p14="http://schemas.microsoft.com/office/powerpoint/2010/main" val="3037086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465C13-7AEF-428E-81F9-D38C049F97D5}" type="datetimeFigureOut">
              <a:rPr lang="en-US" smtClean="0"/>
              <a:t>4/10/2023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2B1D21-7F82-405D-B3D0-350DE98068D2}" type="slidenum">
              <a:rPr lang="en-US" smtClean="0"/>
              <a:t>‹#›</a:t>
            </a:fld>
            <a:endParaRPr lang="en-US"/>
          </a:p>
        </p:txBody>
      </p:sp>
    </p:spTree>
    <p:extLst>
      <p:ext uri="{BB962C8B-B14F-4D97-AF65-F5344CB8AC3E}">
        <p14:creationId xmlns:p14="http://schemas.microsoft.com/office/powerpoint/2010/main" val="2153634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465C13-7AEF-428E-81F9-D38C049F97D5}" type="datetimeFigureOut">
              <a:rPr lang="en-US" smtClean="0"/>
              <a:t>4/10/2023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2B1D21-7F82-405D-B3D0-350DE98068D2}" type="slidenum">
              <a:rPr lang="en-US" smtClean="0"/>
              <a:t>‹#›</a:t>
            </a:fld>
            <a:endParaRPr lang="en-US"/>
          </a:p>
        </p:txBody>
      </p:sp>
    </p:spTree>
    <p:extLst>
      <p:ext uri="{BB962C8B-B14F-4D97-AF65-F5344CB8AC3E}">
        <p14:creationId xmlns:p14="http://schemas.microsoft.com/office/powerpoint/2010/main" val="1090982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465C13-7AEF-428E-81F9-D38C049F97D5}" type="datetimeFigureOut">
              <a:rPr lang="en-US" smtClean="0"/>
              <a:t>4/10/2023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2B1D21-7F82-405D-B3D0-350DE98068D2}" type="slidenum">
              <a:rPr lang="en-US" smtClean="0"/>
              <a:t>‹#›</a:t>
            </a:fld>
            <a:endParaRPr lang="en-US"/>
          </a:p>
        </p:txBody>
      </p:sp>
    </p:spTree>
    <p:extLst>
      <p:ext uri="{BB962C8B-B14F-4D97-AF65-F5344CB8AC3E}">
        <p14:creationId xmlns:p14="http://schemas.microsoft.com/office/powerpoint/2010/main" val="3887829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0465C13-7AEF-428E-81F9-D38C049F97D5}" type="datetimeFigureOut">
              <a:rPr lang="en-US" smtClean="0"/>
              <a:t>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2B1D21-7F82-405D-B3D0-350DE98068D2}" type="slidenum">
              <a:rPr lang="en-US" smtClean="0"/>
              <a:t>‹#›</a:t>
            </a:fld>
            <a:endParaRPr lang="en-US"/>
          </a:p>
        </p:txBody>
      </p:sp>
    </p:spTree>
    <p:extLst>
      <p:ext uri="{BB962C8B-B14F-4D97-AF65-F5344CB8AC3E}">
        <p14:creationId xmlns:p14="http://schemas.microsoft.com/office/powerpoint/2010/main" val="2800470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0465C13-7AEF-428E-81F9-D38C049F97D5}" type="datetimeFigureOut">
              <a:rPr lang="en-US" smtClean="0"/>
              <a:t>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2B1D21-7F82-405D-B3D0-350DE98068D2}" type="slidenum">
              <a:rPr lang="en-US" smtClean="0"/>
              <a:t>‹#›</a:t>
            </a:fld>
            <a:endParaRPr lang="en-US"/>
          </a:p>
        </p:txBody>
      </p:sp>
    </p:spTree>
    <p:extLst>
      <p:ext uri="{BB962C8B-B14F-4D97-AF65-F5344CB8AC3E}">
        <p14:creationId xmlns:p14="http://schemas.microsoft.com/office/powerpoint/2010/main" val="260643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465C13-7AEF-428E-81F9-D38C049F97D5}" type="datetimeFigureOut">
              <a:rPr lang="en-US" smtClean="0"/>
              <a:t>4/10/2023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2B1D21-7F82-405D-B3D0-350DE98068D2}" type="slidenum">
              <a:rPr lang="en-US" smtClean="0"/>
              <a:t>‹#›</a:t>
            </a:fld>
            <a:endParaRPr lang="en-US"/>
          </a:p>
        </p:txBody>
      </p:sp>
    </p:spTree>
    <p:extLst>
      <p:ext uri="{BB962C8B-B14F-4D97-AF65-F5344CB8AC3E}">
        <p14:creationId xmlns:p14="http://schemas.microsoft.com/office/powerpoint/2010/main" val="44688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3192731" y="1825625"/>
            <a:ext cx="5806538" cy="4351338"/>
          </a:xfrm>
          <a:prstGeom prst="rect">
            <a:avLst/>
          </a:prstGeom>
        </p:spPr>
      </p:pic>
    </p:spTree>
    <p:extLst>
      <p:ext uri="{BB962C8B-B14F-4D97-AF65-F5344CB8AC3E}">
        <p14:creationId xmlns:p14="http://schemas.microsoft.com/office/powerpoint/2010/main" val="3466626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stretch>
            <a:fillRect/>
          </a:stretch>
        </p:blipFill>
        <p:spPr>
          <a:xfrm>
            <a:off x="838200" y="2952088"/>
            <a:ext cx="10515600" cy="2098411"/>
          </a:xfrm>
          <a:prstGeom prst="rect">
            <a:avLst/>
          </a:prstGeom>
        </p:spPr>
      </p:pic>
    </p:spTree>
    <p:extLst>
      <p:ext uri="{BB962C8B-B14F-4D97-AF65-F5344CB8AC3E}">
        <p14:creationId xmlns:p14="http://schemas.microsoft.com/office/powerpoint/2010/main" val="2442517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838200" y="2961943"/>
            <a:ext cx="10515600" cy="2078702"/>
          </a:xfrm>
          <a:prstGeom prst="rect">
            <a:avLst/>
          </a:prstGeom>
        </p:spPr>
      </p:pic>
    </p:spTree>
    <p:extLst>
      <p:ext uri="{BB962C8B-B14F-4D97-AF65-F5344CB8AC3E}">
        <p14:creationId xmlns:p14="http://schemas.microsoft.com/office/powerpoint/2010/main" val="2160172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838200" y="2897674"/>
            <a:ext cx="10515600" cy="2207239"/>
          </a:xfrm>
          <a:prstGeom prst="rect">
            <a:avLst/>
          </a:prstGeom>
        </p:spPr>
      </p:pic>
    </p:spTree>
    <p:extLst>
      <p:ext uri="{BB962C8B-B14F-4D97-AF65-F5344CB8AC3E}">
        <p14:creationId xmlns:p14="http://schemas.microsoft.com/office/powerpoint/2010/main" val="1047797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838200" y="3141460"/>
            <a:ext cx="10515600" cy="1719668"/>
          </a:xfrm>
          <a:prstGeom prst="rect">
            <a:avLst/>
          </a:prstGeom>
        </p:spPr>
      </p:pic>
    </p:spTree>
    <p:extLst>
      <p:ext uri="{BB962C8B-B14F-4D97-AF65-F5344CB8AC3E}">
        <p14:creationId xmlns:p14="http://schemas.microsoft.com/office/powerpoint/2010/main" val="3411776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838200" y="2858872"/>
            <a:ext cx="10515600" cy="2284843"/>
          </a:xfrm>
          <a:prstGeom prst="rect">
            <a:avLst/>
          </a:prstGeom>
        </p:spPr>
      </p:pic>
    </p:spTree>
    <p:extLst>
      <p:ext uri="{BB962C8B-B14F-4D97-AF65-F5344CB8AC3E}">
        <p14:creationId xmlns:p14="http://schemas.microsoft.com/office/powerpoint/2010/main" val="265920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838200" y="3031579"/>
            <a:ext cx="10515600" cy="1939430"/>
          </a:xfrm>
          <a:prstGeom prst="rect">
            <a:avLst/>
          </a:prstGeom>
        </p:spPr>
      </p:pic>
    </p:spTree>
    <p:extLst>
      <p:ext uri="{BB962C8B-B14F-4D97-AF65-F5344CB8AC3E}">
        <p14:creationId xmlns:p14="http://schemas.microsoft.com/office/powerpoint/2010/main" val="1771479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838200" y="2798573"/>
            <a:ext cx="10515600" cy="2405442"/>
          </a:xfrm>
          <a:prstGeom prst="rect">
            <a:avLst/>
          </a:prstGeom>
        </p:spPr>
      </p:pic>
    </p:spTree>
    <p:extLst>
      <p:ext uri="{BB962C8B-B14F-4D97-AF65-F5344CB8AC3E}">
        <p14:creationId xmlns:p14="http://schemas.microsoft.com/office/powerpoint/2010/main" val="31076108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838200" y="2182785"/>
            <a:ext cx="10515600" cy="3637017"/>
          </a:xfrm>
          <a:prstGeom prst="rect">
            <a:avLst/>
          </a:prstGeom>
        </p:spPr>
      </p:pic>
    </p:spTree>
    <p:extLst>
      <p:ext uri="{BB962C8B-B14F-4D97-AF65-F5344CB8AC3E}">
        <p14:creationId xmlns:p14="http://schemas.microsoft.com/office/powerpoint/2010/main" val="4201608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809432" y="1825625"/>
            <a:ext cx="8573136" cy="4351338"/>
          </a:xfrm>
          <a:prstGeom prst="rect">
            <a:avLst/>
          </a:prstGeom>
        </p:spPr>
      </p:pic>
    </p:spTree>
    <p:extLst>
      <p:ext uri="{BB962C8B-B14F-4D97-AF65-F5344CB8AC3E}">
        <p14:creationId xmlns:p14="http://schemas.microsoft.com/office/powerpoint/2010/main" val="16406382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JO" dirty="0" smtClean="0"/>
              <a:t>برزت في أدب الرومانتيكين ظاهرة مرض العصر التي تجسد نظرتهم التشاؤمية الى الحياة بسب عجزهم تحقيق طموحاتم  وآمالهم في الحياة وفي يناء مجتمع جديد.</a:t>
            </a:r>
          </a:p>
          <a:p>
            <a:pPr algn="r" rtl="1"/>
            <a:r>
              <a:rPr lang="ar-JO" dirty="0" smtClean="0"/>
              <a:t>يرى الروماتيكيون أن غاية الفنون مشتركة متبادلة ،فالشعر يستخدم الصوت واللون  والرسم </a:t>
            </a:r>
          </a:p>
          <a:p>
            <a:pPr algn="r" rtl="1"/>
            <a:r>
              <a:rPr lang="ar-JO" dirty="0" smtClean="0"/>
              <a:t>اهم شعراء وادباء المذهب الرومانتيكي:</a:t>
            </a:r>
          </a:p>
          <a:p>
            <a:pPr algn="r" rtl="1"/>
            <a:r>
              <a:rPr lang="ar-JO" dirty="0" smtClean="0"/>
              <a:t>الكسندر توماس 1932(الفرسان الثلاثة)،مدام دوستال(1807)،الفرددومسيه(1832)،الفرد دويني(1826)لامارتين1869،فيكتور هوجو1831،شيلي1823،ج بايزون1834،وودزورث1870</a:t>
            </a:r>
            <a:endParaRPr lang="en-US" dirty="0"/>
          </a:p>
        </p:txBody>
      </p:sp>
    </p:spTree>
    <p:extLst>
      <p:ext uri="{BB962C8B-B14F-4D97-AF65-F5344CB8AC3E}">
        <p14:creationId xmlns:p14="http://schemas.microsoft.com/office/powerpoint/2010/main" val="3959768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838200" y="1816749"/>
            <a:ext cx="10515600" cy="4258253"/>
          </a:xfrm>
          <a:prstGeom prst="rect">
            <a:avLst/>
          </a:prstGeom>
        </p:spPr>
      </p:pic>
    </p:spTree>
    <p:extLst>
      <p:ext uri="{BB962C8B-B14F-4D97-AF65-F5344CB8AC3E}">
        <p14:creationId xmlns:p14="http://schemas.microsoft.com/office/powerpoint/2010/main" val="5696187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JO" dirty="0" smtClean="0"/>
              <a:t>الرومانتيكية في الشعر العربي</a:t>
            </a:r>
            <a:endParaRPr lang="en-US" dirty="0"/>
          </a:p>
        </p:txBody>
      </p:sp>
      <p:sp>
        <p:nvSpPr>
          <p:cNvPr id="3" name="Content Placeholder 2"/>
          <p:cNvSpPr>
            <a:spLocks noGrp="1"/>
          </p:cNvSpPr>
          <p:nvPr>
            <p:ph idx="1"/>
          </p:nvPr>
        </p:nvSpPr>
        <p:spPr/>
        <p:txBody>
          <a:bodyPr>
            <a:normAutofit lnSpcReduction="10000"/>
          </a:bodyPr>
          <a:lstStyle/>
          <a:p>
            <a:pPr algn="r" rtl="1"/>
            <a:r>
              <a:rPr lang="ar-JO" dirty="0" smtClean="0"/>
              <a:t>أن الرومانتيكية الغربية أثرت في الشعر ال</a:t>
            </a:r>
            <a:r>
              <a:rPr lang="ar-JO" dirty="0"/>
              <a:t>ع</a:t>
            </a:r>
            <a:r>
              <a:rPr lang="ar-JO" dirty="0" smtClean="0"/>
              <a:t>ربي بفضل الأتصال بين العرب وبين الغرب وقد حمل ذلك الأتصال معه ، الكثير من المفاهيم  والقيم بدأت يغزو </a:t>
            </a:r>
            <a:endParaRPr lang="en-US" dirty="0" smtClean="0"/>
          </a:p>
          <a:p>
            <a:pPr algn="r" rtl="1"/>
            <a:r>
              <a:rPr lang="en-US" dirty="0" smtClean="0">
                <a:solidFill>
                  <a:srgbClr val="FF0000"/>
                </a:solidFill>
              </a:rPr>
              <a:t>1-</a:t>
            </a:r>
            <a:r>
              <a:rPr lang="ar-JO" dirty="0" smtClean="0"/>
              <a:t>عن طريق الصحف والمجلات والكتب التي تحمل الكثير من مبادئها وسرعان  ماتلقفها المثقفون فترجموا منها الكثير،وتأثروابما قرأوا،منهم عبد الرحمن شكري وعباس العقاد وابراهيم المازني اللذين يمثلون بواكير اتجاه رومانتيكي أطلق عليه جماعة الديوان </a:t>
            </a:r>
            <a:r>
              <a:rPr lang="ar-JO" dirty="0"/>
              <a:t>سعى روّاد الجماعة إلى معالجة العديد من القضايا، خاصة في الشق النظري، من أهمّها:</a:t>
            </a:r>
          </a:p>
          <a:p>
            <a:pPr algn="r" rtl="1"/>
            <a:r>
              <a:rPr lang="ar-JO" dirty="0"/>
              <a:t>1- ماهية الشعر وما يتّصل به من قضايا الإبداع الأدبي، كالطبع والصنعة والذاتية والخيال.</a:t>
            </a:r>
          </a:p>
          <a:p>
            <a:pPr algn="r" rtl="1"/>
            <a:r>
              <a:rPr lang="ar-JO" dirty="0"/>
              <a:t>2- الشكل وعناصره من لغة وخيال وموسيقى وأوزان.</a:t>
            </a:r>
          </a:p>
          <a:p>
            <a:pPr algn="r" rtl="1"/>
            <a:r>
              <a:rPr lang="ar-JO" dirty="0"/>
              <a:t>3- الرؤى والمواقف والموضوعات.</a:t>
            </a:r>
          </a:p>
          <a:p>
            <a:pPr algn="r" rtl="1"/>
            <a:r>
              <a:rPr lang="ar-JO" dirty="0" smtClean="0"/>
              <a:t>.</a:t>
            </a:r>
            <a:endParaRPr lang="en-US" dirty="0" smtClean="0"/>
          </a:p>
        </p:txBody>
      </p:sp>
    </p:spTree>
    <p:extLst>
      <p:ext uri="{BB962C8B-B14F-4D97-AF65-F5344CB8AC3E}">
        <p14:creationId xmlns:p14="http://schemas.microsoft.com/office/powerpoint/2010/main" val="36317726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IQ" dirty="0"/>
              <a:t>،وكما وصل التأثير الى </a:t>
            </a:r>
            <a:r>
              <a:rPr lang="ar-JO" dirty="0" smtClean="0"/>
              <a:t>شعراء </a:t>
            </a:r>
            <a:r>
              <a:rPr lang="ar-IQ" dirty="0" smtClean="0"/>
              <a:t>سوربا </a:t>
            </a:r>
            <a:r>
              <a:rPr lang="ar-IQ" dirty="0"/>
              <a:t>ولبنان من هم ابو شادي أحمد زكي </a:t>
            </a:r>
            <a:r>
              <a:rPr lang="ar-IQ" dirty="0" smtClean="0"/>
              <a:t>و</a:t>
            </a:r>
            <a:r>
              <a:rPr lang="ar-JO" dirty="0" smtClean="0"/>
              <a:t>ع</a:t>
            </a:r>
            <a:r>
              <a:rPr lang="ar-IQ" dirty="0" smtClean="0"/>
              <a:t>لي </a:t>
            </a:r>
            <a:r>
              <a:rPr lang="ar-IQ" dirty="0"/>
              <a:t>طه المهندس وابراهيم ناجي وصالح جودت  وأحمد عبد المعطي  و محمود حسن اسماعيل ،وابو القاسم الشابي اللذين اطلق عليهم جماعة ابولووسعى هولاء زيادة الانفتاح على الأدب الغربي والتواصل معه عن طريق الترجمة والتعريب والقراءة المباشرة. والتأثّر بأدب المهجر والذي كان يصل عبر مجلتهم إلى البلاد العربية</a:t>
            </a:r>
            <a:endParaRPr lang="en-US" dirty="0"/>
          </a:p>
        </p:txBody>
      </p:sp>
      <p:sp>
        <p:nvSpPr>
          <p:cNvPr id="4" name="Rectangle 3"/>
          <p:cNvSpPr/>
          <p:nvPr/>
        </p:nvSpPr>
        <p:spPr>
          <a:xfrm>
            <a:off x="3048000" y="1720839"/>
            <a:ext cx="8174182" cy="369332"/>
          </a:xfrm>
          <a:prstGeom prst="rect">
            <a:avLst/>
          </a:prstGeom>
        </p:spPr>
        <p:txBody>
          <a:bodyPr wrap="square">
            <a:spAutoFit/>
          </a:bodyPr>
          <a:lstStyle/>
          <a:p>
            <a:pPr algn="just" rtl="1"/>
            <a:r>
              <a:rPr lang="ar-IQ" dirty="0" smtClean="0"/>
              <a:t>. </a:t>
            </a:r>
            <a:endParaRPr lang="ar-IQ" dirty="0"/>
          </a:p>
        </p:txBody>
      </p:sp>
    </p:spTree>
    <p:extLst>
      <p:ext uri="{BB962C8B-B14F-4D97-AF65-F5344CB8AC3E}">
        <p14:creationId xmlns:p14="http://schemas.microsoft.com/office/powerpoint/2010/main" val="9919876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IQ" dirty="0"/>
              <a:t>،وكما وصل التأثير الى شعراء سوربا ولبنان من هم ابو شادي أحمد زكي وعلي طه المهندس وابراهيم ناجي وصالح جودت  وأحمد عبد المعطي  و محمود حسن اسماعيل ،وابو القاسم الشابي اللذين اطلق عليهم جماعة ابولووسعى هولاء زيادة الانفتاح على الأدب الغربي والتواصل معه عن طريق الترجمة والتعريب والقراءة المباشرة. والتأثّر بأدب المهجر والذي كان يصل عبر مجلتهم إلى البلاد العربية</a:t>
            </a:r>
            <a:endParaRPr lang="ar-IQ" dirty="0"/>
          </a:p>
        </p:txBody>
      </p:sp>
    </p:spTree>
    <p:extLst>
      <p:ext uri="{BB962C8B-B14F-4D97-AF65-F5344CB8AC3E}">
        <p14:creationId xmlns:p14="http://schemas.microsoft.com/office/powerpoint/2010/main" val="40000317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rtl="1"/>
            <a:endParaRPr lang="ar-JO" dirty="0" smtClean="0"/>
          </a:p>
          <a:p>
            <a:pPr algn="r" rtl="1"/>
            <a:r>
              <a:rPr lang="ar-JO" dirty="0" smtClean="0">
                <a:solidFill>
                  <a:srgbClr val="FF0000"/>
                </a:solidFill>
              </a:rPr>
              <a:t>3-</a:t>
            </a:r>
            <a:r>
              <a:rPr lang="ar-JO" dirty="0" smtClean="0"/>
              <a:t>حالة </a:t>
            </a:r>
            <a:r>
              <a:rPr lang="ar-JO" dirty="0"/>
              <a:t>الإحباط التي سادت بعد الحرب العالمية الأولى، بسبب الفشل في الحصول على الاستقلال، قاد إلى بروز جماعات تشكّلت حتى استوت ناضجة خلال النص الأول من القرن العشرين. أصبحت هذه الجماعات ذات أثر في الحياة الأدبية بعد ثورتها على القواعد والأصول الكلاسيكية.</a:t>
            </a:r>
          </a:p>
          <a:p>
            <a:pPr algn="r" rtl="1"/>
            <a:r>
              <a:rPr lang="ar-JO" dirty="0" smtClean="0">
                <a:solidFill>
                  <a:srgbClr val="C00000"/>
                </a:solidFill>
              </a:rPr>
              <a:t>4-ويعد </a:t>
            </a:r>
            <a:r>
              <a:rPr lang="ar-JO" dirty="0">
                <a:solidFill>
                  <a:srgbClr val="C00000"/>
                </a:solidFill>
              </a:rPr>
              <a:t>مطلع القرن العشرين ايذانا بولادة تيار الشعر الرومانتيكي العربي </a:t>
            </a:r>
            <a:r>
              <a:rPr lang="ar-JO" dirty="0"/>
              <a:t>إذ اهتم الشعراء  بخصائص </a:t>
            </a:r>
            <a:r>
              <a:rPr lang="ar-JO" dirty="0" smtClean="0"/>
              <a:t>هذه المدرسة ، </a:t>
            </a:r>
            <a:r>
              <a:rPr lang="ar-JO" dirty="0" smtClean="0">
                <a:solidFill>
                  <a:schemeClr val="accent6">
                    <a:lumMod val="50000"/>
                  </a:schemeClr>
                </a:solidFill>
              </a:rPr>
              <a:t>1-العودة الى الطبيعة </a:t>
            </a:r>
            <a:r>
              <a:rPr lang="ar-JO" dirty="0" smtClean="0"/>
              <a:t>، </a:t>
            </a:r>
            <a:r>
              <a:rPr lang="ar-JO" dirty="0" smtClean="0">
                <a:solidFill>
                  <a:schemeClr val="accent2">
                    <a:lumMod val="50000"/>
                  </a:schemeClr>
                </a:solidFill>
              </a:rPr>
              <a:t>2-الثورة على تقاليد والشرائع القديمة  </a:t>
            </a:r>
            <a:r>
              <a:rPr lang="ar-JO" dirty="0" smtClean="0">
                <a:solidFill>
                  <a:srgbClr val="00B0F0"/>
                </a:solidFill>
              </a:rPr>
              <a:t>3-الاهتمام بالحب واتخاذ القلب اماما وأغرقتها بالرموز </a:t>
            </a:r>
            <a:r>
              <a:rPr lang="ar-JO" dirty="0">
                <a:solidFill>
                  <a:srgbClr val="00B0F0"/>
                </a:solidFill>
              </a:rPr>
              <a:t>الصوفية </a:t>
            </a:r>
            <a:r>
              <a:rPr lang="ar-JO" dirty="0" smtClean="0">
                <a:solidFill>
                  <a:srgbClr val="FFC000"/>
                </a:solidFill>
              </a:rPr>
              <a:t>4-الدعوة </a:t>
            </a:r>
            <a:r>
              <a:rPr lang="ar-JO" dirty="0">
                <a:solidFill>
                  <a:srgbClr val="FFC000"/>
                </a:solidFill>
              </a:rPr>
              <a:t>إلى الوحدة العضوية، التي تنصهر فيها عناصر النص حتى تكون كالجسد الواحد.</a:t>
            </a:r>
          </a:p>
          <a:p>
            <a:pPr algn="r" rtl="1"/>
            <a:r>
              <a:rPr lang="ar-JO" dirty="0" smtClean="0"/>
              <a:t> </a:t>
            </a:r>
            <a:r>
              <a:rPr lang="ar-JO" dirty="0" smtClean="0">
                <a:solidFill>
                  <a:srgbClr val="00B050"/>
                </a:solidFill>
              </a:rPr>
              <a:t>5-اللجوء الى الخيال والعاطفة</a:t>
            </a:r>
            <a:r>
              <a:rPr lang="ar-JO" dirty="0" smtClean="0">
                <a:solidFill>
                  <a:schemeClr val="accent2">
                    <a:lumMod val="50000"/>
                  </a:schemeClr>
                </a:solidFill>
              </a:rPr>
              <a:t>6  </a:t>
            </a:r>
            <a:r>
              <a:rPr lang="ar-JO" dirty="0">
                <a:solidFill>
                  <a:schemeClr val="accent2">
                    <a:lumMod val="50000"/>
                  </a:schemeClr>
                </a:solidFill>
              </a:rPr>
              <a:t>- الاحتفال بالصدق الفني، باعتبار الشعر مصدره الشعور الصادق، ورفضهم لشعر المناسبات والذي يتجرّد في كثير من الأحيان عن هذه الخاصية</a:t>
            </a:r>
            <a:r>
              <a:rPr lang="ar-JO" dirty="0" smtClean="0">
                <a:solidFill>
                  <a:schemeClr val="accent2">
                    <a:lumMod val="50000"/>
                  </a:schemeClr>
                </a:solidFill>
              </a:rPr>
              <a:t>.</a:t>
            </a:r>
            <a:endParaRPr lang="ar-JO" dirty="0">
              <a:solidFill>
                <a:schemeClr val="accent2">
                  <a:lumMod val="50000"/>
                </a:schemeClr>
              </a:solidFill>
            </a:endParaRPr>
          </a:p>
        </p:txBody>
      </p:sp>
    </p:spTree>
    <p:extLst>
      <p:ext uri="{BB962C8B-B14F-4D97-AF65-F5344CB8AC3E}">
        <p14:creationId xmlns:p14="http://schemas.microsoft.com/office/powerpoint/2010/main" val="40350455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r" rtl="1"/>
            <a:r>
              <a:rPr lang="ar-JO" dirty="0"/>
              <a:t>7- اللجوءالى النزعة الفردية والعاطفية  المتصلة بتجربة الحضور والغياب ،أي بالحياة والموت ، وبألام الحب ، ومفعمة بالغربة الزمانية والمكانية  والغربة النفسية ، كما في شعر جبران  ابراهيم ناجي وأبي شادي ،ومطران  وشكري ونازك  التي كتبت ديوان  يأسم (عاشقة الليل): قائلة</a:t>
            </a:r>
          </a:p>
          <a:p>
            <a:pPr algn="r" rtl="1"/>
            <a:r>
              <a:rPr lang="ar-JO" dirty="0"/>
              <a:t>ياظلام الليل با طاوي أحزان القلوب</a:t>
            </a:r>
          </a:p>
          <a:p>
            <a:pPr algn="r" rtl="1"/>
            <a:r>
              <a:rPr lang="ar-JO" dirty="0"/>
              <a:t>الليل فيه المخاوف ووساس لاتخمد</a:t>
            </a:r>
          </a:p>
          <a:p>
            <a:pPr algn="r" rtl="1"/>
            <a:endParaRPr lang="ar-JO" dirty="0" smtClean="0"/>
          </a:p>
          <a:p>
            <a:pPr algn="r" rtl="1"/>
            <a:r>
              <a:rPr lang="ar-JO" dirty="0" smtClean="0"/>
              <a:t>وولقد تحولت تجارب الحب الى إحساس بالهزيمة لأنها حب مثالي لايتخقق الا في علم اليوتبيا ،لاتها ارتبطت بالملل والضجر والحرمان  والكأبة .ومنه قول الشاعرابو شادي </a:t>
            </a:r>
          </a:p>
          <a:p>
            <a:pPr algn="r" rtl="1"/>
            <a:r>
              <a:rPr lang="ar-JO" dirty="0" smtClean="0"/>
              <a:t>أمانا إيها الحب      سلاماإيها الآسى</a:t>
            </a:r>
          </a:p>
          <a:p>
            <a:pPr algn="r" rtl="1"/>
            <a:r>
              <a:rPr lang="ar-JO" dirty="0" smtClean="0"/>
              <a:t>أتيت أليك مشتفيا   فرارا من أذى الناس</a:t>
            </a:r>
          </a:p>
          <a:p>
            <a:pPr algn="r" rtl="1"/>
            <a:endParaRPr lang="en-US" dirty="0"/>
          </a:p>
        </p:txBody>
      </p:sp>
    </p:spTree>
    <p:extLst>
      <p:ext uri="{BB962C8B-B14F-4D97-AF65-F5344CB8AC3E}">
        <p14:creationId xmlns:p14="http://schemas.microsoft.com/office/powerpoint/2010/main" val="16383661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المصادر</a:t>
            </a:r>
            <a:br>
              <a:rPr lang="ar-IQ" dirty="0"/>
            </a:br>
            <a:endParaRPr lang="en-US" dirty="0"/>
          </a:p>
        </p:txBody>
      </p:sp>
      <p:sp>
        <p:nvSpPr>
          <p:cNvPr id="3" name="Content Placeholder 2"/>
          <p:cNvSpPr>
            <a:spLocks noGrp="1"/>
          </p:cNvSpPr>
          <p:nvPr>
            <p:ph idx="1"/>
          </p:nvPr>
        </p:nvSpPr>
        <p:spPr/>
        <p:txBody>
          <a:bodyPr/>
          <a:lstStyle/>
          <a:p>
            <a:pPr marL="0" indent="0" algn="r" rtl="1">
              <a:buNone/>
            </a:pPr>
            <a:r>
              <a:rPr lang="ar-JO" dirty="0" smtClean="0"/>
              <a:t>المذاهب الأدبية لدى الغرب </a:t>
            </a:r>
            <a:r>
              <a:rPr lang="ar-JO" dirty="0"/>
              <a:t>:</a:t>
            </a:r>
            <a:r>
              <a:rPr lang="ar-JO" dirty="0" smtClean="0"/>
              <a:t>عبدالرزاق الأصفر/ أتحاد ادباء العرب -1999:ص 55-61-62-72.</a:t>
            </a:r>
          </a:p>
          <a:p>
            <a:pPr marL="0" indent="0" algn="r" rtl="1">
              <a:buNone/>
            </a:pPr>
            <a:r>
              <a:rPr lang="ar-JO" dirty="0" smtClean="0"/>
              <a:t>مذاهب الأدب الغربي ومظاهرها في الأدب العربي الحديث:د.سالم أحمد الحمداني-جامعة الموصل-1989:ص85-147</a:t>
            </a:r>
          </a:p>
          <a:p>
            <a:pPr marL="0" indent="0" algn="r" rtl="1">
              <a:buNone/>
            </a:pPr>
            <a:endParaRPr lang="en-US" dirty="0"/>
          </a:p>
        </p:txBody>
      </p:sp>
    </p:spTree>
    <p:extLst>
      <p:ext uri="{BB962C8B-B14F-4D97-AF65-F5344CB8AC3E}">
        <p14:creationId xmlns:p14="http://schemas.microsoft.com/office/powerpoint/2010/main" val="1368803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838200" y="2277851"/>
            <a:ext cx="10515600" cy="3446886"/>
          </a:xfrm>
          <a:prstGeom prst="rect">
            <a:avLst/>
          </a:prstGeom>
        </p:spPr>
      </p:pic>
    </p:spTree>
    <p:extLst>
      <p:ext uri="{BB962C8B-B14F-4D97-AF65-F5344CB8AC3E}">
        <p14:creationId xmlns:p14="http://schemas.microsoft.com/office/powerpoint/2010/main" val="3036892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JO" dirty="0" smtClean="0"/>
              <a:t>عوامل النشأة</a:t>
            </a:r>
            <a:endParaRPr lang="en-US" dirty="0"/>
          </a:p>
        </p:txBody>
      </p:sp>
      <p:sp>
        <p:nvSpPr>
          <p:cNvPr id="3" name="Content Placeholder 2"/>
          <p:cNvSpPr>
            <a:spLocks noGrp="1"/>
          </p:cNvSpPr>
          <p:nvPr>
            <p:ph idx="1"/>
          </p:nvPr>
        </p:nvSpPr>
        <p:spPr/>
        <p:txBody>
          <a:bodyPr/>
          <a:lstStyle/>
          <a:p>
            <a:pPr algn="r" rtl="1"/>
            <a:r>
              <a:rPr lang="ar-JO" dirty="0" smtClean="0"/>
              <a:t>1- نمو الطيقة البرجوازية في نهاية القرن الثامن عشر فقد طالبت بحقوقها المشروعة ،وجاهدت في سبيل تحقيق احلامه والمساواة.</a:t>
            </a:r>
          </a:p>
          <a:p>
            <a:pPr algn="r" rtl="1"/>
            <a:r>
              <a:rPr lang="ar-JO" dirty="0" smtClean="0"/>
              <a:t>2- ظهور التيارات الفلسفية والدعوات الأجتماعية وكتابة العقد الأجتماعي الذي هاجم الأقطاع ، ودعا الى الحياةفي ظل الطبيعة ، والحرية والتعبير عن المشاعر الذاتية بعيدا عن القيود الأجتماعية.</a:t>
            </a:r>
          </a:p>
          <a:p>
            <a:pPr algn="r" rtl="1"/>
            <a:r>
              <a:rPr lang="ar-JO" dirty="0" smtClean="0"/>
              <a:t>3-الدعوة الى الطبيعة كانت البذرة التي اينعت التيار الذاتي  والعاطفي الذي حقق المذهب الرومانتيكي.</a:t>
            </a:r>
          </a:p>
          <a:p>
            <a:pPr algn="r" rtl="1"/>
            <a:r>
              <a:rPr lang="ar-JO" dirty="0" smtClean="0"/>
              <a:t>4- ظهور نزعة فلسفية  حمل لوأها جان جاك روسو في فرنسا زلوك غي انكلترا ،وشيلر في المانيا ،إذ ركزوا على ماهية الجمال ،والعلاقة بين العقل والعاطفة</a:t>
            </a:r>
            <a:endParaRPr lang="en-US" dirty="0"/>
          </a:p>
        </p:txBody>
      </p:sp>
    </p:spTree>
    <p:extLst>
      <p:ext uri="{BB962C8B-B14F-4D97-AF65-F5344CB8AC3E}">
        <p14:creationId xmlns:p14="http://schemas.microsoft.com/office/powerpoint/2010/main" val="2335740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JO" dirty="0" smtClean="0"/>
              <a:t>خصائص الرومانتيكية</a:t>
            </a:r>
            <a:endParaRPr lang="en-US" dirty="0"/>
          </a:p>
        </p:txBody>
      </p:sp>
      <p:pic>
        <p:nvPicPr>
          <p:cNvPr id="4" name="Content Placeholder 3"/>
          <p:cNvPicPr>
            <a:picLocks noGrp="1" noChangeAspect="1"/>
          </p:cNvPicPr>
          <p:nvPr>
            <p:ph idx="1"/>
          </p:nvPr>
        </p:nvPicPr>
        <p:blipFill>
          <a:blip r:embed="rId2"/>
          <a:stretch>
            <a:fillRect/>
          </a:stretch>
        </p:blipFill>
        <p:spPr>
          <a:xfrm>
            <a:off x="838200" y="3040393"/>
            <a:ext cx="10515600" cy="1921802"/>
          </a:xfrm>
          <a:prstGeom prst="rect">
            <a:avLst/>
          </a:prstGeom>
        </p:spPr>
      </p:pic>
    </p:spTree>
    <p:extLst>
      <p:ext uri="{BB962C8B-B14F-4D97-AF65-F5344CB8AC3E}">
        <p14:creationId xmlns:p14="http://schemas.microsoft.com/office/powerpoint/2010/main" val="3473160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706582" y="2121591"/>
            <a:ext cx="10515600" cy="618112"/>
          </a:xfrm>
          <a:prstGeom prst="rect">
            <a:avLst/>
          </a:prstGeom>
        </p:spPr>
      </p:pic>
      <p:pic>
        <p:nvPicPr>
          <p:cNvPr id="3" name="Picture 2"/>
          <p:cNvPicPr>
            <a:picLocks noChangeAspect="1"/>
          </p:cNvPicPr>
          <p:nvPr/>
        </p:nvPicPr>
        <p:blipFill>
          <a:blip r:embed="rId3"/>
          <a:stretch>
            <a:fillRect/>
          </a:stretch>
        </p:blipFill>
        <p:spPr>
          <a:xfrm>
            <a:off x="297838" y="2739703"/>
            <a:ext cx="11596324" cy="1378594"/>
          </a:xfrm>
          <a:prstGeom prst="rect">
            <a:avLst/>
          </a:prstGeom>
        </p:spPr>
      </p:pic>
    </p:spTree>
    <p:extLst>
      <p:ext uri="{BB962C8B-B14F-4D97-AF65-F5344CB8AC3E}">
        <p14:creationId xmlns:p14="http://schemas.microsoft.com/office/powerpoint/2010/main" val="3161047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838200" y="2868705"/>
            <a:ext cx="10515600" cy="2265178"/>
          </a:xfrm>
          <a:prstGeom prst="rect">
            <a:avLst/>
          </a:prstGeom>
        </p:spPr>
      </p:pic>
    </p:spTree>
    <p:extLst>
      <p:ext uri="{BB962C8B-B14F-4D97-AF65-F5344CB8AC3E}">
        <p14:creationId xmlns:p14="http://schemas.microsoft.com/office/powerpoint/2010/main" val="3888341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150544" y="1690688"/>
            <a:ext cx="10515600" cy="1994914"/>
          </a:xfrm>
          <a:prstGeom prst="rect">
            <a:avLst/>
          </a:prstGeom>
        </p:spPr>
      </p:pic>
      <p:pic>
        <p:nvPicPr>
          <p:cNvPr id="5" name="Picture 4"/>
          <p:cNvPicPr>
            <a:picLocks noChangeAspect="1"/>
          </p:cNvPicPr>
          <p:nvPr/>
        </p:nvPicPr>
        <p:blipFill>
          <a:blip r:embed="rId3"/>
          <a:stretch>
            <a:fillRect/>
          </a:stretch>
        </p:blipFill>
        <p:spPr>
          <a:xfrm>
            <a:off x="525855" y="3685602"/>
            <a:ext cx="11140289" cy="1881375"/>
          </a:xfrm>
          <a:prstGeom prst="rect">
            <a:avLst/>
          </a:prstGeom>
        </p:spPr>
      </p:pic>
    </p:spTree>
    <p:extLst>
      <p:ext uri="{BB962C8B-B14F-4D97-AF65-F5344CB8AC3E}">
        <p14:creationId xmlns:p14="http://schemas.microsoft.com/office/powerpoint/2010/main" val="158300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0"/>
            <a:ext cx="12899282" cy="2635547"/>
          </a:xfrm>
          <a:prstGeom prst="rect">
            <a:avLst/>
          </a:prstGeom>
        </p:spPr>
      </p:pic>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3"/>
          <a:stretch>
            <a:fillRect/>
          </a:stretch>
        </p:blipFill>
        <p:spPr>
          <a:xfrm>
            <a:off x="3016994" y="1825625"/>
            <a:ext cx="6158011" cy="4351338"/>
          </a:xfrm>
          <a:prstGeom prst="rect">
            <a:avLst/>
          </a:prstGeom>
        </p:spPr>
      </p:pic>
    </p:spTree>
    <p:extLst>
      <p:ext uri="{BB962C8B-B14F-4D97-AF65-F5344CB8AC3E}">
        <p14:creationId xmlns:p14="http://schemas.microsoft.com/office/powerpoint/2010/main" val="7849121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2518</TotalTime>
  <Words>644</Words>
  <Application>Microsoft Office PowerPoint</Application>
  <PresentationFormat>Widescreen</PresentationFormat>
  <Paragraphs>36</Paragraphs>
  <Slides>25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Times New Roman</vt:lpstr>
      <vt:lpstr>Office Theme</vt:lpstr>
      <vt:lpstr>PowerPoint Presentation</vt:lpstr>
      <vt:lpstr>PowerPoint Presentation</vt:lpstr>
      <vt:lpstr>PowerPoint Presentation</vt:lpstr>
      <vt:lpstr>عوامل النشأة</vt:lpstr>
      <vt:lpstr>خصائص الرومانتيكية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الرومانتيكية في الشعر العربي</vt:lpstr>
      <vt:lpstr>PowerPoint Presentation</vt:lpstr>
      <vt:lpstr>PowerPoint Presentation</vt:lpstr>
      <vt:lpstr>PowerPoint Presentation</vt:lpstr>
      <vt:lpstr>PowerPoint Presentation</vt:lpstr>
      <vt:lpstr>المصادر </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60</cp:revision>
  <cp:lastPrinted>2023-04-10T21:30:00Z</cp:lastPrinted>
  <dcterms:created xsi:type="dcterms:W3CDTF">2023-02-07T13:50:57Z</dcterms:created>
  <dcterms:modified xsi:type="dcterms:W3CDTF">2023-04-10T21:36:31Z</dcterms:modified>
</cp:coreProperties>
</file>