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9"/>
  </p:normalViewPr>
  <p:slideViewPr>
    <p:cSldViewPr snapToGrid="0">
      <p:cViewPr varScale="1">
        <p:scale>
          <a:sx n="92" d="100"/>
          <a:sy n="92"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5CD02-AA0E-4C12-810B-251DCC0A8C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EFCF67-6540-4BB7-BA55-3308FE3FA6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E0709D-B6A8-4E65-991F-889755195D0D}"/>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5" name="Footer Placeholder 4">
            <a:extLst>
              <a:ext uri="{FF2B5EF4-FFF2-40B4-BE49-F238E27FC236}">
                <a16:creationId xmlns:a16="http://schemas.microsoft.com/office/drawing/2014/main" id="{8FD6E00D-0C2D-4C84-97A3-909740A42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7573E-F117-4F05-AEF8-D5A7C66829C6}"/>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600474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90D58-5D04-4792-8C2B-477D2A443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403A6D-F7AC-4A4D-A3A3-15FECC27C4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D2F2A-364E-4EA6-9EA0-13A43C996CCD}"/>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5" name="Footer Placeholder 4">
            <a:extLst>
              <a:ext uri="{FF2B5EF4-FFF2-40B4-BE49-F238E27FC236}">
                <a16:creationId xmlns:a16="http://schemas.microsoft.com/office/drawing/2014/main" id="{FF3F3654-F8D4-4765-BBB9-F5D263C15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57BD6-22CD-49A0-A39F-0E0570E6FD8B}"/>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11549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6E9C5B-D537-4573-B823-DDC60EE892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422FBC-E0BD-4887-9255-49FDB0CAC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3E71D-575A-4002-BA50-3A556DEF6B29}"/>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5" name="Footer Placeholder 4">
            <a:extLst>
              <a:ext uri="{FF2B5EF4-FFF2-40B4-BE49-F238E27FC236}">
                <a16:creationId xmlns:a16="http://schemas.microsoft.com/office/drawing/2014/main" id="{CC499ED8-E285-4B7B-B570-27F70ED7C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82AC5-98DF-48A7-99D9-642924B08959}"/>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152506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0FD0-80AD-45CB-ABEF-101D6295B2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2E9B34-E271-452C-BE1D-2095398C80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F2975-251A-4565-9C3A-E50DD7F11BB3}"/>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5" name="Footer Placeholder 4">
            <a:extLst>
              <a:ext uri="{FF2B5EF4-FFF2-40B4-BE49-F238E27FC236}">
                <a16:creationId xmlns:a16="http://schemas.microsoft.com/office/drawing/2014/main" id="{7ED490F2-AD29-4493-9508-E84287C63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7B7EA-5A7C-40D0-9FF3-A55E402456BC}"/>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256541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E8E52-0050-45D4-BD34-4D3B8C94FD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34D512-0C65-4A50-9447-EA7C1F8934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A5C536-A373-435F-A839-18DF5E61A7AD}"/>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5" name="Footer Placeholder 4">
            <a:extLst>
              <a:ext uri="{FF2B5EF4-FFF2-40B4-BE49-F238E27FC236}">
                <a16:creationId xmlns:a16="http://schemas.microsoft.com/office/drawing/2014/main" id="{35FF17C8-D081-4488-8BF0-2225B6BCFE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DD9FB-3B17-4B3B-B503-E328DD64EE23}"/>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353767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DBF00-098C-4CC2-AD82-6CE6882163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190C5E-D3C0-473F-87AA-2D0676978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0B5437-2D8F-4016-B46D-8392AA7925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5CE2D8-49D0-4674-BF0F-B138A91FE7FA}"/>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6" name="Footer Placeholder 5">
            <a:extLst>
              <a:ext uri="{FF2B5EF4-FFF2-40B4-BE49-F238E27FC236}">
                <a16:creationId xmlns:a16="http://schemas.microsoft.com/office/drawing/2014/main" id="{422AD554-0C5B-4F2B-A5AF-EA90B6350E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468EB-FC6C-477A-AFBC-35ABC853F20E}"/>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54198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D6F5-24E7-4C49-A847-FCB2FBFBB8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ABFFE1-4491-4119-8104-F84FC03AC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870D8C-A433-4B8A-AA77-140E06E9B2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C08E34-4151-49E1-B36E-E92B141F1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5C307B-5DA6-4B79-8AC9-0C60070BA8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C64E86-EF67-4151-9061-3AFC831028D8}"/>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8" name="Footer Placeholder 7">
            <a:extLst>
              <a:ext uri="{FF2B5EF4-FFF2-40B4-BE49-F238E27FC236}">
                <a16:creationId xmlns:a16="http://schemas.microsoft.com/office/drawing/2014/main" id="{EAA3EA7E-A66A-4B3D-828B-4FDB456FFB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13D58-1E12-4F86-A9E3-BB3E8ECAB05D}"/>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413365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EACC0-35CE-4B4E-A557-24E364FB9F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79AEFD-1985-46CD-9C18-D84226CA4627}"/>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4" name="Footer Placeholder 3">
            <a:extLst>
              <a:ext uri="{FF2B5EF4-FFF2-40B4-BE49-F238E27FC236}">
                <a16:creationId xmlns:a16="http://schemas.microsoft.com/office/drawing/2014/main" id="{70ACF464-2BB0-4C01-8571-C84BFD30AE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3AEF08-334E-41EC-B076-3CF101B7C3BE}"/>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1192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B87F4E-7B44-4EC2-A696-25B76F60AC0C}"/>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3" name="Footer Placeholder 2">
            <a:extLst>
              <a:ext uri="{FF2B5EF4-FFF2-40B4-BE49-F238E27FC236}">
                <a16:creationId xmlns:a16="http://schemas.microsoft.com/office/drawing/2014/main" id="{43A17124-49C3-468E-BA13-3A71549DD3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04A805-CE03-485C-887F-E068862DFFF2}"/>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92752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AC1FB-F771-4296-A285-2E726A5C48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368520-EE43-460E-9F16-3EFC4F244C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7511D4-76DD-475C-90D3-401958BF9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A999C9-AD6B-4F4B-9766-52BCEC725AD2}"/>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6" name="Footer Placeholder 5">
            <a:extLst>
              <a:ext uri="{FF2B5EF4-FFF2-40B4-BE49-F238E27FC236}">
                <a16:creationId xmlns:a16="http://schemas.microsoft.com/office/drawing/2014/main" id="{17D83C04-675A-4DBF-B6AA-09983279B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E42525-F204-444F-BBF6-3F000B75BD81}"/>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20059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144C-B7A7-4F0E-8E8C-8FB4DC679F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349F30-9146-4D6E-BC5A-60F882613A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AB67EA-3ED5-4728-B842-7E1A93167B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A53F6-5187-4AD8-9A2E-CBF845B372A1}"/>
              </a:ext>
            </a:extLst>
          </p:cNvPr>
          <p:cNvSpPr>
            <a:spLocks noGrp="1"/>
          </p:cNvSpPr>
          <p:nvPr>
            <p:ph type="dt" sz="half" idx="10"/>
          </p:nvPr>
        </p:nvSpPr>
        <p:spPr/>
        <p:txBody>
          <a:bodyPr/>
          <a:lstStyle/>
          <a:p>
            <a:fld id="{BA10C3A4-CF99-4E2B-902B-6F957505F71B}" type="datetimeFigureOut">
              <a:rPr lang="en-US" smtClean="0"/>
              <a:t>4/22/23</a:t>
            </a:fld>
            <a:endParaRPr lang="en-US"/>
          </a:p>
        </p:txBody>
      </p:sp>
      <p:sp>
        <p:nvSpPr>
          <p:cNvPr id="6" name="Footer Placeholder 5">
            <a:extLst>
              <a:ext uri="{FF2B5EF4-FFF2-40B4-BE49-F238E27FC236}">
                <a16:creationId xmlns:a16="http://schemas.microsoft.com/office/drawing/2014/main" id="{5F4764A9-65A0-4B94-AD97-F09F9E3F99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DEF2FC-C3C6-4408-92B4-F386B72BBD49}"/>
              </a:ext>
            </a:extLst>
          </p:cNvPr>
          <p:cNvSpPr>
            <a:spLocks noGrp="1"/>
          </p:cNvSpPr>
          <p:nvPr>
            <p:ph type="sldNum" sz="quarter" idx="12"/>
          </p:nvPr>
        </p:nvSpPr>
        <p:spPr/>
        <p:txBody>
          <a:bodyPr/>
          <a:lstStyle/>
          <a:p>
            <a:fld id="{5D3F38BB-D97F-437F-92E2-25B539F2B5E7}" type="slidenum">
              <a:rPr lang="en-US" smtClean="0"/>
              <a:t>‹#›</a:t>
            </a:fld>
            <a:endParaRPr lang="en-US"/>
          </a:p>
        </p:txBody>
      </p:sp>
    </p:spTree>
    <p:extLst>
      <p:ext uri="{BB962C8B-B14F-4D97-AF65-F5344CB8AC3E}">
        <p14:creationId xmlns:p14="http://schemas.microsoft.com/office/powerpoint/2010/main" val="79133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2E2141-3133-432F-8455-F56B649930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816BFE-E88B-4FCB-9528-486B044344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21B74-CE35-4B54-BC91-8E9F420459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0C3A4-CF99-4E2B-902B-6F957505F71B}" type="datetimeFigureOut">
              <a:rPr lang="en-US" smtClean="0"/>
              <a:t>4/22/23</a:t>
            </a:fld>
            <a:endParaRPr lang="en-US"/>
          </a:p>
        </p:txBody>
      </p:sp>
      <p:sp>
        <p:nvSpPr>
          <p:cNvPr id="5" name="Footer Placeholder 4">
            <a:extLst>
              <a:ext uri="{FF2B5EF4-FFF2-40B4-BE49-F238E27FC236}">
                <a16:creationId xmlns:a16="http://schemas.microsoft.com/office/drawing/2014/main" id="{B8C1BDE5-A4AB-4800-B938-7F975FC08B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7DBCFC-EE01-4D3E-AF7C-84F250BAA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F38BB-D97F-437F-92E2-25B539F2B5E7}" type="slidenum">
              <a:rPr lang="en-US" smtClean="0"/>
              <a:t>‹#›</a:t>
            </a:fld>
            <a:endParaRPr lang="en-US"/>
          </a:p>
        </p:txBody>
      </p:sp>
    </p:spTree>
    <p:extLst>
      <p:ext uri="{BB962C8B-B14F-4D97-AF65-F5344CB8AC3E}">
        <p14:creationId xmlns:p14="http://schemas.microsoft.com/office/powerpoint/2010/main" val="1542964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CC12E-58EA-4F2E-B0BC-6F4D28175365}"/>
              </a:ext>
            </a:extLst>
          </p:cNvPr>
          <p:cNvSpPr>
            <a:spLocks noGrp="1"/>
          </p:cNvSpPr>
          <p:nvPr>
            <p:ph type="ctrTitle"/>
          </p:nvPr>
        </p:nvSpPr>
        <p:spPr>
          <a:xfrm>
            <a:off x="1393372" y="1600200"/>
            <a:ext cx="9144000" cy="3657600"/>
          </a:xfrm>
        </p:spPr>
        <p:txBody>
          <a:bodyPr>
            <a:normAutofit fontScale="90000"/>
          </a:bodyPr>
          <a:lstStyle/>
          <a:p>
            <a:b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Acceptance of research paper at Journal of College Administration and Economics – Baghdad University </a:t>
            </a:r>
            <a:b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Security and confidentiality of information under the application of cloud accounting compared to traditional accounting</a:t>
            </a:r>
            <a:br>
              <a:rPr lang="en-US" sz="2800" dirty="0">
                <a:effectLst/>
                <a:latin typeface="Times New Roman" panose="02020603050405020304" pitchFamily="18" charset="0"/>
                <a:ea typeface="Times New Roman" panose="02020603050405020304" pitchFamily="18" charset="0"/>
              </a:rPr>
            </a:br>
            <a:r>
              <a:rPr lang="en-GB"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C9CF9D04-E4FB-4F51-87F9-0A646D201785}"/>
              </a:ext>
            </a:extLst>
          </p:cNvPr>
          <p:cNvSpPr>
            <a:spLocks noGrp="1"/>
          </p:cNvSpPr>
          <p:nvPr>
            <p:ph type="subTitle" idx="1"/>
          </p:nvPr>
        </p:nvSpPr>
        <p:spPr/>
        <p:txBody>
          <a:bodyPr/>
          <a:lstStyle/>
          <a:p>
            <a:r>
              <a:rPr lang="en-US" dirty="0"/>
              <a:t>By:</a:t>
            </a:r>
          </a:p>
          <a:p>
            <a:r>
              <a:rPr lang="en-US" b="1" dirty="0">
                <a:solidFill>
                  <a:srgbClr val="002060"/>
                </a:solidFill>
              </a:rPr>
              <a:t>By</a:t>
            </a:r>
          </a:p>
          <a:p>
            <a:r>
              <a:rPr lang="en-US" b="1" dirty="0">
                <a:solidFill>
                  <a:srgbClr val="002060"/>
                </a:solidFill>
              </a:rPr>
              <a:t>Dr. Kawa Wali, Bnar Karim, </a:t>
            </a:r>
            <a:r>
              <a:rPr lang="en-US" b="1" dirty="0">
                <a:solidFill>
                  <a:srgbClr val="002060"/>
                </a:solidFill>
                <a:effectLst/>
                <a:ea typeface="Times New Roman" panose="02020603050405020304" pitchFamily="18" charset="0"/>
              </a:rPr>
              <a:t>Shadan Jabbar Abdulfattah</a:t>
            </a:r>
            <a:r>
              <a:rPr lang="en-US" b="1" dirty="0">
                <a:solidFill>
                  <a:srgbClr val="002060"/>
                </a:solidFill>
              </a:rPr>
              <a:t> </a:t>
            </a:r>
          </a:p>
        </p:txBody>
      </p:sp>
    </p:spTree>
    <p:extLst>
      <p:ext uri="{BB962C8B-B14F-4D97-AF65-F5344CB8AC3E}">
        <p14:creationId xmlns:p14="http://schemas.microsoft.com/office/powerpoint/2010/main" val="87828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16F9D3-2446-48A3-B8D5-06EC088DF1FF}"/>
              </a:ext>
            </a:extLst>
          </p:cNvPr>
          <p:cNvSpPr>
            <a:spLocks noGrp="1"/>
          </p:cNvSpPr>
          <p:nvPr>
            <p:ph idx="1"/>
          </p:nvPr>
        </p:nvSpPr>
        <p:spPr/>
        <p:txBody>
          <a:bodyPr>
            <a:normAutofit/>
          </a:bodyPr>
          <a:lstStyle/>
          <a:p>
            <a:r>
              <a:rPr lang="en-US" dirty="0"/>
              <a:t>Introduction</a:t>
            </a:r>
          </a:p>
          <a:p>
            <a:pPr marL="342900" lvl="0" indent="-342900" algn="just" rtl="0">
              <a:lnSpc>
                <a:spcPct val="200000"/>
              </a:lnSpc>
              <a:buFont typeface="+mj-lt"/>
              <a:buAutoNum type="arabicPeriod"/>
              <a:tabLst>
                <a:tab pos="171450" algn="l"/>
              </a:tabLs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Methodology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Low">
              <a:lnSpc>
                <a:spcPct val="200000"/>
              </a:lnSpc>
              <a:spcAft>
                <a:spcPts val="1000"/>
              </a:spcAft>
              <a:buFont typeface="+mj-lt"/>
              <a:buAutoNum type="arabicPeriod"/>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The problem and research question </a:t>
            </a:r>
            <a:endParaRPr lang="en-US" dirty="0"/>
          </a:p>
          <a:p>
            <a:pPr algn="justLow"/>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study question can be formulated as follows:</a:t>
            </a:r>
            <a:endParaRPr lang="en-US" sz="1800" dirty="0">
              <a:effectLst/>
              <a:latin typeface="Times New Roman" panose="02020603050405020304" pitchFamily="18" charset="0"/>
              <a:ea typeface="Times New Roman" panose="02020603050405020304" pitchFamily="18" charset="0"/>
            </a:endParaRPr>
          </a:p>
          <a:p>
            <a:pPr algn="justLow"/>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Does access to information secure and confidential under cloud accounting compared to traditional accounting and how effective is cloud accounting according to accounting experts?</a:t>
            </a:r>
            <a:endParaRPr lang="en-US" sz="2400" dirty="0">
              <a:effectLst/>
              <a:latin typeface="Times New Roman" panose="02020603050405020304" pitchFamily="18" charset="0"/>
              <a:ea typeface="Times New Roman" panose="02020603050405020304" pitchFamily="18" charset="0"/>
            </a:endParaRPr>
          </a:p>
          <a:p>
            <a:pPr algn="justLow"/>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0632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A49A9F-2544-4414-924C-8340AB39814B}"/>
              </a:ext>
            </a:extLst>
          </p:cNvPr>
          <p:cNvSpPr>
            <a:spLocks noGrp="1"/>
          </p:cNvSpPr>
          <p:nvPr>
            <p:ph type="title"/>
          </p:nvPr>
        </p:nvSpPr>
        <p:spPr>
          <a:xfrm>
            <a:off x="576943" y="1439182"/>
            <a:ext cx="10515600" cy="3974647"/>
          </a:xfrm>
        </p:spPr>
        <p:txBody>
          <a:bodyPr>
            <a:normAutofit fontScale="90000"/>
          </a:bodyPr>
          <a:lstStyle/>
          <a:p>
            <a:b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b="1" dirty="0">
                <a:effectLst/>
                <a:latin typeface="Times New Roman" panose="02020603050405020304" pitchFamily="18" charset="0"/>
                <a:ea typeface="Times New Roman" panose="02020603050405020304" pitchFamily="18" charset="0"/>
                <a:cs typeface="Times New Roman" panose="02020603050405020304" pitchFamily="18" charset="0"/>
              </a:rPr>
              <a:t>Research objectives</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Cloud accounting as a new model for managing accounting information</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 To become familiar with cloud accounting and software-based accounting.</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Specific objectives:</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 To compare the services of ten major cloud accounting providers around the world in terms of security and    </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   confidentiality.</a:t>
            </a:r>
            <a:br>
              <a:rPr lang="en-US" sz="2700" dirty="0">
                <a:effectLst/>
                <a:latin typeface="Times New Roman" panose="02020603050405020304" pitchFamily="18" charset="0"/>
                <a:ea typeface="Times New Roman" panose="02020603050405020304" pitchFamily="18" charset="0"/>
              </a:rPr>
            </a:br>
            <a:r>
              <a:rPr lang="en-US" sz="2700" dirty="0">
                <a:effectLst/>
                <a:latin typeface="Times New Roman" panose="02020603050405020304" pitchFamily="18" charset="0"/>
                <a:ea typeface="Times New Roman" panose="02020603050405020304" pitchFamily="18" charset="0"/>
                <a:cs typeface="Times New Roman" panose="02020603050405020304" pitchFamily="18" charset="0"/>
              </a:rPr>
              <a:t>-To comprehend the effect of cloud accounting using insights from accounting experts.</a:t>
            </a:r>
            <a:br>
              <a:rPr lang="en-US" sz="2700" dirty="0">
                <a:effectLst/>
                <a:latin typeface="Times New Roman" panose="02020603050405020304" pitchFamily="18" charset="0"/>
                <a:ea typeface="Times New Roman" panose="02020603050405020304" pitchFamily="18" charset="0"/>
              </a:rPr>
            </a:br>
            <a:endParaRPr lang="en-US" sz="2700" dirty="0"/>
          </a:p>
        </p:txBody>
      </p:sp>
    </p:spTree>
    <p:extLst>
      <p:ext uri="{BB962C8B-B14F-4D97-AF65-F5344CB8AC3E}">
        <p14:creationId xmlns:p14="http://schemas.microsoft.com/office/powerpoint/2010/main" val="1120845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D00F3-5B8D-4605-91CF-2283F50D89F0}"/>
              </a:ext>
            </a:extLst>
          </p:cNvPr>
          <p:cNvSpPr>
            <a:spLocks noGrp="1"/>
          </p:cNvSpPr>
          <p:nvPr>
            <p:ph idx="1"/>
          </p:nvPr>
        </p:nvSpPr>
        <p:spPr>
          <a:xfrm>
            <a:off x="838200" y="885371"/>
            <a:ext cx="10515600" cy="5291592"/>
          </a:xfrm>
        </p:spPr>
        <p:txBody>
          <a:bodyPr>
            <a:normAutofit/>
          </a:bodyPr>
          <a:lstStyle/>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99000"/>
              </a:lnSpc>
              <a:buNone/>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99000"/>
              </a:lnSpc>
              <a:tabLst>
                <a:tab pos="352425" algn="l"/>
              </a:tabLst>
            </a:pP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99000"/>
              </a:lnSpc>
              <a:buNone/>
              <a:tabLst>
                <a:tab pos="352425" algn="l"/>
              </a:tabLs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Source: </a:t>
            </a:r>
            <a:r>
              <a:rPr lang="en-US" sz="1800" dirty="0">
                <a:solidFill>
                  <a:srgbClr val="000000"/>
                </a:solidFill>
                <a:effectLst/>
                <a:latin typeface="Open Sans" panose="020B0606030504020204" pitchFamily="34" charset="0"/>
                <a:ea typeface="Times New Roman" panose="02020603050405020304" pitchFamily="18" charset="0"/>
              </a:rPr>
              <a:t>(Consumer cloud computing users worldwide 2018 | Statista, 2022)</a:t>
            </a:r>
            <a:endParaRPr lang="en-US" sz="1800" dirty="0">
              <a:solidFill>
                <a:srgbClr val="000000"/>
              </a:solidFill>
              <a:latin typeface="Times New Roman" panose="02020603050405020304" pitchFamily="18" charset="0"/>
              <a:ea typeface="Times New Roman" panose="02020603050405020304" pitchFamily="18" charset="0"/>
            </a:endParaRPr>
          </a:p>
          <a:p>
            <a:pPr marL="0" indent="0">
              <a:lnSpc>
                <a:spcPct val="99000"/>
              </a:lnSpc>
              <a:buNone/>
              <a:tabLst>
                <a:tab pos="352425" algn="l"/>
              </a:tabLst>
            </a:pP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99000"/>
              </a:lnSpc>
              <a:buNone/>
              <a:tabLst>
                <a:tab pos="352425" algn="l"/>
              </a:tabLs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Figure 1:</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Number of consumer cloud-based service users worldwide (2013-2018) (in billions)</a:t>
            </a:r>
            <a:endParaRPr lang="en-US" sz="1800" dirty="0">
              <a:effectLst/>
              <a:latin typeface="Times New Roman" panose="02020603050405020304" pitchFamily="18" charset="0"/>
              <a:ea typeface="Times New Roman" panose="02020603050405020304" pitchFamily="18" charset="0"/>
            </a:endParaRPr>
          </a:p>
          <a:p>
            <a:pPr algn="just">
              <a:lnSpc>
                <a:spcPct val="99000"/>
              </a:lnSpc>
            </a:pPr>
            <a:endParaRPr lang="en-US" dirty="0"/>
          </a:p>
        </p:txBody>
      </p:sp>
      <p:pic>
        <p:nvPicPr>
          <p:cNvPr id="6" name="Picture 5">
            <a:extLst>
              <a:ext uri="{FF2B5EF4-FFF2-40B4-BE49-F238E27FC236}">
                <a16:creationId xmlns:a16="http://schemas.microsoft.com/office/drawing/2014/main" id="{D7825FF8-38A7-4030-82B6-3FC6E183AEEA}"/>
              </a:ext>
            </a:extLst>
          </p:cNvPr>
          <p:cNvPicPr/>
          <p:nvPr/>
        </p:nvPicPr>
        <p:blipFill>
          <a:blip r:embed="rId2">
            <a:extLst>
              <a:ext uri="{28A0092B-C50C-407E-A947-70E740481C1C}">
                <a14:useLocalDpi xmlns:a14="http://schemas.microsoft.com/office/drawing/2010/main" val="0"/>
              </a:ext>
            </a:extLst>
          </a:blip>
          <a:stretch>
            <a:fillRect/>
          </a:stretch>
        </p:blipFill>
        <p:spPr>
          <a:xfrm>
            <a:off x="2046516" y="1042419"/>
            <a:ext cx="6633028" cy="3541484"/>
          </a:xfrm>
          <a:prstGeom prst="rect">
            <a:avLst/>
          </a:prstGeom>
        </p:spPr>
      </p:pic>
    </p:spTree>
    <p:extLst>
      <p:ext uri="{BB962C8B-B14F-4D97-AF65-F5344CB8AC3E}">
        <p14:creationId xmlns:p14="http://schemas.microsoft.com/office/powerpoint/2010/main" val="241858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F1F3C-7A0D-456A-8C53-A89B223A4601}"/>
              </a:ext>
            </a:extLst>
          </p:cNvPr>
          <p:cNvSpPr>
            <a:spLocks noGrp="1"/>
          </p:cNvSpPr>
          <p:nvPr>
            <p:ph type="title"/>
          </p:nvPr>
        </p:nvSpPr>
        <p:spPr>
          <a:xfrm>
            <a:off x="912585" y="1112606"/>
            <a:ext cx="10366829" cy="534761"/>
          </a:xfrm>
        </p:spPr>
        <p:txBody>
          <a:bodyPr>
            <a:normAutofit fontScale="90000"/>
          </a:bodyPr>
          <a:lstStyle/>
          <a:p>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Table 1</a:t>
            </a:r>
            <a:r>
              <a:rPr lang="ar-SA"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Presents the services of the top 10 cloud accounting firms around the world</a:t>
            </a:r>
            <a:br>
              <a:rPr lang="en-US" sz="1800" dirty="0">
                <a:effectLst/>
                <a:latin typeface="Times New Roman" panose="02020603050405020304" pitchFamily="18" charset="0"/>
                <a:ea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rPr>
              <a:t> </a:t>
            </a:r>
            <a:endParaRPr lang="en-US" sz="1400" dirty="0"/>
          </a:p>
        </p:txBody>
      </p:sp>
      <p:graphicFrame>
        <p:nvGraphicFramePr>
          <p:cNvPr id="4" name="Content Placeholder 3">
            <a:extLst>
              <a:ext uri="{FF2B5EF4-FFF2-40B4-BE49-F238E27FC236}">
                <a16:creationId xmlns:a16="http://schemas.microsoft.com/office/drawing/2014/main" id="{3BDC06A3-060E-4ADC-B5A4-835DEC3600D4}"/>
              </a:ext>
            </a:extLst>
          </p:cNvPr>
          <p:cNvGraphicFramePr>
            <a:graphicFrameLocks noGrp="1"/>
          </p:cNvGraphicFramePr>
          <p:nvPr>
            <p:ph idx="1"/>
            <p:extLst>
              <p:ext uri="{D42A27DB-BD31-4B8C-83A1-F6EECF244321}">
                <p14:modId xmlns:p14="http://schemas.microsoft.com/office/powerpoint/2010/main" val="1547019090"/>
              </p:ext>
            </p:extLst>
          </p:nvPr>
        </p:nvGraphicFramePr>
        <p:xfrm>
          <a:off x="2017484" y="1445526"/>
          <a:ext cx="7126516" cy="4847776"/>
        </p:xfrm>
        <a:graphic>
          <a:graphicData uri="http://schemas.openxmlformats.org/drawingml/2006/table">
            <a:tbl>
              <a:tblPr firstRow="1" firstCol="1" bandRow="1">
                <a:tableStyleId>{5C22544A-7EE6-4342-B048-85BDC9FD1C3A}</a:tableStyleId>
              </a:tblPr>
              <a:tblGrid>
                <a:gridCol w="1796959">
                  <a:extLst>
                    <a:ext uri="{9D8B030D-6E8A-4147-A177-3AD203B41FA5}">
                      <a16:colId xmlns:a16="http://schemas.microsoft.com/office/drawing/2014/main" val="322110992"/>
                    </a:ext>
                  </a:extLst>
                </a:gridCol>
                <a:gridCol w="1084988">
                  <a:extLst>
                    <a:ext uri="{9D8B030D-6E8A-4147-A177-3AD203B41FA5}">
                      <a16:colId xmlns:a16="http://schemas.microsoft.com/office/drawing/2014/main" val="2526777957"/>
                    </a:ext>
                  </a:extLst>
                </a:gridCol>
                <a:gridCol w="964055">
                  <a:extLst>
                    <a:ext uri="{9D8B030D-6E8A-4147-A177-3AD203B41FA5}">
                      <a16:colId xmlns:a16="http://schemas.microsoft.com/office/drawing/2014/main" val="1984943793"/>
                    </a:ext>
                  </a:extLst>
                </a:gridCol>
                <a:gridCol w="1102021">
                  <a:extLst>
                    <a:ext uri="{9D8B030D-6E8A-4147-A177-3AD203B41FA5}">
                      <a16:colId xmlns:a16="http://schemas.microsoft.com/office/drawing/2014/main" val="1811811584"/>
                    </a:ext>
                  </a:extLst>
                </a:gridCol>
                <a:gridCol w="844825">
                  <a:extLst>
                    <a:ext uri="{9D8B030D-6E8A-4147-A177-3AD203B41FA5}">
                      <a16:colId xmlns:a16="http://schemas.microsoft.com/office/drawing/2014/main" val="3747645356"/>
                    </a:ext>
                  </a:extLst>
                </a:gridCol>
                <a:gridCol w="916364">
                  <a:extLst>
                    <a:ext uri="{9D8B030D-6E8A-4147-A177-3AD203B41FA5}">
                      <a16:colId xmlns:a16="http://schemas.microsoft.com/office/drawing/2014/main" val="4070648231"/>
                    </a:ext>
                  </a:extLst>
                </a:gridCol>
                <a:gridCol w="417304">
                  <a:extLst>
                    <a:ext uri="{9D8B030D-6E8A-4147-A177-3AD203B41FA5}">
                      <a16:colId xmlns:a16="http://schemas.microsoft.com/office/drawing/2014/main" val="117331803"/>
                    </a:ext>
                  </a:extLst>
                </a:gridCol>
              </a:tblGrid>
              <a:tr h="714206">
                <a:tc>
                  <a:txBody>
                    <a:bodyPr/>
                    <a:lstStyle/>
                    <a:p>
                      <a:pPr algn="l"/>
                      <a:r>
                        <a:rPr lang="en-US" sz="900" dirty="0">
                          <a:effectLst/>
                        </a:rPr>
                        <a:t>Companies </a:t>
                      </a:r>
                    </a:p>
                    <a:p>
                      <a:pPr algn="l"/>
                      <a:r>
                        <a:rPr lang="en-US" sz="900" dirty="0">
                          <a:effectLst/>
                        </a:rPr>
                        <a:t>                     </a:t>
                      </a:r>
                    </a:p>
                    <a:p>
                      <a:pPr algn="l"/>
                      <a:r>
                        <a:rPr lang="en-US" sz="900" dirty="0">
                          <a:effectLst/>
                        </a:rPr>
                        <a:t>                   Products </a:t>
                      </a:r>
                      <a:endParaRPr lang="en-US" sz="900" dirty="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Payroll Management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dirty="0">
                          <a:effectLst/>
                        </a:rPr>
                        <a:t>Tax Calculator</a:t>
                      </a:r>
                      <a:endParaRPr lang="en-US" sz="900" dirty="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Customizable Invoices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Recurring Billing</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Nonprofit Features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 </a:t>
                      </a:r>
                    </a:p>
                    <a:p>
                      <a:pPr algn="ctr"/>
                      <a:r>
                        <a:rPr lang="en-US" sz="900">
                          <a:effectLst/>
                        </a:rPr>
                        <a:t>Rate</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049189755"/>
                  </a:ext>
                </a:extLst>
              </a:tr>
              <a:tr h="413357">
                <a:tc>
                  <a:txBody>
                    <a:bodyPr/>
                    <a:lstStyle/>
                    <a:p>
                      <a:pPr algn="ctr"/>
                      <a:r>
                        <a:rPr lang="en-US" sz="900" spc="15">
                          <a:effectLst/>
                        </a:rPr>
                        <a:t>SageIntacct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1373505264"/>
                  </a:ext>
                </a:extLst>
              </a:tr>
              <a:tr h="413357">
                <a:tc>
                  <a:txBody>
                    <a:bodyPr/>
                    <a:lstStyle/>
                    <a:p>
                      <a:pPr algn="ctr"/>
                      <a:r>
                        <a:rPr lang="en-US" sz="900">
                          <a:effectLst/>
                        </a:rPr>
                        <a:t>NetSuite</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3</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3171830815"/>
                  </a:ext>
                </a:extLst>
              </a:tr>
              <a:tr h="413357">
                <a:tc>
                  <a:txBody>
                    <a:bodyPr/>
                    <a:lstStyle/>
                    <a:p>
                      <a:pPr algn="ctr"/>
                      <a:r>
                        <a:rPr lang="en-US" sz="900" spc="15">
                          <a:effectLst/>
                        </a:rPr>
                        <a:t>QuickBooks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926777168"/>
                  </a:ext>
                </a:extLst>
              </a:tr>
              <a:tr h="413357">
                <a:tc>
                  <a:txBody>
                    <a:bodyPr/>
                    <a:lstStyle/>
                    <a:p>
                      <a:pPr algn="ctr"/>
                      <a:r>
                        <a:rPr lang="en-US" sz="900">
                          <a:effectLst/>
                        </a:rPr>
                        <a:t>FreshBooks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 </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528052953"/>
                  </a:ext>
                </a:extLst>
              </a:tr>
              <a:tr h="413357">
                <a:tc>
                  <a:txBody>
                    <a:bodyPr/>
                    <a:lstStyle/>
                    <a:p>
                      <a:pPr algn="ctr"/>
                      <a:r>
                        <a:rPr lang="en-US" sz="900" spc="15">
                          <a:effectLst/>
                        </a:rPr>
                        <a:t>ZohoBooks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3</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1624262076"/>
                  </a:ext>
                </a:extLst>
              </a:tr>
              <a:tr h="413357">
                <a:tc>
                  <a:txBody>
                    <a:bodyPr/>
                    <a:lstStyle/>
                    <a:p>
                      <a:pPr algn="ctr"/>
                      <a:r>
                        <a:rPr lang="en-US" sz="900">
                          <a:effectLst/>
                        </a:rPr>
                        <a:t>WaveAccounting </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1048280449"/>
                  </a:ext>
                </a:extLst>
              </a:tr>
              <a:tr h="413357">
                <a:tc>
                  <a:txBody>
                    <a:bodyPr/>
                    <a:lstStyle/>
                    <a:p>
                      <a:pPr algn="ctr"/>
                      <a:r>
                        <a:rPr lang="en-US" sz="900">
                          <a:effectLst/>
                        </a:rPr>
                        <a:t>FinancialForce </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3</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167418529"/>
                  </a:ext>
                </a:extLst>
              </a:tr>
              <a:tr h="413357">
                <a:tc>
                  <a:txBody>
                    <a:bodyPr/>
                    <a:lstStyle/>
                    <a:p>
                      <a:pPr algn="ctr"/>
                      <a:r>
                        <a:rPr lang="en-US" sz="900">
                          <a:effectLst/>
                        </a:rPr>
                        <a:t>Xero</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4</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07152984"/>
                  </a:ext>
                </a:extLst>
              </a:tr>
              <a:tr h="413357">
                <a:tc>
                  <a:txBody>
                    <a:bodyPr/>
                    <a:lstStyle/>
                    <a:p>
                      <a:pPr algn="ctr"/>
                      <a:r>
                        <a:rPr lang="en-US" sz="900">
                          <a:effectLst/>
                        </a:rPr>
                        <a:t>ZipBooks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2</a:t>
                      </a:r>
                      <a:endParaRPr lang="en-US" sz="90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399375201"/>
                  </a:ext>
                </a:extLst>
              </a:tr>
              <a:tr h="413357">
                <a:tc>
                  <a:txBody>
                    <a:bodyPr/>
                    <a:lstStyle/>
                    <a:p>
                      <a:pPr algn="ctr"/>
                      <a:r>
                        <a:rPr lang="en-US" sz="900">
                          <a:effectLst/>
                        </a:rPr>
                        <a:t>Kashoo</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dirty="0">
                          <a:effectLst/>
                        </a:rPr>
                        <a:t>YES</a:t>
                      </a:r>
                      <a:endParaRPr lang="en-US" sz="900" dirty="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YES</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a:effectLst/>
                        </a:rPr>
                        <a:t>-</a:t>
                      </a:r>
                      <a:endParaRPr lang="en-US" sz="900">
                        <a:effectLst/>
                        <a:latin typeface="Times New Roman" panose="02020603050405020304" pitchFamily="18" charset="0"/>
                        <a:ea typeface="Times New Roman" panose="02020603050405020304" pitchFamily="18" charset="0"/>
                      </a:endParaRPr>
                    </a:p>
                  </a:txBody>
                  <a:tcPr marL="0" marR="0" marT="119872" marB="119872" anchor="ctr"/>
                </a:tc>
                <a:tc>
                  <a:txBody>
                    <a:bodyPr/>
                    <a:lstStyle/>
                    <a:p>
                      <a:pPr algn="ctr"/>
                      <a:r>
                        <a:rPr lang="en-US" sz="900" dirty="0">
                          <a:effectLst/>
                        </a:rPr>
                        <a:t>3</a:t>
                      </a:r>
                      <a:endParaRPr lang="en-US" sz="900" dirty="0">
                        <a:effectLst/>
                        <a:latin typeface="Times New Roman" panose="02020603050405020304" pitchFamily="18" charset="0"/>
                        <a:ea typeface="Times New Roman" panose="02020603050405020304" pitchFamily="18" charset="0"/>
                      </a:endParaRPr>
                    </a:p>
                  </a:txBody>
                  <a:tcPr marL="7492" marR="7492" marT="7492" marB="7492"/>
                </a:tc>
                <a:extLst>
                  <a:ext uri="{0D108BD9-81ED-4DB2-BD59-A6C34878D82A}">
                    <a16:rowId xmlns:a16="http://schemas.microsoft.com/office/drawing/2014/main" val="2983435247"/>
                  </a:ext>
                </a:extLst>
              </a:tr>
            </a:tbl>
          </a:graphicData>
        </a:graphic>
      </p:graphicFrame>
      <p:sp>
        <p:nvSpPr>
          <p:cNvPr id="6" name="TextBox 5">
            <a:extLst>
              <a:ext uri="{FF2B5EF4-FFF2-40B4-BE49-F238E27FC236}">
                <a16:creationId xmlns:a16="http://schemas.microsoft.com/office/drawing/2014/main" id="{BD302D5A-1A4D-47EB-BAD7-08A6F34F9DA7}"/>
              </a:ext>
            </a:extLst>
          </p:cNvPr>
          <p:cNvSpPr txBox="1"/>
          <p:nvPr/>
        </p:nvSpPr>
        <p:spPr>
          <a:xfrm>
            <a:off x="1894113" y="6251994"/>
            <a:ext cx="7373257" cy="458074"/>
          </a:xfrm>
          <a:prstGeom prst="rect">
            <a:avLst/>
          </a:prstGeom>
          <a:noFill/>
        </p:spPr>
        <p:txBody>
          <a:bodyPr wrap="square">
            <a:spAutoFit/>
          </a:bodyPr>
          <a:lstStyle/>
          <a:p>
            <a:pPr marL="457200" algn="justLow">
              <a:lnSpc>
                <a:spcPct val="150000"/>
              </a:lnSpc>
            </a:pPr>
            <a:r>
              <a:rPr lang="en-US" sz="1800" dirty="0">
                <a:effectLst/>
                <a:latin typeface="Times New Roman" panose="02020603050405020304" pitchFamily="18" charset="0"/>
                <a:ea typeface="Times New Roman" panose="02020603050405020304" pitchFamily="18" charset="0"/>
              </a:rPr>
              <a:t>Source: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(Best Accounting Software for Small Businesses in 2022)</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0831A6-6AF8-4D87-A28A-E38846416E15}"/>
              </a:ext>
            </a:extLst>
          </p:cNvPr>
          <p:cNvSpPr>
            <a:spLocks noGrp="1"/>
          </p:cNvSpPr>
          <p:nvPr>
            <p:ph idx="1"/>
          </p:nvPr>
        </p:nvSpPr>
        <p:spPr>
          <a:xfrm>
            <a:off x="968828" y="229053"/>
            <a:ext cx="10515600" cy="5895976"/>
          </a:xfrm>
        </p:spPr>
        <p:txBody>
          <a:bodyPr>
            <a:noAutofit/>
          </a:bodyPr>
          <a:lstStyle/>
          <a:p>
            <a:pPr marL="0" lvl="0" indent="0" algn="just" rtl="0">
              <a:lnSpc>
                <a:spcPct val="200000"/>
              </a:lnSpc>
              <a:spcBef>
                <a:spcPts val="1800"/>
              </a:spcBef>
              <a:spcAft>
                <a:spcPts val="0"/>
              </a:spcAft>
              <a:buNone/>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     Conclusion</a:t>
            </a:r>
            <a:endParaRPr lang="en-US" sz="1600" b="1" kern="1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Low"/>
            <a:r>
              <a:rPr lang="en-US" sz="1400" dirty="0">
                <a:effectLst/>
                <a:latin typeface="Times New Roman" panose="02020603050405020304" pitchFamily="18" charset="0"/>
                <a:ea typeface="Times New Roman" panose="02020603050405020304" pitchFamily="18" charset="0"/>
              </a:rPr>
              <a:t>Cloud accounting is sure to have great impact on the growth of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SMEs</a:t>
            </a:r>
            <a:r>
              <a:rPr lang="en-US" sz="1400" dirty="0">
                <a:effectLst/>
                <a:latin typeface="Times New Roman" panose="02020603050405020304" pitchFamily="18" charset="0"/>
                <a:ea typeface="Times New Roman" panose="02020603050405020304" pitchFamily="18" charset="0"/>
              </a:rPr>
              <a:t>. With a plethora of advantages such as cost efficiency, high security, ease of use, and so on, cloud accounting is the right choice for any business looking to stay competitive. Cloud accounting can be highly beneficial as it offers efficient technology and account service at a lesser cost.  </a:t>
            </a:r>
          </a:p>
          <a:p>
            <a:pPr marL="342900" lvl="0" indent="-342900" algn="justLow">
              <a:lnSpc>
                <a:spcPct val="200000"/>
              </a:lnSpc>
              <a:buFont typeface="+mj-lt"/>
              <a:buAutoNum type="arabicPeriod"/>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According to the results of the survey, which indicates that cloud accounting has a significant impact on the security and confidentiality of information, in contrast to traditional accounting.</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Low">
              <a:lnSpc>
                <a:spcPct val="200000"/>
              </a:lnSpc>
              <a:buFont typeface="+mj-lt"/>
              <a:buAutoNum type="arabicPeriod"/>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The impacts of the current innovations in cloud accounting will eventually affect a wide range of businesses and industries.</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Low">
              <a:lnSpc>
                <a:spcPct val="200000"/>
              </a:lnSpc>
              <a:buFont typeface="+mj-lt"/>
              <a:buAutoNum type="arabicPeriod"/>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Entrepreneurs won't utilize the conventional accounting method anymore since cloud accounting makes essential data easily accessible.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Low">
              <a:lnSpc>
                <a:spcPct val="200000"/>
              </a:lnSpc>
              <a:spcAft>
                <a:spcPts val="1000"/>
              </a:spcAft>
              <a:buFont typeface="+mj-lt"/>
              <a:buAutoNum type="arabicPeriod"/>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As a result, business owners may confidently make more informed decisions more quickly.</a:t>
            </a:r>
            <a:endParaRPr lang="en-US" sz="1400" b="1" kern="1400"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just">
              <a:lnSpc>
                <a:spcPct val="200000"/>
              </a:lnSpc>
              <a:spcBef>
                <a:spcPts val="1800"/>
              </a:spcBef>
              <a:spcAft>
                <a:spcPts val="0"/>
              </a:spcAft>
              <a:buNone/>
            </a:pPr>
            <a:r>
              <a:rPr lang="en-US" sz="1400" b="1" kern="0" dirty="0">
                <a:effectLst/>
                <a:latin typeface="Times New Roman" panose="02020603050405020304" pitchFamily="18" charset="0"/>
                <a:ea typeface="Times New Roman" panose="02020603050405020304" pitchFamily="18" charset="0"/>
                <a:cs typeface="Times New Roman" panose="02020603050405020304" pitchFamily="18" charset="0"/>
              </a:rPr>
              <a:t>     Further Work</a:t>
            </a:r>
            <a:endParaRPr lang="en-US" sz="1400" b="1" kern="1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Low"/>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The researchers recommend, first of all, that it is necessary to study whether financial institutions, such as banks, due to recent accounting innovations that support these trends in their operations provide significant benefits, as well as how this may affect the future of operations of newly established institutions.</a:t>
            </a:r>
            <a:endParaRPr lang="en-US" sz="1400" dirty="0">
              <a:effectLst/>
              <a:latin typeface="Times New Roman" panose="02020603050405020304" pitchFamily="18" charset="0"/>
              <a:ea typeface="Times New Roman" panose="02020603050405020304" pitchFamily="18" charset="0"/>
            </a:endParaRPr>
          </a:p>
          <a:p>
            <a:pPr algn="justLow"/>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Another possible point for researchers, with security risks in mind, the emergence and growth of cloud accounting also encourage the growth of a market economy.</a:t>
            </a:r>
            <a:endParaRPr lang="en-US" sz="1400" dirty="0">
              <a:effectLst/>
              <a:latin typeface="Times New Roman" panose="02020603050405020304" pitchFamily="18" charset="0"/>
              <a:ea typeface="Times New Roman" panose="02020603050405020304" pitchFamily="18" charset="0"/>
            </a:endParaRPr>
          </a:p>
          <a:p>
            <a:r>
              <a:rPr lang="en-US" sz="1400" dirty="0">
                <a:effectLst/>
                <a:latin typeface="Times New Roman" panose="02020603050405020304" pitchFamily="18" charset="0"/>
                <a:ea typeface="Times New Roman" panose="02020603050405020304" pitchFamily="18" charset="0"/>
              </a:rPr>
              <a:t> </a:t>
            </a:r>
          </a:p>
          <a:p>
            <a:endParaRPr lang="en-US" sz="1400" dirty="0"/>
          </a:p>
        </p:txBody>
      </p:sp>
    </p:spTree>
    <p:extLst>
      <p:ext uri="{BB962C8B-B14F-4D97-AF65-F5344CB8AC3E}">
        <p14:creationId xmlns:p14="http://schemas.microsoft.com/office/powerpoint/2010/main" val="2545910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550</Words>
  <Application>Microsoft Macintosh PowerPoint</Application>
  <PresentationFormat>Widescreen</PresentationFormat>
  <Paragraphs>115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Open Sans</vt:lpstr>
      <vt:lpstr>Times New Roman</vt:lpstr>
      <vt:lpstr>Office Theme</vt:lpstr>
      <vt:lpstr> Acceptance of research paper at Journal of College Administration and Economics – Baghdad University   Security and confidentiality of information under the application of cloud accounting compared to traditional accounting     </vt:lpstr>
      <vt:lpstr>PowerPoint Presentation</vt:lpstr>
      <vt:lpstr> Research objectives Cloud accounting as a new model for managing accounting information - To become familiar with cloud accounting and software-based accounting. Specific objectives: - To compare the services of ten major cloud accounting providers around the world in terms of security and        confidentiality. -To comprehend the effect of cloud accounting using insights from accounting experts. </vt:lpstr>
      <vt:lpstr>PowerPoint Presentation</vt:lpstr>
      <vt:lpstr>                      Table 1: Presents the services of the top 10 cloud accounting firms around the world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and confidentiality of information under the application of cloud accounting compared to traditional accounting     </dc:title>
  <dc:creator>KW</dc:creator>
  <cp:lastModifiedBy>mac</cp:lastModifiedBy>
  <cp:revision>3</cp:revision>
  <dcterms:created xsi:type="dcterms:W3CDTF">2022-11-07T20:47:42Z</dcterms:created>
  <dcterms:modified xsi:type="dcterms:W3CDTF">2023-04-22T20:33:42Z</dcterms:modified>
</cp:coreProperties>
</file>