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316" r:id="rId2"/>
    <p:sldId id="321" r:id="rId3"/>
    <p:sldId id="322" r:id="rId4"/>
    <p:sldId id="324" r:id="rId5"/>
    <p:sldId id="323" r:id="rId6"/>
    <p:sldId id="326" r:id="rId7"/>
    <p:sldId id="325"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36" autoAdjust="0"/>
    <p:restoredTop sz="86434" autoAdjust="0"/>
  </p:normalViewPr>
  <p:slideViewPr>
    <p:cSldViewPr>
      <p:cViewPr varScale="1">
        <p:scale>
          <a:sx n="57" d="100"/>
          <a:sy n="57" d="100"/>
        </p:scale>
        <p:origin x="836" y="28"/>
      </p:cViewPr>
      <p:guideLst>
        <p:guide orient="horz" pos="2160"/>
        <p:guide pos="2880"/>
      </p:guideLst>
    </p:cSldViewPr>
  </p:slideViewPr>
  <p:outlineViewPr>
    <p:cViewPr>
      <p:scale>
        <a:sx n="33" d="100"/>
        <a:sy n="33" d="100"/>
      </p:scale>
      <p:origin x="0" y="499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C3A4346-8E18-4B1B-84A6-27FB9935D022}" type="datetimeFigureOut">
              <a:rPr lang="ar-IQ" smtClean="0"/>
              <a:pPr/>
              <a:t>21/04/1444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700FAE7-3FBC-4793-A755-BBE22236AE96}"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1</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2</a:t>
            </a:fld>
            <a:endParaRPr lang="ar-IQ"/>
          </a:p>
        </p:txBody>
      </p:sp>
    </p:spTree>
    <p:extLst>
      <p:ext uri="{BB962C8B-B14F-4D97-AF65-F5344CB8AC3E}">
        <p14:creationId xmlns:p14="http://schemas.microsoft.com/office/powerpoint/2010/main" val="3860142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3</a:t>
            </a:fld>
            <a:endParaRPr lang="ar-IQ"/>
          </a:p>
        </p:txBody>
      </p:sp>
    </p:spTree>
    <p:extLst>
      <p:ext uri="{BB962C8B-B14F-4D97-AF65-F5344CB8AC3E}">
        <p14:creationId xmlns:p14="http://schemas.microsoft.com/office/powerpoint/2010/main" val="2250373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4</a:t>
            </a:fld>
            <a:endParaRPr lang="ar-IQ"/>
          </a:p>
        </p:txBody>
      </p:sp>
    </p:spTree>
    <p:extLst>
      <p:ext uri="{BB962C8B-B14F-4D97-AF65-F5344CB8AC3E}">
        <p14:creationId xmlns:p14="http://schemas.microsoft.com/office/powerpoint/2010/main" val="4217798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5</a:t>
            </a:fld>
            <a:endParaRPr lang="ar-IQ"/>
          </a:p>
        </p:txBody>
      </p:sp>
    </p:spTree>
    <p:extLst>
      <p:ext uri="{BB962C8B-B14F-4D97-AF65-F5344CB8AC3E}">
        <p14:creationId xmlns:p14="http://schemas.microsoft.com/office/powerpoint/2010/main" val="402255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6</a:t>
            </a:fld>
            <a:endParaRPr lang="ar-IQ"/>
          </a:p>
        </p:txBody>
      </p:sp>
    </p:spTree>
    <p:extLst>
      <p:ext uri="{BB962C8B-B14F-4D97-AF65-F5344CB8AC3E}">
        <p14:creationId xmlns:p14="http://schemas.microsoft.com/office/powerpoint/2010/main" val="939292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7</a:t>
            </a:fld>
            <a:endParaRPr lang="ar-IQ"/>
          </a:p>
        </p:txBody>
      </p:sp>
    </p:spTree>
    <p:extLst>
      <p:ext uri="{BB962C8B-B14F-4D97-AF65-F5344CB8AC3E}">
        <p14:creationId xmlns:p14="http://schemas.microsoft.com/office/powerpoint/2010/main" val="906658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21/04/1444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21/04/1444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21/04/1444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21/04/1444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EA39B-165E-4B35-8AD4-1408A7081EDA}" type="datetimeFigureOut">
              <a:rPr lang="ar-IQ" smtClean="0"/>
              <a:pPr/>
              <a:t>21/04/1444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781EA39B-165E-4B35-8AD4-1408A7081EDA}" type="datetimeFigureOut">
              <a:rPr lang="ar-IQ" smtClean="0"/>
              <a:pPr/>
              <a:t>21/04/1444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781EA39B-165E-4B35-8AD4-1408A7081EDA}" type="datetimeFigureOut">
              <a:rPr lang="ar-IQ" smtClean="0"/>
              <a:pPr/>
              <a:t>21/04/1444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781EA39B-165E-4B35-8AD4-1408A7081EDA}" type="datetimeFigureOut">
              <a:rPr lang="ar-IQ" smtClean="0"/>
              <a:pPr/>
              <a:t>21/04/1444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EA39B-165E-4B35-8AD4-1408A7081EDA}" type="datetimeFigureOut">
              <a:rPr lang="ar-IQ" smtClean="0"/>
              <a:pPr/>
              <a:t>21/04/1444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EA39B-165E-4B35-8AD4-1408A7081EDA}" type="datetimeFigureOut">
              <a:rPr lang="ar-IQ" smtClean="0"/>
              <a:pPr/>
              <a:t>21/04/1444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EA39B-165E-4B35-8AD4-1408A7081EDA}" type="datetimeFigureOut">
              <a:rPr lang="ar-IQ" smtClean="0"/>
              <a:pPr/>
              <a:t>21/04/1444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1EA39B-165E-4B35-8AD4-1408A7081EDA}" type="datetimeFigureOut">
              <a:rPr lang="ar-IQ" smtClean="0"/>
              <a:pPr/>
              <a:t>21/04/1444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73C9AE-2236-4C51-BB89-8AE781B515A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305800" cy="6172200"/>
          </a:xfrm>
        </p:spPr>
        <p:txBody>
          <a:bodyPr>
            <a:noAutofit/>
          </a:bodyPr>
          <a:lstStyle/>
          <a:p>
            <a:pPr algn="just"/>
            <a:endParaRPr lang="ar-IQ" sz="7200" b="1" dirty="0">
              <a:ln w="1905"/>
              <a:solidFill>
                <a:srgbClr val="FF0000"/>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endParaRPr>
          </a:p>
          <a:p>
            <a:r>
              <a:rPr lang="ar-IQ" sz="8000" b="1" dirty="0">
                <a:ln w="1905"/>
                <a:solidFill>
                  <a:srgbClr val="FF0000"/>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التجارة تعريفها وأهميتها وأنواعها</a:t>
            </a:r>
          </a:p>
          <a:p>
            <a:r>
              <a:rPr lang="ar-IQ" sz="8000" b="1" dirty="0">
                <a:ln w="1905"/>
                <a:solidFill>
                  <a:srgbClr val="FF0000"/>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في الاقتصاد الإسلامي</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305800" cy="6172200"/>
          </a:xfrm>
        </p:spPr>
        <p:txBody>
          <a:bodyPr>
            <a:noAutofit/>
          </a:bodyPr>
          <a:lstStyle/>
          <a:p>
            <a:pPr marL="0" marR="0" algn="just" rtl="1">
              <a:spcBef>
                <a:spcPts val="0"/>
              </a:spcBef>
              <a:spcAft>
                <a:spcPts val="0"/>
              </a:spcAft>
            </a:pPr>
            <a:r>
              <a:rPr lang="ar-IQ" sz="8000" b="1" dirty="0">
                <a:ln w="1905"/>
                <a:solidFill>
                  <a:srgbClr val="FF0000"/>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تعريف التجارة:</a:t>
            </a:r>
          </a:p>
          <a:p>
            <a:pPr marL="0" marR="0" algn="just" rtl="1">
              <a:spcBef>
                <a:spcPts val="0"/>
              </a:spcBef>
              <a:spcAft>
                <a:spcPts val="0"/>
              </a:spcAft>
            </a:pPr>
            <a:r>
              <a:rPr lang="ar-IQ" sz="80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التجارة: المبادلة بالأموال أو ممارسة معاملة مالية للربح، وسد الحاجات.</a:t>
            </a:r>
          </a:p>
        </p:txBody>
      </p:sp>
    </p:spTree>
    <p:extLst>
      <p:ext uri="{BB962C8B-B14F-4D97-AF65-F5344CB8AC3E}">
        <p14:creationId xmlns:p14="http://schemas.microsoft.com/office/powerpoint/2010/main" val="140201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305800" cy="6172200"/>
          </a:xfrm>
        </p:spPr>
        <p:txBody>
          <a:bodyPr>
            <a:noAutofit/>
          </a:bodyPr>
          <a:lstStyle/>
          <a:p>
            <a:pPr marL="0" marR="0" algn="just" rtl="1">
              <a:spcBef>
                <a:spcPts val="0"/>
              </a:spcBef>
              <a:spcAft>
                <a:spcPts val="0"/>
              </a:spcAft>
            </a:pPr>
            <a:r>
              <a:rPr lang="ar-IQ" sz="6000" b="1" dirty="0">
                <a:ln w="1905"/>
                <a:solidFill>
                  <a:srgbClr val="FF0000"/>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أهمية التجارة:</a:t>
            </a:r>
          </a:p>
          <a:p>
            <a:pPr marL="0" marR="0" algn="justLow" rtl="1">
              <a:spcBef>
                <a:spcPts val="0"/>
              </a:spcBef>
              <a:spcAft>
                <a:spcPts val="0"/>
              </a:spcAft>
            </a:pPr>
            <a:r>
              <a:rPr lang="ar-IQ" sz="60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للتجارة أهمية كبيرة في الحياة، لأن انسانا وحده لا يستطيع أن ينتج ويوفر جميع حاجاته بنفسه وهو يحتاج إلى ما فاض عند غيره من السلع والخدمات وكذلك غيره يحتاجون إلى فائض ما أنتجه وهكذا.</a:t>
            </a:r>
          </a:p>
        </p:txBody>
      </p:sp>
    </p:spTree>
    <p:extLst>
      <p:ext uri="{BB962C8B-B14F-4D97-AF65-F5344CB8AC3E}">
        <p14:creationId xmlns:p14="http://schemas.microsoft.com/office/powerpoint/2010/main" val="4011042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305800" cy="6172200"/>
          </a:xfrm>
        </p:spPr>
        <p:txBody>
          <a:bodyPr>
            <a:noAutofit/>
          </a:bodyPr>
          <a:lstStyle/>
          <a:p>
            <a:pPr marL="0" marR="0" algn="justLow" rtl="1">
              <a:spcBef>
                <a:spcPts val="0"/>
              </a:spcBef>
              <a:spcAft>
                <a:spcPts val="0"/>
              </a:spcAft>
            </a:pPr>
            <a:r>
              <a:rPr lang="ar-IQ" sz="72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التجارة سبب للغنى والرفاهية ورغد العيش ونماء المال.</a:t>
            </a:r>
          </a:p>
          <a:p>
            <a:pPr marL="0" marR="0" algn="justLow" rtl="1">
              <a:spcBef>
                <a:spcPts val="0"/>
              </a:spcBef>
              <a:spcAft>
                <a:spcPts val="0"/>
              </a:spcAft>
            </a:pPr>
            <a:r>
              <a:rPr lang="ar-IQ" sz="72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التجارة سبب لزيادة قدر فريضة الزكاة.</a:t>
            </a:r>
          </a:p>
        </p:txBody>
      </p:sp>
    </p:spTree>
    <p:extLst>
      <p:ext uri="{BB962C8B-B14F-4D97-AF65-F5344CB8AC3E}">
        <p14:creationId xmlns:p14="http://schemas.microsoft.com/office/powerpoint/2010/main" val="2079499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305800" cy="6172200"/>
          </a:xfrm>
        </p:spPr>
        <p:txBody>
          <a:bodyPr>
            <a:noAutofit/>
          </a:bodyPr>
          <a:lstStyle/>
          <a:p>
            <a:pPr marL="0" marR="0" algn="justLow" rtl="1">
              <a:spcBef>
                <a:spcPts val="0"/>
              </a:spcBef>
              <a:spcAft>
                <a:spcPts val="0"/>
              </a:spcAft>
            </a:pPr>
            <a:r>
              <a:rPr lang="ar-IQ" sz="6000" b="1" dirty="0">
                <a:ln w="1905"/>
                <a:solidFill>
                  <a:srgbClr val="FF0000"/>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أنواع التجارة:</a:t>
            </a:r>
          </a:p>
          <a:p>
            <a:pPr marL="0" marR="0" algn="justLow" rtl="1">
              <a:spcBef>
                <a:spcPts val="0"/>
              </a:spcBef>
              <a:spcAft>
                <a:spcPts val="0"/>
              </a:spcAft>
            </a:pPr>
            <a:r>
              <a:rPr lang="ar-IQ" sz="60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تتنوع التجارة من حيث ممارستها داخل البلد أو خارجها إلى نوعين: </a:t>
            </a:r>
            <a:endParaRPr lang="en-US" sz="60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endParaRPr>
          </a:p>
          <a:p>
            <a:pPr marL="0" marR="0" algn="justLow" rtl="1">
              <a:spcBef>
                <a:spcPts val="0"/>
              </a:spcBef>
              <a:spcAft>
                <a:spcPts val="0"/>
              </a:spcAft>
            </a:pPr>
            <a:r>
              <a:rPr lang="ar-IQ" sz="6000" b="1" dirty="0">
                <a:ln w="1905"/>
                <a:solidFill>
                  <a:srgbClr val="FF0000"/>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النوع الأول: التجارة الداخلية أو المحلية،</a:t>
            </a:r>
            <a:r>
              <a:rPr lang="ar-IQ" sz="60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وهي التي تكون داخل القرية أو البلد من غير سفر ولا رحلة إلى خارجها.</a:t>
            </a:r>
            <a:endParaRPr lang="en-US" sz="60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endParaRPr>
          </a:p>
        </p:txBody>
      </p:sp>
    </p:spTree>
    <p:extLst>
      <p:ext uri="{BB962C8B-B14F-4D97-AF65-F5344CB8AC3E}">
        <p14:creationId xmlns:p14="http://schemas.microsoft.com/office/powerpoint/2010/main" val="4290252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305800" cy="6172200"/>
          </a:xfrm>
        </p:spPr>
        <p:txBody>
          <a:bodyPr>
            <a:noAutofit/>
          </a:bodyPr>
          <a:lstStyle/>
          <a:p>
            <a:pPr marL="0" marR="0" algn="justLow" rtl="1">
              <a:lnSpc>
                <a:spcPct val="115000"/>
              </a:lnSpc>
              <a:spcBef>
                <a:spcPts val="0"/>
              </a:spcBef>
              <a:spcAft>
                <a:spcPts val="0"/>
              </a:spcAft>
            </a:pPr>
            <a:r>
              <a:rPr lang="ar-IQ" sz="72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a:t>
            </a:r>
            <a:r>
              <a:rPr lang="ar-IQ" sz="7200" b="1" dirty="0">
                <a:ln w="1905"/>
                <a:solidFill>
                  <a:srgbClr val="FF0000"/>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النوع الثاني: التجارة الخارجية،</a:t>
            </a:r>
            <a:r>
              <a:rPr lang="ar-IQ" sz="72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وهي التي تكون بالأسفار والرحلات إلى البلدان والأمصار.</a:t>
            </a:r>
            <a:endParaRPr lang="en-US" sz="72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endParaRPr>
          </a:p>
        </p:txBody>
      </p:sp>
    </p:spTree>
    <p:extLst>
      <p:ext uri="{BB962C8B-B14F-4D97-AF65-F5344CB8AC3E}">
        <p14:creationId xmlns:p14="http://schemas.microsoft.com/office/powerpoint/2010/main" val="346808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305800" cy="6172200"/>
          </a:xfrm>
        </p:spPr>
        <p:txBody>
          <a:bodyPr>
            <a:noAutofit/>
          </a:bodyPr>
          <a:lstStyle/>
          <a:p>
            <a:pPr marL="0" marR="0" algn="just" rtl="1">
              <a:spcBef>
                <a:spcPts val="0"/>
              </a:spcBef>
              <a:spcAft>
                <a:spcPts val="0"/>
              </a:spcAft>
            </a:pPr>
            <a:r>
              <a:rPr lang="ar-IQ" sz="66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أهم شرط للتجارة في الاقتصاد الإسلامي:</a:t>
            </a:r>
            <a:r>
              <a:rPr lang="ar-IQ" sz="6600" b="1" dirty="0">
                <a:ln w="1905"/>
                <a:solidFill>
                  <a:srgbClr val="FF0000"/>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التراضي</a:t>
            </a:r>
            <a:r>
              <a:rPr lang="ar-IQ" sz="66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a:t>
            </a:r>
          </a:p>
          <a:p>
            <a:pPr marL="0" marR="0" algn="just" rtl="1">
              <a:spcBef>
                <a:spcPts val="0"/>
              </a:spcBef>
              <a:spcAft>
                <a:spcPts val="0"/>
              </a:spcAft>
            </a:pPr>
            <a:r>
              <a:rPr lang="ar-IQ" sz="6600" b="1" dirty="0">
                <a:ln w="1905"/>
                <a:solidFill>
                  <a:schemeClr val="tx1"/>
                </a:solidFill>
                <a:effectLst>
                  <a:innerShdw blurRad="69850" dist="43180" dir="5400000">
                    <a:srgbClr val="000000">
                      <a:alpha val="65000"/>
                    </a:srgbClr>
                  </a:innerShdw>
                </a:effectLst>
                <a:latin typeface="32_Sarchia_Dastnus_2" panose="020B0604030504040204" pitchFamily="34" charset="-78"/>
                <a:cs typeface="32_Sarchia_Dastnus_2" panose="020B0604030504040204" pitchFamily="34" charset="-78"/>
              </a:rPr>
              <a:t> معناه أن يكون كل الأطراف في العقود التجارية أحرارا ومختارين وغير مضطرين في إبرامها، لذلك نهي عن الاحتكار.</a:t>
            </a:r>
          </a:p>
        </p:txBody>
      </p:sp>
    </p:spTree>
    <p:extLst>
      <p:ext uri="{BB962C8B-B14F-4D97-AF65-F5344CB8AC3E}">
        <p14:creationId xmlns:p14="http://schemas.microsoft.com/office/powerpoint/2010/main" val="1088041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2633</TotalTime>
  <Words>177</Words>
  <Application>Microsoft Office PowerPoint</Application>
  <PresentationFormat>On-screen Show (4:3)</PresentationFormat>
  <Paragraphs>22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32_Sarchia_Dastnus_2</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IB_1</cp:lastModifiedBy>
  <cp:revision>175</cp:revision>
  <dcterms:created xsi:type="dcterms:W3CDTF">2019-10-29T04:53:52Z</dcterms:created>
  <dcterms:modified xsi:type="dcterms:W3CDTF">2022-11-16T06:03:44Z</dcterms:modified>
</cp:coreProperties>
</file>