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9"/>
  </p:notesMasterIdLst>
  <p:sldIdLst>
    <p:sldId id="316" r:id="rId2"/>
    <p:sldId id="326" r:id="rId3"/>
    <p:sldId id="334" r:id="rId4"/>
    <p:sldId id="327" r:id="rId5"/>
    <p:sldId id="323" r:id="rId6"/>
    <p:sldId id="325" r:id="rId7"/>
    <p:sldId id="335" r:id="rId8"/>
    <p:sldId id="336" r:id="rId9"/>
    <p:sldId id="328" r:id="rId10"/>
    <p:sldId id="337" r:id="rId11"/>
    <p:sldId id="339" r:id="rId12"/>
    <p:sldId id="338" r:id="rId13"/>
    <p:sldId id="329" r:id="rId14"/>
    <p:sldId id="330" r:id="rId15"/>
    <p:sldId id="331" r:id="rId16"/>
    <p:sldId id="332" r:id="rId17"/>
    <p:sldId id="340" r:id="rId1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4545" autoAdjust="0"/>
    <p:restoredTop sz="93792" autoAdjust="0"/>
  </p:normalViewPr>
  <p:slideViewPr>
    <p:cSldViewPr>
      <p:cViewPr varScale="1">
        <p:scale>
          <a:sx n="67" d="100"/>
          <a:sy n="67" d="100"/>
        </p:scale>
        <p:origin x="55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9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C3A4346-8E18-4B1B-84A6-27FB9935D022}" type="datetimeFigureOut">
              <a:rPr lang="ar-IQ" smtClean="0"/>
              <a:pPr/>
              <a:t>01/04/1444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700FAE7-3FBC-4793-A755-BBE22236AE96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10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82359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11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071526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12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353157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13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044570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14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214128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15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27574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16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070865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17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00876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7692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78473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7675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859648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5836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5543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8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45761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0FAE7-3FBC-4793-A755-BBE22236AE96}" type="slidenum">
              <a:rPr lang="ar-IQ" smtClean="0"/>
              <a:pPr/>
              <a:t>9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3861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01/04/1444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01/04/1444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01/04/1444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01/04/1444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01/04/1444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01/04/1444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01/04/1444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01/04/1444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01/04/1444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01/04/1444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A39B-165E-4B35-8AD4-1408A7081EDA}" type="datetimeFigureOut">
              <a:rPr lang="ar-IQ" smtClean="0"/>
              <a:pPr/>
              <a:t>01/04/1444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EA39B-165E-4B35-8AD4-1408A7081EDA}" type="datetimeFigureOut">
              <a:rPr lang="ar-IQ" smtClean="0"/>
              <a:pPr/>
              <a:t>01/04/1444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3C9AE-2236-4C51-BB89-8AE781B515AA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algn="just"/>
            <a:endParaRPr lang="ar-IQ" sz="48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32_Sarchia_Dastnus_2" panose="020B0604030504040204" pitchFamily="34" charset="-78"/>
              <a:cs typeface="32_Sarchia_Dastnus_2" panose="020B0604030504040204" pitchFamily="34" charset="-78"/>
            </a:endParaRPr>
          </a:p>
          <a:p>
            <a:r>
              <a:rPr lang="ar-IQ" sz="66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أخلاقيات</a:t>
            </a:r>
          </a:p>
          <a:p>
            <a:r>
              <a:rPr lang="ar-IQ" sz="66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الأنشطة </a:t>
            </a:r>
            <a:r>
              <a:rPr lang="ar-IQ" sz="6600" b="1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الاقتصادية والمعاملات </a:t>
            </a:r>
            <a:r>
              <a:rPr lang="ar-IQ" sz="66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المالية</a:t>
            </a:r>
          </a:p>
          <a:p>
            <a:r>
              <a:rPr lang="ar-IQ" sz="66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في الاقتصاد الإسلامي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" y="457200"/>
            <a:ext cx="8305800" cy="6172200"/>
          </a:xfrm>
        </p:spPr>
        <p:txBody>
          <a:bodyPr>
            <a:noAutofit/>
          </a:bodyPr>
          <a:lstStyle/>
          <a:p>
            <a:pPr algn="just"/>
            <a:r>
              <a:rPr lang="ar-IQ" sz="6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ونهي عن تلقي السلع:</a:t>
            </a:r>
          </a:p>
          <a:p>
            <a:pPr algn="just"/>
            <a:r>
              <a:rPr lang="ar-IQ" sz="4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- للمصلحة العامة التي هي رعاية أهل الأسواق لئلا ينفرد المتلقي برخص السلعة دونهم، ولأن الركبان إذا وصلوا السوق باعوا أمتعتهم، وأما المتلقي فلا يبيع سريعا، بل يتربص بها السعر.</a:t>
            </a:r>
          </a:p>
          <a:p>
            <a:pPr algn="just"/>
            <a:r>
              <a:rPr lang="ar-IQ" sz="4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- والمصلحة الخاصة التي هي رعاية أصحاب السلع، لئلا يغبنهم المتلقي ويغرهم، لأن أهل البادية قد لا يعرفون سعر السوق.</a:t>
            </a:r>
            <a:endParaRPr lang="en-US" sz="48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32_Sarchia_Dastnus_2" panose="020B0604030504040204" pitchFamily="34" charset="-78"/>
              <a:cs typeface="32_Sarchia_Dastnus_2" panose="020B0604030504040204" pitchFamily="34" charset="-78"/>
            </a:endParaRPr>
          </a:p>
          <a:p>
            <a:pPr algn="just"/>
            <a:endParaRPr lang="ar-IQ" sz="44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32_Sarchia_Dastnus_2" panose="020B0604030504040204" pitchFamily="34" charset="-78"/>
              <a:cs typeface="32_Sarchia_Dastnus_2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504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" y="457200"/>
            <a:ext cx="8305800" cy="6172200"/>
          </a:xfrm>
        </p:spPr>
        <p:txBody>
          <a:bodyPr>
            <a:noAutofit/>
          </a:bodyPr>
          <a:lstStyle/>
          <a:p>
            <a:pPr algn="just"/>
            <a:r>
              <a:rPr lang="ar-IQ" sz="6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ونهي عن بيع الحاضر لباد، </a:t>
            </a:r>
            <a:r>
              <a:rPr lang="ar-IQ" sz="6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للمصلحة العامة التي هي رعاية أهل السوق وعدم الإضرار والتضييق بهم برفع السعر. </a:t>
            </a:r>
            <a:endParaRPr lang="en-US" sz="66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32_Sarchia_Dastnus_2" panose="020B0604030504040204" pitchFamily="34" charset="-78"/>
              <a:cs typeface="32_Sarchia_Dastnus_2" panose="020B0604030504040204" pitchFamily="34" charset="-78"/>
            </a:endParaRPr>
          </a:p>
          <a:p>
            <a:pPr algn="just"/>
            <a:endParaRPr lang="ar-IQ" sz="66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32_Sarchia_Dastnus_2" panose="020B0604030504040204" pitchFamily="34" charset="-78"/>
              <a:cs typeface="32_Sarchia_Dastnus_2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87504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" y="457200"/>
            <a:ext cx="8305800" cy="6172200"/>
          </a:xfrm>
        </p:spPr>
        <p:txBody>
          <a:bodyPr>
            <a:noAutofit/>
          </a:bodyPr>
          <a:lstStyle/>
          <a:p>
            <a:pPr algn="just"/>
            <a:r>
              <a:rPr lang="ar-IQ" sz="6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بيع الحاضر لباد.</a:t>
            </a:r>
          </a:p>
          <a:p>
            <a:pPr algn="just"/>
            <a:r>
              <a:rPr lang="ar-IQ" sz="6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هو: (أن يقدم غريب بمتاع تعم الحاجة إليه ليبيعه بسعر يومه، فيقول بلدي: اتركه عندي لأبيعه على التدريج بأغلى).</a:t>
            </a:r>
          </a:p>
        </p:txBody>
      </p:sp>
    </p:spTree>
    <p:extLst>
      <p:ext uri="{BB962C8B-B14F-4D97-AF65-F5344CB8AC3E}">
        <p14:creationId xmlns:p14="http://schemas.microsoft.com/office/powerpoint/2010/main" val="2606812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" y="457200"/>
            <a:ext cx="8305800" cy="6172200"/>
          </a:xfrm>
        </p:spPr>
        <p:txBody>
          <a:bodyPr>
            <a:noAutofit/>
          </a:bodyPr>
          <a:lstStyle/>
          <a:p>
            <a:pPr algn="just"/>
            <a:r>
              <a:rPr lang="ar-IQ" sz="66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سادسا: حرمة التدخل في معاملات الآخرين حتى يبرم العقد أو يترك:</a:t>
            </a:r>
          </a:p>
          <a:p>
            <a:pPr algn="just"/>
            <a:r>
              <a:rPr lang="ar-IQ" sz="6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لذلك نهي عن التدخل على بيع أو سوم الآخر.</a:t>
            </a:r>
          </a:p>
          <a:p>
            <a:pPr algn="just"/>
            <a:endParaRPr lang="ar-IQ" sz="66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32_Sarchia_Dastnus_2" panose="020B0604030504040204" pitchFamily="34" charset="-78"/>
              <a:cs typeface="32_Sarchia_Dastnus_2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1700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" y="457200"/>
            <a:ext cx="8305800" cy="6172200"/>
          </a:xfrm>
        </p:spPr>
        <p:txBody>
          <a:bodyPr>
            <a:noAutofit/>
          </a:bodyPr>
          <a:lstStyle/>
          <a:p>
            <a:pPr algn="just"/>
            <a:r>
              <a:rPr lang="ar-IQ" sz="6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سابعا: عدم النجش:</a:t>
            </a:r>
          </a:p>
          <a:p>
            <a:pPr algn="just"/>
            <a:r>
              <a:rPr lang="ar-IQ" sz="6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 النجش: هو أن يزيد في ثمن السلعة وهو لا لرغبة في شرائها، بل ليخدع غيره ويغره، ليزيد ويشتريها.</a:t>
            </a:r>
          </a:p>
          <a:p>
            <a:pPr algn="just"/>
            <a:endParaRPr lang="en-US" sz="6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32_Sarchia_Dastnus_2" panose="020B0604030504040204" pitchFamily="34" charset="-78"/>
              <a:cs typeface="32_Sarchia_Dastnus_2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24882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" y="457200"/>
            <a:ext cx="8305800" cy="6172200"/>
          </a:xfrm>
        </p:spPr>
        <p:txBody>
          <a:bodyPr>
            <a:noAutofit/>
          </a:bodyPr>
          <a:lstStyle/>
          <a:p>
            <a:pPr algn="just"/>
            <a:r>
              <a:rPr lang="ar-IQ" sz="6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ثامنا: الإقالة في العقود والمعاملات المالة والاقتصادية:</a:t>
            </a:r>
          </a:p>
          <a:p>
            <a:pPr algn="just"/>
            <a:r>
              <a:rPr lang="ar-IQ" sz="6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الإقالة هي رفع العقد، وإلغاء حكمه وآثاره بتراضي الطرفين.</a:t>
            </a:r>
          </a:p>
          <a:p>
            <a:pPr algn="just"/>
            <a:endParaRPr lang="en-US" sz="6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32_Sarchia_Dastnus_2" panose="020B0604030504040204" pitchFamily="34" charset="-78"/>
              <a:cs typeface="32_Sarchia_Dastnus_2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56037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" y="457200"/>
            <a:ext cx="8305800" cy="6172200"/>
          </a:xfrm>
        </p:spPr>
        <p:txBody>
          <a:bodyPr>
            <a:noAutofit/>
          </a:bodyPr>
          <a:lstStyle/>
          <a:p>
            <a:pPr algn="just"/>
            <a:r>
              <a:rPr lang="ar-IQ" sz="6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تاسعا: المحاباة في الأنشطة الاقتصادية:</a:t>
            </a:r>
          </a:p>
          <a:p>
            <a:pPr algn="just"/>
            <a:r>
              <a:rPr lang="ar-IQ" sz="6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المحاباة، هي: إخراج المال من الملك بأقل من عوضه.</a:t>
            </a:r>
          </a:p>
          <a:p>
            <a:pPr algn="just"/>
            <a:r>
              <a:rPr lang="ar-IQ" sz="6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كالبيع بدون القيمة، والشراء بأكثر منها بقصد نفع المشتري في البيع، ونفع البائع في الشراء.</a:t>
            </a:r>
            <a:endParaRPr lang="en-US" sz="6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32_Sarchia_Dastnus_2" panose="020B0604030504040204" pitchFamily="34" charset="-78"/>
              <a:cs typeface="32_Sarchia_Dastnus_2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65202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" y="457200"/>
            <a:ext cx="8305800" cy="6172200"/>
          </a:xfrm>
        </p:spPr>
        <p:txBody>
          <a:bodyPr>
            <a:noAutofit/>
          </a:bodyPr>
          <a:lstStyle/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6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عاشرا: اجتناب الغرر في المعاملات الاقتصادية وأنشطتها:</a:t>
            </a:r>
          </a:p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60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الغرر: ما خفيت عاقبته، أو تردد بين الحصول والفوات.</a:t>
            </a:r>
          </a:p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ar-IQ" sz="6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32_Sarchia_Dastnus_2" panose="020B0604030504040204" pitchFamily="34" charset="-78"/>
              <a:cs typeface="32_Sarchia_Dastnus_2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3911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6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أولا: السماحة والسهولة في الأنشطة الاقتصادية والمعاملات المالية:</a:t>
            </a:r>
          </a:p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4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تعريف السماحة:</a:t>
            </a:r>
          </a:p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4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الجود والكرم والإعطاء، وبذل ما لا يجب تفضلا.</a:t>
            </a:r>
          </a:p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4800" b="1" dirty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من صور السماحة:</a:t>
            </a:r>
          </a:p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4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إنظار المدين المعسر.</a:t>
            </a:r>
          </a:p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ar-IQ" sz="66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32_Sarchia_Dastnus_2" panose="020B0604030504040204" pitchFamily="34" charset="-78"/>
              <a:cs typeface="32_Sarchia_Dastnus_2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31362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4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في الاقتصاد الإسلامي الحض على السماحة في المعاملة والأنشطة الاقتصادية، واستعمال معالي الأخلاق وترك المشاحة، والحض على ترك التضييق على الناس في المطالبة، وأخذ العفو عنهم.</a:t>
            </a:r>
          </a:p>
        </p:txBody>
      </p:sp>
    </p:spTree>
    <p:extLst>
      <p:ext uri="{BB962C8B-B14F-4D97-AF65-F5344CB8AC3E}">
        <p14:creationId xmlns:p14="http://schemas.microsoft.com/office/powerpoint/2010/main" val="3598512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05800" cy="6172200"/>
          </a:xfrm>
        </p:spPr>
        <p:txBody>
          <a:bodyPr>
            <a:noAutofit/>
          </a:bodyPr>
          <a:lstStyle/>
          <a:p>
            <a:pPr algn="just"/>
            <a:r>
              <a:rPr lang="ar-IQ" sz="66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ثانيا: الصدق والأمانة:</a:t>
            </a:r>
          </a:p>
          <a:p>
            <a:pPr algn="just"/>
            <a:r>
              <a:rPr lang="ar-IQ" sz="6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الصدق ضد الكذب.</a:t>
            </a:r>
          </a:p>
          <a:p>
            <a:pPr algn="just"/>
            <a:r>
              <a:rPr lang="ar-IQ" sz="6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الأمانة ضد الخيانة.</a:t>
            </a:r>
          </a:p>
          <a:p>
            <a:pPr algn="just"/>
            <a:r>
              <a:rPr lang="ar-IQ" sz="6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الصادق الأمين.</a:t>
            </a:r>
          </a:p>
          <a:p>
            <a:pPr algn="just"/>
            <a:endParaRPr lang="ar-IQ" sz="66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32_Sarchia_Dastnus_2" panose="020B0604030504040204" pitchFamily="34" charset="-78"/>
              <a:cs typeface="32_Sarchia_Dastnus_2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935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" y="457200"/>
            <a:ext cx="8305800" cy="6172200"/>
          </a:xfrm>
        </p:spPr>
        <p:txBody>
          <a:bodyPr>
            <a:noAutofit/>
          </a:bodyPr>
          <a:lstStyle/>
          <a:p>
            <a:pPr algn="just"/>
            <a:r>
              <a:rPr lang="ar-IQ" sz="66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ثالثا: عدم الحلف في التعاملات الاقتصادية:</a:t>
            </a:r>
          </a:p>
          <a:p>
            <a:pPr algn="just"/>
            <a:r>
              <a:rPr lang="ar-IQ" sz="6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وذلك لإقناع الطرف الآخر على البيع أو الشراء.</a:t>
            </a:r>
          </a:p>
          <a:p>
            <a:pPr algn="just"/>
            <a:endParaRPr lang="ar-IQ" sz="6600" b="1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32_Sarchia_Dastnus_2" panose="020B0604030504040204" pitchFamily="34" charset="-78"/>
              <a:cs typeface="32_Sarchia_Dastnus_2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5407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" y="457200"/>
            <a:ext cx="8305800" cy="6172200"/>
          </a:xfrm>
        </p:spPr>
        <p:txBody>
          <a:bodyPr>
            <a:noAutofit/>
          </a:bodyPr>
          <a:lstStyle/>
          <a:p>
            <a:pPr algn="just"/>
            <a:r>
              <a:rPr lang="ar-IQ" sz="66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رابعا: عدم الغش في المعاملات والتجارات وجميع الأنشطة الاقتصادية:</a:t>
            </a:r>
          </a:p>
          <a:p>
            <a:pPr algn="just"/>
            <a:r>
              <a:rPr lang="ar-IQ" sz="6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معنى الغش:</a:t>
            </a:r>
          </a:p>
          <a:p>
            <a:pPr algn="just"/>
            <a:r>
              <a:rPr lang="ar-IQ" sz="6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إبداء البائع ما يوهم كمالا في مبيعه كاذبا أو كتم عيبه.</a:t>
            </a:r>
          </a:p>
          <a:p>
            <a:pPr algn="just"/>
            <a:endParaRPr lang="ar-IQ" sz="66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32_Sarchia_Dastnus_2" panose="020B0604030504040204" pitchFamily="34" charset="-78"/>
              <a:cs typeface="32_Sarchia_Dastnus_2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2839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" y="457200"/>
            <a:ext cx="8305800" cy="6172200"/>
          </a:xfrm>
        </p:spPr>
        <p:txBody>
          <a:bodyPr>
            <a:noAutofit/>
          </a:bodyPr>
          <a:lstStyle/>
          <a:p>
            <a:pPr algn="just"/>
            <a:r>
              <a:rPr lang="ar-IQ" sz="6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ضابط الغش:</a:t>
            </a:r>
          </a:p>
          <a:p>
            <a:pPr algn="just"/>
            <a:r>
              <a:rPr lang="ar-IQ" sz="6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أن يعلم ذو السلعة من نحو بائع أو مشتر فيها شيئا لو اطلع عليه مريد أخذها ما أخذها بذلك المقابل، أو لامتنع عن أخذها كلية.</a:t>
            </a:r>
          </a:p>
          <a:p>
            <a:pPr algn="just"/>
            <a:endParaRPr lang="ar-IQ" sz="66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32_Sarchia_Dastnus_2" panose="020B0604030504040204" pitchFamily="34" charset="-78"/>
              <a:cs typeface="32_Sarchia_Dastnus_2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9980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" y="457200"/>
            <a:ext cx="8305800" cy="6172200"/>
          </a:xfrm>
        </p:spPr>
        <p:txBody>
          <a:bodyPr>
            <a:noAutofit/>
          </a:bodyPr>
          <a:lstStyle/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6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أسباب الغش:</a:t>
            </a:r>
          </a:p>
          <a:p>
            <a:pPr marL="0" marR="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ar-IQ" sz="6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فإن للغش أسبابا كثيرة، من أهمها:</a:t>
            </a:r>
            <a:endParaRPr lang="en-US" sz="66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32_Sarchia_Dastnus_2" panose="020B0604030504040204" pitchFamily="34" charset="-78"/>
              <a:cs typeface="32_Sarchia_Dastnus_2" panose="020B0604030504040204" pitchFamily="34" charset="-78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ar-IQ" sz="6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استعجال الغاش للربح الذي يأمله في تجارته.</a:t>
            </a:r>
            <a:endParaRPr lang="en-US" sz="66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32_Sarchia_Dastnus_2" panose="020B0604030504040204" pitchFamily="34" charset="-78"/>
              <a:cs typeface="32_Sarchia_Dastnus_2" panose="020B0604030504040204" pitchFamily="34" charset="-78"/>
            </a:endParaRPr>
          </a:p>
          <a:p>
            <a:pPr marL="342900" marR="0" lvl="0" indent="-342900" algn="just" rt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ar-IQ" sz="6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نفاق السلعة وبيعها.</a:t>
            </a:r>
            <a:endParaRPr lang="en-US" sz="66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32_Sarchia_Dastnus_2" panose="020B0604030504040204" pitchFamily="34" charset="-78"/>
              <a:cs typeface="32_Sarchia_Dastnus_2" panose="020B0604030504040204" pitchFamily="34" charset="-78"/>
            </a:endParaRPr>
          </a:p>
          <a:p>
            <a:pPr algn="just"/>
            <a:endParaRPr lang="ar-IQ" sz="66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32_Sarchia_Dastnus_2" panose="020B0604030504040204" pitchFamily="34" charset="-78"/>
              <a:cs typeface="32_Sarchia_Dastnus_2" panose="020B060403050404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78540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" y="457200"/>
            <a:ext cx="8305800" cy="6172200"/>
          </a:xfrm>
        </p:spPr>
        <p:txBody>
          <a:bodyPr>
            <a:noAutofit/>
          </a:bodyPr>
          <a:lstStyle/>
          <a:p>
            <a:pPr algn="just"/>
            <a:r>
              <a:rPr lang="ar-IQ" sz="6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خامسا: تقديم السلع للمستهلك بأرخص الأسعار وتخفيض تكاليف الإنتاج:</a:t>
            </a:r>
          </a:p>
          <a:p>
            <a:pPr algn="just"/>
            <a:r>
              <a:rPr lang="ar-IQ" sz="66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لذلك: حرم الاحتكار، </a:t>
            </a:r>
            <a:r>
              <a:rPr lang="ar-IQ" sz="6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32_Sarchia_Dastnus_2" panose="020B0604030504040204" pitchFamily="34" charset="-78"/>
                <a:cs typeface="32_Sarchia_Dastnus_2" panose="020B0604030504040204" pitchFamily="34" charset="-78"/>
              </a:rPr>
              <a:t>لأنه يؤدي إلى غلاء الأسعار على المستهلك وزيادة تكاليف الإنتاج.</a:t>
            </a:r>
          </a:p>
        </p:txBody>
      </p:sp>
    </p:spTree>
    <p:extLst>
      <p:ext uri="{BB962C8B-B14F-4D97-AF65-F5344CB8AC3E}">
        <p14:creationId xmlns:p14="http://schemas.microsoft.com/office/powerpoint/2010/main" val="1778662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2702</TotalTime>
  <Words>464</Words>
  <Application>Microsoft Office PowerPoint</Application>
  <PresentationFormat>On-screen Show (4:3)</PresentationFormat>
  <Paragraphs>61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32_Sarchia_Dastnus_2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MRT</dc:creator>
  <cp:lastModifiedBy>IB_1</cp:lastModifiedBy>
  <cp:revision>178</cp:revision>
  <dcterms:created xsi:type="dcterms:W3CDTF">2019-10-29T04:53:52Z</dcterms:created>
  <dcterms:modified xsi:type="dcterms:W3CDTF">2022-10-26T08:22:41Z</dcterms:modified>
</cp:coreProperties>
</file>