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0" r:id="rId4"/>
    <p:sldId id="261" r:id="rId5"/>
    <p:sldId id="262" r:id="rId6"/>
    <p:sldId id="263"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36" autoAdjust="0"/>
    <p:restoredTop sz="86434" autoAdjust="0"/>
  </p:normalViewPr>
  <p:slideViewPr>
    <p:cSldViewPr>
      <p:cViewPr varScale="1">
        <p:scale>
          <a:sx n="57" d="100"/>
          <a:sy n="57" d="100"/>
        </p:scale>
        <p:origin x="836" y="72"/>
      </p:cViewPr>
      <p:guideLst>
        <p:guide orient="horz" pos="2160"/>
        <p:guide pos="2880"/>
      </p:guideLst>
    </p:cSldViewPr>
  </p:slideViewPr>
  <p:outlineViewPr>
    <p:cViewPr>
      <p:scale>
        <a:sx n="33" d="100"/>
        <a:sy n="33" d="100"/>
      </p:scale>
      <p:origin x="0" y="22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14/07/1444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EA39B-165E-4B35-8AD4-1408A7081EDA}" type="datetimeFigureOut">
              <a:rPr lang="ar-IQ" smtClean="0"/>
              <a:pPr/>
              <a:t>14/07/1444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73C9AE-2236-4C51-BB89-8AE781B515A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229600" cy="5867400"/>
          </a:xfrm>
        </p:spPr>
        <p:txBody>
          <a:bodyPr>
            <a:normAutofit/>
          </a:bodyPr>
          <a:lstStyle/>
          <a:p>
            <a:pPr algn="just">
              <a:lnSpc>
                <a:spcPct val="150000"/>
              </a:lnSpc>
            </a:pPr>
            <a:endParaRPr lang="ar-IQ"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Unicode MS" pitchFamily="34" charset="-128"/>
              <a:ea typeface="Arial Unicode MS" pitchFamily="34" charset="-128"/>
              <a:cs typeface="Arial Unicode MS" pitchFamily="34" charset="-128"/>
            </a:endParaRPr>
          </a:p>
          <a:p>
            <a:pPr>
              <a:lnSpc>
                <a:spcPct val="150000"/>
              </a:lnSpc>
            </a:pPr>
            <a:endParaRPr lang="ar-IQ"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a:p>
            <a:pPr>
              <a:lnSpc>
                <a:spcPct val="150000"/>
              </a:lnSpc>
            </a:pPr>
            <a:r>
              <a:rPr lang="ar-IQ" sz="4800" b="1" dirty="0">
                <a:solidFill>
                  <a:srgbClr val="FF0000"/>
                </a:solidFill>
                <a:effectLst/>
                <a:latin typeface="Calibri" panose="020F0502020204030204" pitchFamily="34" charset="0"/>
                <a:ea typeface="Calibri" panose="020F0502020204030204" pitchFamily="34" charset="0"/>
                <a:cs typeface="Bahij Myriad Arabic"/>
              </a:rPr>
              <a:t> كيف ينظر الاقتصاد الوضعي إلى عقد القرض (</a:t>
            </a:r>
            <a:r>
              <a:rPr lang="en-US" sz="4800" b="1" dirty="0">
                <a:solidFill>
                  <a:srgbClr val="FF0000"/>
                </a:solidFill>
                <a:effectLst/>
                <a:latin typeface="Bahij Myriad Arabic"/>
                <a:ea typeface="Calibri" panose="020F0502020204030204" pitchFamily="34" charset="0"/>
                <a:cs typeface="Arial" panose="020B0604020202020204" pitchFamily="34" charset="0"/>
              </a:rPr>
              <a:t>Loan Contract</a:t>
            </a:r>
            <a:r>
              <a:rPr lang="ar-IQ" sz="4800" b="1" dirty="0">
                <a:solidFill>
                  <a:srgbClr val="FF0000"/>
                </a:solidFill>
                <a:effectLst/>
                <a:latin typeface="Calibri" panose="020F0502020204030204" pitchFamily="34" charset="0"/>
                <a:ea typeface="Calibri" panose="020F0502020204030204" pitchFamily="34" charset="0"/>
                <a:cs typeface="Bahij Myriad Arabic"/>
              </a:rPr>
              <a:t>) ؟ </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algn="justLow"/>
            <a:r>
              <a:rPr lang="ar-IQ" sz="6000" b="1" dirty="0">
                <a:solidFill>
                  <a:schemeClr val="tx1"/>
                </a:solidFill>
                <a:latin typeface="26_Sarchia_Blawkrawa_1" panose="020B0604030504040204" pitchFamily="34" charset="-78"/>
                <a:cs typeface="26_Sarchia_Blawkrawa_1" panose="020B0604030504040204" pitchFamily="34" charset="-78"/>
              </a:rPr>
              <a:t>   الاقتصاد الوضعي يجعل القصد من وراء ممارسة جميع العقود الأرباح فقط.</a:t>
            </a:r>
            <a:endParaRPr lang="en-US" sz="6000" b="1" dirty="0">
              <a:solidFill>
                <a:schemeClr val="tx1"/>
              </a:solidFill>
              <a:latin typeface="26_Sarchia_Blawkrawa_1" panose="020B0604030504040204" pitchFamily="34" charset="-78"/>
              <a:cs typeface="26_Sarchia_Blawkrawa_1" panose="020B0604030504040204" pitchFamily="34" charset="-78"/>
            </a:endParaRPr>
          </a:p>
          <a:p>
            <a:pPr algn="justLow"/>
            <a:r>
              <a:rPr lang="ar-IQ" sz="6000" b="1" dirty="0">
                <a:solidFill>
                  <a:schemeClr val="tx1"/>
                </a:solidFill>
                <a:latin typeface="26_Sarchia_Blawkrawa_1" panose="020B0604030504040204" pitchFamily="34" charset="-78"/>
                <a:cs typeface="26_Sarchia_Blawkrawa_1" panose="020B0604030504040204" pitchFamily="34" charset="-78"/>
              </a:rPr>
              <a:t>   ولذلك فالبنوك التقليدية لا تمنح القرض إلا بفائدة، ولا تهتم بالجانب التكافلي والتعاوني في موضوع القرض.</a:t>
            </a:r>
            <a:endParaRPr lang="en-US" sz="6000" b="1" dirty="0">
              <a:solidFill>
                <a:schemeClr val="tx1"/>
              </a:solidFill>
              <a:latin typeface="26_Sarchia_Blawkrawa_1" panose="020B0604030504040204" pitchFamily="34" charset="-78"/>
              <a:cs typeface="26_Sarchia_Blawkrawa_1" panose="020B0604030504040204" pitchFamily="34"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248400"/>
          </a:xfrm>
        </p:spPr>
        <p:txBody>
          <a:bodyPr>
            <a:normAutofit/>
          </a:bodyPr>
          <a:lstStyle/>
          <a:p>
            <a:pPr algn="justLow">
              <a:lnSpc>
                <a:spcPct val="150000"/>
              </a:lnSpc>
            </a:pPr>
            <a:endParaRPr lang="ar-IQ" sz="4400" b="1" dirty="0">
              <a:solidFill>
                <a:schemeClr val="tx1"/>
              </a:solidFill>
              <a:latin typeface="Arial Unicode MS" pitchFamily="34" charset="-128"/>
              <a:ea typeface="Arial Unicode MS" pitchFamily="34" charset="-128"/>
            </a:endParaRPr>
          </a:p>
          <a:p>
            <a:pPr>
              <a:lnSpc>
                <a:spcPct val="150000"/>
              </a:lnSpc>
            </a:pPr>
            <a:endParaRPr lang="ar-IQ"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endParaRPr>
          </a:p>
          <a:p>
            <a:pPr>
              <a:lnSpc>
                <a:spcPct val="150000"/>
              </a:lnSpc>
            </a:pPr>
            <a:r>
              <a:rPr lang="ar-IQ" sz="4800" b="1" dirty="0">
                <a:solidFill>
                  <a:srgbClr val="FF0000"/>
                </a:solidFill>
                <a:effectLst/>
                <a:latin typeface="Calibri" panose="020F0502020204030204" pitchFamily="34" charset="0"/>
                <a:ea typeface="Calibri" panose="020F0502020204030204" pitchFamily="34" charset="0"/>
                <a:cs typeface="Bahij Myriad Arabic"/>
              </a:rPr>
              <a:t> كيف ينظر الاقتصاد الإسلامي إلى عقد القرض (</a:t>
            </a:r>
            <a:r>
              <a:rPr lang="en-US" sz="4800" b="1" dirty="0">
                <a:solidFill>
                  <a:srgbClr val="FF0000"/>
                </a:solidFill>
                <a:effectLst/>
                <a:latin typeface="Bahij Myriad Arabic"/>
                <a:ea typeface="Calibri" panose="020F0502020204030204" pitchFamily="34" charset="0"/>
                <a:cs typeface="Arial" panose="020B0604020202020204" pitchFamily="34" charset="0"/>
              </a:rPr>
              <a:t>Loan Contract</a:t>
            </a:r>
            <a:r>
              <a:rPr lang="ar-IQ" sz="4800" b="1" dirty="0">
                <a:solidFill>
                  <a:srgbClr val="FF0000"/>
                </a:solidFill>
                <a:effectLst/>
                <a:latin typeface="Calibri" panose="020F0502020204030204" pitchFamily="34" charset="0"/>
                <a:ea typeface="Calibri" panose="020F0502020204030204" pitchFamily="34" charset="0"/>
                <a:cs typeface="Bahij Myriad Arabic"/>
              </a:rPr>
              <a:t>) ؟</a:t>
            </a:r>
            <a:endPar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019800"/>
          </a:xfrm>
        </p:spPr>
        <p:txBody>
          <a:bodyPr>
            <a:normAutofit lnSpcReduction="10000"/>
          </a:bodyPr>
          <a:lstStyle/>
          <a:p>
            <a:pPr algn="justLow"/>
            <a:r>
              <a:rPr lang="ar-IQ" sz="6000" b="1" dirty="0">
                <a:solidFill>
                  <a:schemeClr val="tx1"/>
                </a:solidFill>
                <a:latin typeface="26_Sarchia_Blawkrawa_1" panose="020B0604030504040204" pitchFamily="34" charset="-78"/>
                <a:cs typeface="26_Sarchia_Blawkrawa_1" panose="020B0604030504040204" pitchFamily="34" charset="-78"/>
              </a:rPr>
              <a:t>   الاقتصاد الإسلامي جعل عقد القرض عقد تبرع وتكافل وتعاون ومساعدة وإحسان وهو لم يجعل عقد القرض عقد تجارة ومعاوضة وربح، ولذلك لا يجوز للمصارف الإسلامية أن تمنح القرض بفائدة أو تأخذه بفائدة.</a:t>
            </a:r>
            <a:endParaRPr lang="en-US" sz="6000" b="1" dirty="0">
              <a:solidFill>
                <a:schemeClr val="tx1"/>
              </a:solidFill>
              <a:latin typeface="26_Sarchia_Blawkrawa_1" panose="020B0604030504040204" pitchFamily="34" charset="-78"/>
              <a:cs typeface="26_Sarchia_Blawkrawa_1" panose="020B0604030504040204" pitchFamily="34"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57200"/>
            <a:ext cx="8686800" cy="6096000"/>
          </a:xfrm>
        </p:spPr>
        <p:txBody>
          <a:bodyPr>
            <a:noAutofit/>
          </a:bodyPr>
          <a:lstStyle/>
          <a:p>
            <a:pPr algn="justLow"/>
            <a:r>
              <a:rPr lang="ar-IQ" sz="6000" b="1" dirty="0">
                <a:solidFill>
                  <a:schemeClr val="tx1"/>
                </a:solidFill>
                <a:latin typeface="26_Sarchia_Blawkrawa_1" panose="020B0604030504040204" pitchFamily="34" charset="-78"/>
                <a:cs typeface="26_Sarchia_Blawkrawa_1" panose="020B0604030504040204" pitchFamily="34" charset="-78"/>
              </a:rPr>
              <a:t>   فالاقتصاد الإسلامي لم يجعل جميع العقود مادية بحتة حتى يكون القصد من ورائها الأرباح فقط بل قسم العقود إلى نوعين:</a:t>
            </a:r>
            <a:endParaRPr lang="en-US" sz="6000" b="1" dirty="0">
              <a:solidFill>
                <a:schemeClr val="tx1"/>
              </a:solidFill>
              <a:latin typeface="26_Sarchia_Blawkrawa_1" panose="020B0604030504040204" pitchFamily="34" charset="-78"/>
              <a:cs typeface="26_Sarchia_Blawkrawa_1" panose="020B0604030504040204" pitchFamily="34"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57200"/>
            <a:ext cx="8686800" cy="6096000"/>
          </a:xfrm>
        </p:spPr>
        <p:txBody>
          <a:bodyPr>
            <a:noAutofit/>
          </a:bodyPr>
          <a:lstStyle/>
          <a:p>
            <a:pPr algn="justLow"/>
            <a:r>
              <a:rPr lang="ar-IQ" sz="4800" b="1" dirty="0">
                <a:solidFill>
                  <a:srgbClr val="00B050"/>
                </a:solidFill>
                <a:latin typeface="26_Sarchia_Blawkrawa_1" panose="020B0604030504040204" pitchFamily="34" charset="-78"/>
                <a:cs typeface="26_Sarchia_Blawkrawa_1" panose="020B0604030504040204" pitchFamily="34" charset="-78"/>
              </a:rPr>
              <a:t>النوع الأول: </a:t>
            </a:r>
            <a:r>
              <a:rPr lang="ar-IQ" sz="4800" b="1" dirty="0">
                <a:solidFill>
                  <a:schemeClr val="tx1"/>
                </a:solidFill>
                <a:latin typeface="26_Sarchia_Blawkrawa_1" panose="020B0604030504040204" pitchFamily="34" charset="-78"/>
                <a:cs typeface="26_Sarchia_Blawkrawa_1" panose="020B0604030504040204" pitchFamily="34" charset="-78"/>
              </a:rPr>
              <a:t>القصد من ممارسته التجارة والربح، كعقد البيع والشراء والإجارة والسلم والشراكة والمضاربة...</a:t>
            </a:r>
          </a:p>
          <a:p>
            <a:pPr algn="justLow"/>
            <a:r>
              <a:rPr lang="ar-IQ" sz="4800" b="1" dirty="0">
                <a:solidFill>
                  <a:srgbClr val="00B050"/>
                </a:solidFill>
                <a:latin typeface="26_Sarchia_Blawkrawa_1" panose="020B0604030504040204" pitchFamily="34" charset="-78"/>
                <a:cs typeface="26_Sarchia_Blawkrawa_1" panose="020B0604030504040204" pitchFamily="34" charset="-78"/>
              </a:rPr>
              <a:t>النوع الثاني: </a:t>
            </a:r>
            <a:r>
              <a:rPr lang="ar-IQ" sz="4800" b="1" dirty="0">
                <a:solidFill>
                  <a:schemeClr val="tx1"/>
                </a:solidFill>
                <a:latin typeface="26_Sarchia_Blawkrawa_1" panose="020B0604030504040204" pitchFamily="34" charset="-78"/>
                <a:cs typeface="26_Sarchia_Blawkrawa_1" panose="020B0604030504040204" pitchFamily="34" charset="-78"/>
              </a:rPr>
              <a:t>القصد من ممارسته التكافل والتعاون والمساعدة والإحسان، كعقد القرض والهبة والعارية والوقف والكفالة...</a:t>
            </a:r>
            <a:endParaRPr lang="en-US" sz="4800" b="1" dirty="0">
              <a:solidFill>
                <a:schemeClr val="tx1"/>
              </a:solidFill>
              <a:latin typeface="26_Sarchia_Blawkrawa_1" panose="020B0604030504040204" pitchFamily="34" charset="-78"/>
              <a:cs typeface="26_Sarchia_Blawkrawa_1" panose="020B0604030504040204" pitchFamily="34" charset="-78"/>
            </a:endParaRPr>
          </a:p>
        </p:txBody>
      </p:sp>
    </p:spTree>
    <p:extLst>
      <p:ext uri="{BB962C8B-B14F-4D97-AF65-F5344CB8AC3E}">
        <p14:creationId xmlns:p14="http://schemas.microsoft.com/office/powerpoint/2010/main" val="260519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150</Words>
  <Application>Microsoft Office PowerPoint</Application>
  <PresentationFormat>On-screen Show (4:3)</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26_Sarchia_Blawkrawa_1</vt:lpstr>
      <vt:lpstr>Arial</vt:lpstr>
      <vt:lpstr>Arial Unicode MS</vt:lpstr>
      <vt:lpstr>Bahij Myriad Arabic</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IB_1</cp:lastModifiedBy>
  <cp:revision>26</cp:revision>
  <dcterms:created xsi:type="dcterms:W3CDTF">2019-10-29T04:53:52Z</dcterms:created>
  <dcterms:modified xsi:type="dcterms:W3CDTF">2023-02-05T06:26:40Z</dcterms:modified>
</cp:coreProperties>
</file>