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sldIdLst>
    <p:sldId id="270" r:id="rId2"/>
    <p:sldId id="271" r:id="rId3"/>
    <p:sldId id="272" r:id="rId4"/>
    <p:sldId id="273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624" autoAdjust="0"/>
  </p:normalViewPr>
  <p:slideViewPr>
    <p:cSldViewPr>
      <p:cViewPr varScale="1">
        <p:scale>
          <a:sx n="62" d="100"/>
          <a:sy n="62" d="100"/>
        </p:scale>
        <p:origin x="1400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02/08/1444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02/08/1444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02/08/1444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02/08/1444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02/08/1444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02/08/1444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02/08/1444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02/08/1444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02/08/1444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02/08/1444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02/08/1444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A39B-165E-4B35-8AD4-1408A7081EDA}" type="datetimeFigureOut">
              <a:rPr lang="ar-IQ" smtClean="0"/>
              <a:pPr/>
              <a:t>02/08/1444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5943600"/>
          </a:xfrm>
        </p:spPr>
        <p:txBody>
          <a:bodyPr>
            <a:normAutofit/>
          </a:bodyPr>
          <a:lstStyle/>
          <a:p>
            <a:pPr algn="ctr"/>
            <a:endParaRPr lang="ar-IQ" sz="5400" b="1" kern="1200" cap="none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ahij"/>
            </a:endParaRPr>
          </a:p>
          <a:p>
            <a:pPr algn="ctr"/>
            <a:endParaRPr lang="ar-IQ" sz="5400" b="1" dirty="0">
              <a:solidFill>
                <a:schemeClr val="tx1"/>
              </a:solidFill>
              <a:latin typeface="Bahij"/>
            </a:endParaRPr>
          </a:p>
          <a:p>
            <a:r>
              <a:rPr lang="ar-IQ" sz="6000" b="1" dirty="0">
                <a:solidFill>
                  <a:srgbClr val="FF0000"/>
                </a:solidFill>
                <a:effectLst/>
                <a:latin typeface="16_Sarchia_Bahasht_1" panose="020B0604030504040204" pitchFamily="34" charset="-78"/>
                <a:ea typeface="Calibri" panose="020F0502020204030204" pitchFamily="34" charset="0"/>
                <a:cs typeface="16_Sarchia_Bahasht_1" panose="020B0604030504040204" pitchFamily="34" charset="-78"/>
              </a:rPr>
              <a:t>الأسلوب الأول</a:t>
            </a:r>
          </a:p>
          <a:p>
            <a:r>
              <a:rPr lang="ar-IQ" sz="6000" b="1" dirty="0">
                <a:solidFill>
                  <a:srgbClr val="FF0000"/>
                </a:solidFill>
                <a:latin typeface="16_Sarchia_Bahasht_1" panose="020B0604030504040204" pitchFamily="34" charset="-78"/>
                <a:ea typeface="Calibri" panose="020F0502020204030204" pitchFamily="34" charset="0"/>
                <a:cs typeface="16_Sarchia_Bahasht_1" panose="020B0604030504040204" pitchFamily="34" charset="-78"/>
              </a:rPr>
              <a:t>ال</a:t>
            </a:r>
            <a:r>
              <a:rPr lang="ar-SA" sz="6000" b="1" dirty="0">
                <a:solidFill>
                  <a:srgbClr val="FF0000"/>
                </a:solidFill>
                <a:effectLst/>
                <a:latin typeface="16_Sarchia_Bahasht_1" panose="020B0604030504040204" pitchFamily="34" charset="-78"/>
                <a:ea typeface="Calibri" panose="020F0502020204030204" pitchFamily="34" charset="0"/>
                <a:cs typeface="16_Sarchia_Bahasht_1" panose="020B0604030504040204" pitchFamily="34" charset="-78"/>
              </a:rPr>
              <a:t>وكالة في الاستثمار</a:t>
            </a:r>
            <a:endParaRPr lang="en-US" sz="6000" b="1" dirty="0">
              <a:solidFill>
                <a:srgbClr val="FF0000"/>
              </a:solidFill>
              <a:latin typeface="16_Sarchia_Bahasht_1" panose="020B0604030504040204" pitchFamily="34" charset="-78"/>
              <a:cs typeface="16_Sarchia_Bahasht_1" panose="020B0604030504040204" pitchFamily="34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5943600"/>
          </a:xfrm>
        </p:spPr>
        <p:txBody>
          <a:bodyPr>
            <a:normAutofit lnSpcReduction="10000"/>
          </a:bodyPr>
          <a:lstStyle/>
          <a:p>
            <a:pPr algn="justLow"/>
            <a:r>
              <a:rPr lang="ar-IQ" sz="6600" b="1" dirty="0">
                <a:solidFill>
                  <a:schemeClr val="tx1"/>
                </a:solidFill>
                <a:effectLst/>
                <a:latin typeface="16_Sarchia_Bahasht_1" panose="020B0604030504040204" pitchFamily="34" charset="-78"/>
                <a:ea typeface="Calibri" panose="020F0502020204030204" pitchFamily="34" charset="0"/>
                <a:cs typeface="16_Sarchia_Bahasht_1" panose="020B0604030504040204" pitchFamily="34" charset="-78"/>
              </a:rPr>
              <a:t>   </a:t>
            </a:r>
            <a:r>
              <a:rPr lang="ar-SA" sz="6600" b="1" dirty="0">
                <a:solidFill>
                  <a:srgbClr val="FF0000"/>
                </a:solidFill>
                <a:effectLst/>
                <a:latin typeface="16_Sarchia_Bahasht_1" panose="020B0604030504040204" pitchFamily="34" charset="-78"/>
                <a:ea typeface="Calibri" panose="020F0502020204030204" pitchFamily="34" charset="0"/>
                <a:cs typeface="16_Sarchia_Bahasht_1" panose="020B0604030504040204" pitchFamily="34" charset="-78"/>
              </a:rPr>
              <a:t>الوكالة في الاستثمار </a:t>
            </a:r>
            <a:r>
              <a:rPr lang="ar-IQ" sz="6600" b="1" dirty="0">
                <a:solidFill>
                  <a:schemeClr val="tx1"/>
                </a:solidFill>
                <a:effectLst/>
                <a:latin typeface="16_Sarchia_Bahasht_1" panose="020B0604030504040204" pitchFamily="34" charset="-78"/>
                <a:ea typeface="Calibri" panose="020F0502020204030204" pitchFamily="34" charset="0"/>
                <a:cs typeface="16_Sarchia_Bahasht_1" panose="020B0604030504040204" pitchFamily="34" charset="-78"/>
              </a:rPr>
              <a:t>"</a:t>
            </a:r>
            <a:r>
              <a:rPr lang="ar-SA" sz="6600" b="1" dirty="0">
                <a:solidFill>
                  <a:schemeClr val="tx1"/>
                </a:solidFill>
                <a:effectLst/>
                <a:latin typeface="16_Sarchia_Bahasht_1" panose="020B0604030504040204" pitchFamily="34" charset="-78"/>
                <a:ea typeface="Calibri" panose="020F0502020204030204" pitchFamily="34" charset="0"/>
                <a:cs typeface="16_Sarchia_Bahasht_1" panose="020B0604030504040204" pitchFamily="34" charset="-78"/>
              </a:rPr>
              <a:t>عقد يفوض بمقتضاه شخص آخر في استثمار مبلغ </a:t>
            </a:r>
            <a:r>
              <a:rPr lang="ar-SA" sz="7200" b="1" dirty="0">
                <a:solidFill>
                  <a:schemeClr val="tx1"/>
                </a:solidFill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من</a:t>
            </a:r>
            <a:r>
              <a:rPr lang="ar-SA" sz="6600" b="1" dirty="0">
                <a:solidFill>
                  <a:schemeClr val="tx1"/>
                </a:solidFill>
                <a:effectLst/>
                <a:latin typeface="16_Sarchia_Bahasht_1" panose="020B0604030504040204" pitchFamily="34" charset="-78"/>
                <a:ea typeface="Calibri" panose="020F0502020204030204" pitchFamily="34" charset="0"/>
                <a:cs typeface="16_Sarchia_Bahasht_1" panose="020B0604030504040204" pitchFamily="34" charset="-78"/>
              </a:rPr>
              <a:t> المال مملوك لصالح الموكل مقابل أجر محدد بمبلغ مقطوع أو نسبة من المال المستثمر</a:t>
            </a:r>
            <a:r>
              <a:rPr lang="ar-IQ" sz="6600" b="1" dirty="0">
                <a:solidFill>
                  <a:schemeClr val="tx1"/>
                </a:solidFill>
                <a:effectLst/>
                <a:latin typeface="16_Sarchia_Bahasht_1" panose="020B0604030504040204" pitchFamily="34" charset="-78"/>
                <a:ea typeface="Calibri" panose="020F0502020204030204" pitchFamily="34" charset="0"/>
                <a:cs typeface="16_Sarchia_Bahasht_1" panose="020B0604030504040204" pitchFamily="34" charset="-78"/>
              </a:rPr>
              <a:t>".</a:t>
            </a:r>
            <a:r>
              <a:rPr lang="ar-SA" sz="6600" b="1" dirty="0">
                <a:solidFill>
                  <a:schemeClr val="tx1"/>
                </a:solidFill>
                <a:effectLst/>
                <a:latin typeface="16_Sarchia_Bahasht_1" panose="020B0604030504040204" pitchFamily="34" charset="-78"/>
                <a:ea typeface="Calibri" panose="020F0502020204030204" pitchFamily="34" charset="0"/>
                <a:cs typeface="16_Sarchia_Bahasht_1" panose="020B0604030504040204" pitchFamily="34" charset="-78"/>
              </a:rPr>
              <a:t> </a:t>
            </a:r>
            <a:endParaRPr lang="en-US" sz="6600" b="1" kern="1200" cap="none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16_Sarchia_Bahasht_1" panose="020B0604030504040204" pitchFamily="34" charset="-78"/>
              <a:cs typeface="16_Sarchia_Bahasht_1" panose="020B0604030504040204" pitchFamily="34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5943600"/>
          </a:xfrm>
        </p:spPr>
        <p:txBody>
          <a:bodyPr>
            <a:normAutofit fontScale="92500" lnSpcReduction="20000"/>
          </a:bodyPr>
          <a:lstStyle/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chemeClr val="tx1"/>
                </a:solidFill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   </a:t>
            </a:r>
            <a:r>
              <a:rPr lang="ar-SA" sz="6600" b="1" dirty="0">
                <a:solidFill>
                  <a:schemeClr val="tx1"/>
                </a:solidFill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وقد انعقد الإجماع على أن الموكل يملك المال المستثمر، وله غنمه</a:t>
            </a:r>
            <a:r>
              <a:rPr lang="ar-IQ" sz="6600" b="1" dirty="0">
                <a:solidFill>
                  <a:schemeClr val="tx1"/>
                </a:solidFill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 -</a:t>
            </a:r>
            <a:r>
              <a:rPr lang="ar-SA" sz="6600" b="1" dirty="0">
                <a:solidFill>
                  <a:schemeClr val="tx1"/>
                </a:solidFill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 (ربحه)</a:t>
            </a:r>
            <a:r>
              <a:rPr lang="ar-IQ" sz="6600" b="1" dirty="0">
                <a:solidFill>
                  <a:schemeClr val="tx1"/>
                </a:solidFill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،</a:t>
            </a:r>
            <a:r>
              <a:rPr lang="ar-SA" sz="6600" b="1" dirty="0">
                <a:solidFill>
                  <a:schemeClr val="tx1"/>
                </a:solidFill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 وعليه غرمه</a:t>
            </a:r>
            <a:r>
              <a:rPr lang="ar-IQ" sz="6600" b="1">
                <a:solidFill>
                  <a:schemeClr val="tx1"/>
                </a:solidFill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 -</a:t>
            </a:r>
            <a:r>
              <a:rPr lang="ar-SA" sz="6600" b="1">
                <a:solidFill>
                  <a:schemeClr val="tx1"/>
                </a:solidFill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 </a:t>
            </a:r>
            <a:r>
              <a:rPr lang="ar-SA" sz="6600" b="1" dirty="0">
                <a:solidFill>
                  <a:schemeClr val="tx1"/>
                </a:solidFill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(خسارته)</a:t>
            </a:r>
            <a:r>
              <a:rPr lang="ar-IQ" sz="6600" b="1" dirty="0">
                <a:solidFill>
                  <a:schemeClr val="tx1"/>
                </a:solidFill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،</a:t>
            </a:r>
            <a:r>
              <a:rPr lang="ar-SA" sz="6600" b="1" dirty="0">
                <a:solidFill>
                  <a:schemeClr val="tx1"/>
                </a:solidFill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 وللوكيل الأجرة المحددة في </a:t>
            </a:r>
            <a:r>
              <a:rPr lang="ar-IQ" sz="6600" b="1" dirty="0">
                <a:solidFill>
                  <a:schemeClr val="tx1"/>
                </a:solidFill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ع</a:t>
            </a:r>
            <a:r>
              <a:rPr lang="ar-SA" sz="6600" b="1" dirty="0">
                <a:solidFill>
                  <a:schemeClr val="tx1"/>
                </a:solidFill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قد الوكالة إذا كانت الوكالة بأجر.</a:t>
            </a:r>
            <a:endParaRPr lang="ar-IQ" sz="6600" b="1" dirty="0">
              <a:solidFill>
                <a:schemeClr val="tx1"/>
              </a:solidFill>
              <a:latin typeface="16_Sarchia_Bahasht_1" panose="020B0604030504040204" pitchFamily="34" charset="-78"/>
              <a:cs typeface="16_Sarchia_Bahasht_1" panose="020B0604030504040204" pitchFamily="34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5943600"/>
          </a:xfrm>
        </p:spPr>
        <p:txBody>
          <a:bodyPr>
            <a:normAutofit fontScale="77500" lnSpcReduction="20000"/>
          </a:bodyPr>
          <a:lstStyle/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rgbClr val="FF0000"/>
                </a:solidFill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منافع عقد الوكالة في الاستثمار:</a:t>
            </a: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chemeClr val="tx1"/>
                </a:solidFill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- عدم التعامل بالفائدة وبديل شرعي.</a:t>
            </a: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chemeClr val="tx1"/>
                </a:solidFill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- استثمار الموكل بأمواله.</a:t>
            </a: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chemeClr val="tx1"/>
                </a:solidFill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- حصول الوكيل على التمول والأجر المحدد.</a:t>
            </a: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chemeClr val="tx1"/>
                </a:solidFill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- تحقيق التنمية الاقتصادية.</a:t>
            </a:r>
          </a:p>
        </p:txBody>
      </p:sp>
    </p:spTree>
    <p:extLst>
      <p:ext uri="{BB962C8B-B14F-4D97-AF65-F5344CB8AC3E}">
        <p14:creationId xmlns:p14="http://schemas.microsoft.com/office/powerpoint/2010/main" val="57710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103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16_Sarchia_Bahasht_1</vt:lpstr>
      <vt:lpstr>Arial</vt:lpstr>
      <vt:lpstr>Bahij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IB_1</cp:lastModifiedBy>
  <cp:revision>39</cp:revision>
  <dcterms:created xsi:type="dcterms:W3CDTF">2019-10-29T04:53:52Z</dcterms:created>
  <dcterms:modified xsi:type="dcterms:W3CDTF">2023-02-22T08:00:43Z</dcterms:modified>
</cp:coreProperties>
</file>