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notesMasterIdLst>
    <p:notesMasterId r:id="rId15"/>
  </p:notesMasterIdLst>
  <p:sldIdLst>
    <p:sldId id="303" r:id="rId2"/>
    <p:sldId id="302" r:id="rId3"/>
    <p:sldId id="259" r:id="rId4"/>
    <p:sldId id="304" r:id="rId5"/>
    <p:sldId id="326" r:id="rId6"/>
    <p:sldId id="305" r:id="rId7"/>
    <p:sldId id="322" r:id="rId8"/>
    <p:sldId id="318" r:id="rId9"/>
    <p:sldId id="320" r:id="rId10"/>
    <p:sldId id="321" r:id="rId11"/>
    <p:sldId id="323" r:id="rId12"/>
    <p:sldId id="324" r:id="rId13"/>
    <p:sldId id="325" r:id="rId14"/>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65436" autoAdjust="0"/>
    <p:restoredTop sz="86434" autoAdjust="0"/>
  </p:normalViewPr>
  <p:slideViewPr>
    <p:cSldViewPr>
      <p:cViewPr varScale="1">
        <p:scale>
          <a:sx n="57" d="100"/>
          <a:sy n="57" d="100"/>
        </p:scale>
        <p:origin x="836" y="52"/>
      </p:cViewPr>
      <p:guideLst>
        <p:guide orient="horz" pos="2160"/>
        <p:guide pos="2880"/>
      </p:guideLst>
    </p:cSldViewPr>
  </p:slideViewPr>
  <p:outlineViewPr>
    <p:cViewPr>
      <p:scale>
        <a:sx n="33" d="100"/>
        <a:sy n="33" d="100"/>
      </p:scale>
      <p:origin x="0" y="499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AC3A4346-8E18-4B1B-84A6-27FB9935D022}" type="datetimeFigureOut">
              <a:rPr lang="ar-IQ" smtClean="0"/>
              <a:pPr/>
              <a:t>21/07/1444</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3700FAE7-3FBC-4793-A755-BBE22236AE96}" type="slidenum">
              <a:rPr lang="ar-IQ" smtClean="0"/>
              <a:pPr/>
              <a:t>‹#›</a:t>
            </a:fld>
            <a:endParaRPr lang="ar-IQ"/>
          </a:p>
        </p:txBody>
      </p:sp>
    </p:spTree>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1</a:t>
            </a:fld>
            <a:endParaRPr lang="ar-IQ"/>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11</a:t>
            </a:fld>
            <a:endParaRPr lang="ar-IQ"/>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12</a:t>
            </a:fld>
            <a:endParaRPr lang="ar-IQ"/>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13</a:t>
            </a:fld>
            <a:endParaRPr lang="ar-IQ"/>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2</a:t>
            </a:fld>
            <a:endParaRPr lang="ar-IQ"/>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4</a:t>
            </a:fld>
            <a:endParaRPr lang="ar-IQ"/>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5</a:t>
            </a:fld>
            <a:endParaRPr lang="ar-IQ"/>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6</a:t>
            </a:fld>
            <a:endParaRPr lang="ar-IQ"/>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7</a:t>
            </a:fld>
            <a:endParaRPr lang="ar-IQ"/>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8</a:t>
            </a:fld>
            <a:endParaRPr lang="ar-IQ"/>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9</a:t>
            </a:fld>
            <a:endParaRPr lang="ar-IQ"/>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ar-IQ" dirty="0"/>
          </a:p>
        </p:txBody>
      </p:sp>
      <p:sp>
        <p:nvSpPr>
          <p:cNvPr id="4" name="Slide Number Placeholder 3"/>
          <p:cNvSpPr>
            <a:spLocks noGrp="1"/>
          </p:cNvSpPr>
          <p:nvPr>
            <p:ph type="sldNum" sz="quarter" idx="10"/>
          </p:nvPr>
        </p:nvSpPr>
        <p:spPr/>
        <p:txBody>
          <a:bodyPr/>
          <a:lstStyle/>
          <a:p>
            <a:fld id="{3700FAE7-3FBC-4793-A755-BBE22236AE96}" type="slidenum">
              <a:rPr lang="ar-IQ" smtClean="0"/>
              <a:pPr/>
              <a:t>10</a:t>
            </a:fld>
            <a:endParaRPr lang="ar-IQ"/>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21/07/1444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21/07/1444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21/07/1444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10"/>
          </p:nvPr>
        </p:nvSpPr>
        <p:spPr/>
        <p:txBody>
          <a:bodyPr/>
          <a:lstStyle/>
          <a:p>
            <a:fld id="{781EA39B-165E-4B35-8AD4-1408A7081EDA}" type="datetimeFigureOut">
              <a:rPr lang="ar-IQ" smtClean="0"/>
              <a:pPr/>
              <a:t>21/07/1444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81EA39B-165E-4B35-8AD4-1408A7081EDA}" type="datetimeFigureOut">
              <a:rPr lang="ar-IQ" smtClean="0"/>
              <a:pPr/>
              <a:t>21/07/1444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Date Placeholder 4"/>
          <p:cNvSpPr>
            <a:spLocks noGrp="1"/>
          </p:cNvSpPr>
          <p:nvPr>
            <p:ph type="dt" sz="half" idx="10"/>
          </p:nvPr>
        </p:nvSpPr>
        <p:spPr/>
        <p:txBody>
          <a:bodyPr/>
          <a:lstStyle/>
          <a:p>
            <a:fld id="{781EA39B-165E-4B35-8AD4-1408A7081EDA}" type="datetimeFigureOut">
              <a:rPr lang="ar-IQ" smtClean="0"/>
              <a:pPr/>
              <a:t>21/07/1444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7" name="Date Placeholder 6"/>
          <p:cNvSpPr>
            <a:spLocks noGrp="1"/>
          </p:cNvSpPr>
          <p:nvPr>
            <p:ph type="dt" sz="half" idx="10"/>
          </p:nvPr>
        </p:nvSpPr>
        <p:spPr/>
        <p:txBody>
          <a:bodyPr/>
          <a:lstStyle/>
          <a:p>
            <a:fld id="{781EA39B-165E-4B35-8AD4-1408A7081EDA}" type="datetimeFigureOut">
              <a:rPr lang="ar-IQ" smtClean="0"/>
              <a:pPr/>
              <a:t>21/07/1444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ar-IQ"/>
          </a:p>
        </p:txBody>
      </p:sp>
      <p:sp>
        <p:nvSpPr>
          <p:cNvPr id="3" name="Date Placeholder 2"/>
          <p:cNvSpPr>
            <a:spLocks noGrp="1"/>
          </p:cNvSpPr>
          <p:nvPr>
            <p:ph type="dt" sz="half" idx="10"/>
          </p:nvPr>
        </p:nvSpPr>
        <p:spPr/>
        <p:txBody>
          <a:bodyPr/>
          <a:lstStyle/>
          <a:p>
            <a:fld id="{781EA39B-165E-4B35-8AD4-1408A7081EDA}" type="datetimeFigureOut">
              <a:rPr lang="ar-IQ" smtClean="0"/>
              <a:pPr/>
              <a:t>21/07/1444</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81EA39B-165E-4B35-8AD4-1408A7081EDA}" type="datetimeFigureOut">
              <a:rPr lang="ar-IQ" smtClean="0"/>
              <a:pPr/>
              <a:t>21/07/1444</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EA39B-165E-4B35-8AD4-1408A7081EDA}" type="datetimeFigureOut">
              <a:rPr lang="ar-IQ" smtClean="0"/>
              <a:pPr/>
              <a:t>21/07/1444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81EA39B-165E-4B35-8AD4-1408A7081EDA}" type="datetimeFigureOut">
              <a:rPr lang="ar-IQ" smtClean="0"/>
              <a:pPr/>
              <a:t>21/07/1444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0373C9AE-2236-4C51-BB89-8AE781B515AA}"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781EA39B-165E-4B35-8AD4-1408A7081EDA}" type="datetimeFigureOut">
              <a:rPr lang="ar-IQ" smtClean="0"/>
              <a:pPr/>
              <a:t>21/07/1444</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373C9AE-2236-4C51-BB89-8AE781B515AA}"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400800"/>
          </a:xfrm>
        </p:spPr>
        <p:txBody>
          <a:bodyPr>
            <a:noAutofit/>
          </a:bodyPr>
          <a:lstStyle/>
          <a:p>
            <a:endParaRPr lang="ar-IQ" sz="3200" b="1" dirty="0">
              <a:ln w="1905"/>
              <a:solidFill>
                <a:schemeClr val="tx1"/>
              </a:solidFill>
              <a:effectLst>
                <a:innerShdw blurRad="69850" dist="43180" dir="5400000">
                  <a:srgbClr val="000000">
                    <a:alpha val="65000"/>
                  </a:srgbClr>
                </a:innerShdw>
              </a:effectLst>
              <a:latin typeface="Bahij Myriad Arabic" pitchFamily="18" charset="-78"/>
              <a:ea typeface="Arial Unicode MS" pitchFamily="34" charset="-128"/>
              <a:cs typeface="Bahij Myriad Arabic" pitchFamily="18" charset="-78"/>
            </a:endParaRPr>
          </a:p>
          <a:p>
            <a:endParaRPr lang="ar-IQ" sz="4400" b="1" dirty="0">
              <a:ln w="1905"/>
              <a:solidFill>
                <a:schemeClr val="tx1"/>
              </a:solidFill>
              <a:effectLst>
                <a:innerShdw blurRad="69850" dist="43180" dir="5400000">
                  <a:srgbClr val="000000">
                    <a:alpha val="65000"/>
                  </a:srgbClr>
                </a:innerShdw>
              </a:effectLst>
              <a:latin typeface="Bahij Myriad Arabic" pitchFamily="18" charset="-78"/>
              <a:ea typeface="Arial Unicode MS" pitchFamily="34" charset="-128"/>
              <a:cs typeface="Bahij Myriad Arabic" pitchFamily="18" charset="-78"/>
            </a:endParaRPr>
          </a:p>
          <a:p>
            <a:r>
              <a:rPr lang="ar-IQ" sz="5400" b="1" dirty="0">
                <a:ln w="1905"/>
                <a:solidFill>
                  <a:srgbClr val="FF0000"/>
                </a:solidFill>
                <a:effectLst>
                  <a:innerShdw blurRad="69850" dist="43180" dir="5400000">
                    <a:srgbClr val="000000">
                      <a:alpha val="65000"/>
                    </a:srgbClr>
                  </a:innerShdw>
                </a:effectLst>
                <a:latin typeface="16_Sarchia_Bahasht_1" panose="020B0604030504040204" pitchFamily="34" charset="-78"/>
                <a:ea typeface="Arial Unicode MS" pitchFamily="34" charset="-128"/>
                <a:cs typeface="16_Sarchia_Bahasht_1" panose="020B0604030504040204" pitchFamily="34" charset="-78"/>
              </a:rPr>
              <a:t>الأسلوب الثاني</a:t>
            </a:r>
          </a:p>
          <a:p>
            <a:r>
              <a:rPr lang="ar-IQ" sz="5400" b="1" dirty="0">
                <a:ln w="1905"/>
                <a:solidFill>
                  <a:schemeClr val="tx1"/>
                </a:solidFill>
                <a:effectLst>
                  <a:innerShdw blurRad="69850" dist="43180" dir="5400000">
                    <a:srgbClr val="000000">
                      <a:alpha val="65000"/>
                    </a:srgbClr>
                  </a:innerShdw>
                </a:effectLst>
                <a:latin typeface="16_Sarchia_Bahasht_1" panose="020B0604030504040204" pitchFamily="34" charset="-78"/>
                <a:ea typeface="Arial Unicode MS" pitchFamily="34" charset="-128"/>
                <a:cs typeface="16_Sarchia_Bahasht_1" panose="020B0604030504040204" pitchFamily="34" charset="-78"/>
              </a:rPr>
              <a:t>البيع بالتقسيط</a:t>
            </a:r>
          </a:p>
          <a:p>
            <a:endParaRPr lang="ar-IQ" sz="4000" b="1" dirty="0">
              <a:ln w="1905"/>
              <a:solidFill>
                <a:schemeClr val="tx1"/>
              </a:solidFill>
              <a:effectLst>
                <a:innerShdw blurRad="69850" dist="43180" dir="5400000">
                  <a:srgbClr val="000000">
                    <a:alpha val="65000"/>
                  </a:srgbClr>
                </a:innerShdw>
              </a:effectLst>
              <a:latin typeface="Bahij Myriad Arabic" pitchFamily="18" charset="-78"/>
              <a:ea typeface="Arial Unicode MS" pitchFamily="34" charset="-128"/>
              <a:cs typeface="Bahij Myriad Arabic"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400800"/>
          </a:xfrm>
        </p:spPr>
        <p:txBody>
          <a:bodyPr>
            <a:noAutofit/>
          </a:bodyPr>
          <a:lstStyle/>
          <a:p>
            <a:pPr marL="914400" indent="-914400" algn="just">
              <a:buClr>
                <a:srgbClr val="FF0000"/>
              </a:buClr>
              <a:buSzPct val="60000"/>
            </a:pPr>
            <a:r>
              <a:rPr lang="ar-IQ" sz="6000" b="1" dirty="0">
                <a:ln w="1905"/>
                <a:solidFill>
                  <a:srgbClr val="92D05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غير أن المدين إذا كان غنيا، وماطل في دفع دينه في الاستحقاق، أجاز بعض الفقهاء المعاصرين تحميله ما ينشأ من عطل وضرر نتيجة مماطلته.</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400800"/>
          </a:xfrm>
        </p:spPr>
        <p:txBody>
          <a:bodyPr>
            <a:noAutofit/>
          </a:bodyPr>
          <a:lstStyle/>
          <a:p>
            <a:pPr algn="just"/>
            <a:r>
              <a:rPr lang="ar-IQ" sz="4400" b="1" dirty="0">
                <a:ln w="1905"/>
                <a:solidFill>
                  <a:srgbClr val="FF000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الفرق بين البيع بالتقسيط أو لأجل مع الربا:</a:t>
            </a:r>
          </a:p>
          <a:p>
            <a:pPr algn="just"/>
            <a:r>
              <a:rPr lang="ar-IQ" sz="4400" b="1" dirty="0">
                <a:ln w="1905"/>
                <a:solidFill>
                  <a:srgbClr val="92D05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أحل بيع التقسيط أو لأجل للحاجة، والربا محرم للاستغلال.</a:t>
            </a:r>
          </a:p>
          <a:p>
            <a:pPr algn="just"/>
            <a:r>
              <a:rPr lang="ar-IQ" sz="4400" b="1" dirty="0">
                <a:ln w="1905"/>
                <a:solidFill>
                  <a:srgbClr val="92D05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الأسعار في البيوع قابلة للتغير.</a:t>
            </a:r>
          </a:p>
          <a:p>
            <a:pPr algn="just"/>
            <a:r>
              <a:rPr lang="ar-IQ" sz="4400" b="1" dirty="0">
                <a:ln w="1905"/>
                <a:solidFill>
                  <a:srgbClr val="92D05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البيع بالتقسيط أو لأجل، فالزيادة المضمونة على السعر النقدي مقطوعة، أما الزيادة في الربا غير مقطوعة وتتزايد مع مرور الزمان.</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400800"/>
          </a:xfrm>
        </p:spPr>
        <p:txBody>
          <a:bodyPr>
            <a:noAutofit/>
          </a:bodyPr>
          <a:lstStyle/>
          <a:p>
            <a:pPr algn="just">
              <a:lnSpc>
                <a:spcPct val="150000"/>
              </a:lnSpc>
            </a:pPr>
            <a:r>
              <a:rPr lang="ar-IQ" sz="4800" b="1" dirty="0">
                <a:ln w="1905"/>
                <a:solidFill>
                  <a:srgbClr val="92D05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أخذ السعر في المستقبل، فيه مخاطر.</a:t>
            </a:r>
          </a:p>
          <a:p>
            <a:pPr algn="just">
              <a:lnSpc>
                <a:spcPct val="150000"/>
              </a:lnSpc>
            </a:pPr>
            <a:r>
              <a:rPr lang="ar-IQ" sz="4800" b="1" dirty="0">
                <a:ln w="1905"/>
                <a:solidFill>
                  <a:srgbClr val="92D05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التجار أحرار في تقدير الأسعار.</a:t>
            </a:r>
          </a:p>
          <a:p>
            <a:pPr algn="just">
              <a:lnSpc>
                <a:spcPct val="150000"/>
              </a:lnSpc>
            </a:pPr>
            <a:r>
              <a:rPr lang="ar-IQ" sz="4800" b="1" dirty="0">
                <a:ln w="1905"/>
                <a:solidFill>
                  <a:srgbClr val="92D05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البيع بالثمن المؤجل نشاط تجاري مفيد، يحرك السوق الاقتصادية على عكس الربا.</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400800"/>
          </a:xfrm>
        </p:spPr>
        <p:txBody>
          <a:bodyPr>
            <a:noAutofit/>
          </a:bodyPr>
          <a:lstStyle/>
          <a:p>
            <a:pPr algn="just"/>
            <a:r>
              <a:rPr lang="ar-IQ" sz="4800" b="1" dirty="0">
                <a:ln w="1905"/>
                <a:solidFill>
                  <a:srgbClr val="FF000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الآثار الاقتصادية لبيع التقسيط:</a:t>
            </a:r>
          </a:p>
          <a:p>
            <a:pPr algn="just"/>
            <a:r>
              <a:rPr lang="ar-IQ" sz="4800" b="1" dirty="0">
                <a:ln w="1905"/>
                <a:solidFill>
                  <a:srgbClr val="FF000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إن في البيع بالتقسيط منافع وآثار لكل من البائع والمشتري:</a:t>
            </a:r>
          </a:p>
          <a:p>
            <a:pPr algn="just"/>
            <a:r>
              <a:rPr lang="ar-IQ" sz="4800" b="1" dirty="0">
                <a:ln w="1905"/>
                <a:solidFill>
                  <a:srgbClr val="92D05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أما البائع فيزيد في مبيعاته، وينشط إقبال الزبائن على متجره.</a:t>
            </a:r>
          </a:p>
          <a:p>
            <a:pPr algn="just"/>
            <a:r>
              <a:rPr lang="ar-IQ" sz="4800" b="1" dirty="0">
                <a:ln w="1905"/>
                <a:solidFill>
                  <a:srgbClr val="92D05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وأما المشتري فيحصل على السلعة، ويستمتع باستهلاكها أو استعمالها.</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685800" y="457200"/>
            <a:ext cx="7696200" cy="6172200"/>
          </a:xfrm>
        </p:spPr>
        <p:txBody>
          <a:bodyPr>
            <a:noAutofit/>
          </a:bodyPr>
          <a:lstStyle/>
          <a:p>
            <a:pPr algn="just"/>
            <a:r>
              <a:rPr lang="ar-IQ" sz="6600" b="1" dirty="0">
                <a:ln w="1905"/>
                <a:solidFill>
                  <a:srgbClr val="FF000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تعريف البيع بالتقسيط:</a:t>
            </a:r>
          </a:p>
          <a:p>
            <a:pPr algn="just"/>
            <a:r>
              <a:rPr lang="ar-IQ" sz="6000" b="1" dirty="0">
                <a:ln w="1905"/>
                <a:solidFill>
                  <a:schemeClr val="accent3">
                    <a:lumMod val="75000"/>
                  </a:schemeClr>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a:t>
            </a:r>
            <a:r>
              <a:rPr lang="ar-IQ" sz="6000" b="1" dirty="0">
                <a:ln w="1905"/>
                <a:solidFill>
                  <a:srgbClr val="0070C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البيع بالتقسيط: </a:t>
            </a:r>
            <a:r>
              <a:rPr lang="ar-IQ" sz="6000" b="1" dirty="0">
                <a:ln w="1905"/>
                <a:solidFill>
                  <a:schemeClr val="accent3">
                    <a:lumMod val="75000"/>
                  </a:schemeClr>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”هو البيع الذي يعجل فيه المبيع، ويؤجل الثمن إلى أقساط معلومة لآجال معلومة“.</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81000" y="381000"/>
            <a:ext cx="8534400" cy="5943600"/>
          </a:xfrm>
        </p:spPr>
        <p:txBody>
          <a:bodyPr>
            <a:noAutofit/>
          </a:bodyPr>
          <a:lstStyle/>
          <a:p>
            <a:pPr algn="just">
              <a:lnSpc>
                <a:spcPct val="150000"/>
              </a:lnSpc>
            </a:pPr>
            <a:r>
              <a:rPr lang="ar-IQ" sz="4800" b="0" dirty="0">
                <a:solidFill>
                  <a:schemeClr val="tx1"/>
                </a:solidFill>
                <a:latin typeface="16_Sarchia_Bahasht_1" panose="020B0604030504040204" pitchFamily="34" charset="-78"/>
                <a:ea typeface="Arial Unicode MS" pitchFamily="34" charset="-128"/>
                <a:cs typeface="16_Sarchia_Bahasht_1" panose="020B0604030504040204" pitchFamily="34" charset="-78"/>
              </a:rPr>
              <a:t>   فإن كان الثمن كله مؤجلا لأجل كسنة أو أقل أو أكثر، </a:t>
            </a:r>
            <a:r>
              <a:rPr lang="ar-IQ" sz="4800" b="1" dirty="0">
                <a:solidFill>
                  <a:srgbClr val="00B050"/>
                </a:solidFill>
                <a:latin typeface="16_Sarchia_Bahasht_1" panose="020B0604030504040204" pitchFamily="34" charset="-78"/>
                <a:ea typeface="Arial Unicode MS" pitchFamily="34" charset="-128"/>
                <a:cs typeface="16_Sarchia_Bahasht_1" panose="020B0604030504040204" pitchFamily="34" charset="-78"/>
              </a:rPr>
              <a:t>سمي بالبيع لأجل</a:t>
            </a:r>
            <a:r>
              <a:rPr lang="ar-IQ" sz="4800" b="0" dirty="0">
                <a:solidFill>
                  <a:schemeClr val="tx1"/>
                </a:solidFill>
                <a:latin typeface="16_Sarchia_Bahasht_1" panose="020B0604030504040204" pitchFamily="34" charset="-78"/>
                <a:ea typeface="Arial Unicode MS" pitchFamily="34" charset="-128"/>
                <a:cs typeface="16_Sarchia_Bahasht_1" panose="020B0604030504040204" pitchFamily="34" charset="-78"/>
              </a:rPr>
              <a:t>.</a:t>
            </a:r>
          </a:p>
          <a:p>
            <a:pPr algn="just">
              <a:lnSpc>
                <a:spcPct val="150000"/>
              </a:lnSpc>
            </a:pPr>
            <a:r>
              <a:rPr lang="ar-IQ" sz="4800" dirty="0">
                <a:solidFill>
                  <a:schemeClr val="tx1"/>
                </a:solidFill>
                <a:latin typeface="16_Sarchia_Bahasht_1" panose="020B0604030504040204" pitchFamily="34" charset="-78"/>
                <a:ea typeface="Arial Unicode MS" pitchFamily="34" charset="-128"/>
                <a:cs typeface="16_Sarchia_Bahasht_1" panose="020B0604030504040204" pitchFamily="34" charset="-78"/>
              </a:rPr>
              <a:t>   والثمن عادة في بيع التقسيط أو لأجل أكثر من الثمن النقدي.</a:t>
            </a:r>
            <a:endParaRPr lang="ar-IQ" sz="4800" b="0" dirty="0">
              <a:solidFill>
                <a:schemeClr val="tx1"/>
              </a:solidFill>
              <a:latin typeface="16_Sarchia_Bahasht_1" panose="020B0604030504040204" pitchFamily="34" charset="-78"/>
              <a:ea typeface="Arial Unicode MS" pitchFamily="34" charset="-128"/>
              <a:cs typeface="16_Sarchia_Bahasht_1" panose="020B0604030504040204" pitchFamily="34" charset="-78"/>
            </a:endParaRPr>
          </a:p>
        </p:txBody>
      </p:sp>
    </p:spTree>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324600"/>
          </a:xfrm>
        </p:spPr>
        <p:txBody>
          <a:bodyPr>
            <a:noAutofit/>
          </a:bodyPr>
          <a:lstStyle/>
          <a:p>
            <a:pPr algn="just"/>
            <a:r>
              <a:rPr lang="ar-IQ" sz="5400" b="1" dirty="0">
                <a:ln w="1905"/>
                <a:solidFill>
                  <a:srgbClr val="FF000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أهمية البيع بالتقسيط:</a:t>
            </a:r>
          </a:p>
          <a:p>
            <a:pPr algn="just"/>
            <a:r>
              <a:rPr lang="ar-IQ" sz="5400" b="1" dirty="0">
                <a:ln w="1905"/>
                <a:solidFill>
                  <a:schemeClr val="tx2">
                    <a:lumMod val="60000"/>
                    <a:lumOff val="40000"/>
                  </a:schemeClr>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تتعاطى المصارف الإسلامية البيع بالتقسيط بكثرة.</a:t>
            </a:r>
          </a:p>
          <a:p>
            <a:pPr algn="just"/>
            <a:r>
              <a:rPr lang="ar-IQ" sz="5400" b="1" dirty="0">
                <a:ln w="1905"/>
                <a:solidFill>
                  <a:srgbClr val="92D05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توفير الحاجات، وتيسير الحصول على الخدمات.</a:t>
            </a:r>
          </a:p>
          <a:p>
            <a:pPr algn="just"/>
            <a:r>
              <a:rPr lang="ar-IQ" sz="5400" b="1" dirty="0">
                <a:ln w="1905"/>
                <a:solidFill>
                  <a:srgbClr val="92D05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استمرارية التجارة والحركة السوقية.</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304800"/>
            <a:ext cx="8686800" cy="6324600"/>
          </a:xfrm>
        </p:spPr>
        <p:txBody>
          <a:bodyPr>
            <a:noAutofit/>
          </a:bodyPr>
          <a:lstStyle/>
          <a:p>
            <a:pPr algn="just"/>
            <a:r>
              <a:rPr lang="ar-IQ" sz="5400" b="1" dirty="0">
                <a:ln w="1905"/>
                <a:solidFill>
                  <a:srgbClr val="FF000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أهمية البيع بالتقسيط:</a:t>
            </a:r>
          </a:p>
          <a:p>
            <a:pPr algn="just"/>
            <a:r>
              <a:rPr lang="ar-IQ" sz="5400" b="1" dirty="0">
                <a:ln w="1905"/>
                <a:solidFill>
                  <a:schemeClr val="tx2">
                    <a:lumMod val="60000"/>
                    <a:lumOff val="40000"/>
                  </a:schemeClr>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تتعاطى المصارف الإسلامية البيع بالتقسيط بكثرة.</a:t>
            </a:r>
          </a:p>
          <a:p>
            <a:pPr algn="just"/>
            <a:r>
              <a:rPr lang="ar-IQ" sz="5400" b="1" dirty="0">
                <a:ln w="1905"/>
                <a:solidFill>
                  <a:srgbClr val="92D05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توفير الحاجات، وتيسير الحصول على الخدمات.</a:t>
            </a:r>
          </a:p>
          <a:p>
            <a:pPr algn="just"/>
            <a:r>
              <a:rPr lang="ar-IQ" sz="5400" b="1" dirty="0">
                <a:ln w="1905"/>
                <a:solidFill>
                  <a:srgbClr val="92D05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استمرارية التجارة والحركة السوقية.</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400800"/>
          </a:xfrm>
        </p:spPr>
        <p:txBody>
          <a:bodyPr>
            <a:noAutofit/>
          </a:bodyPr>
          <a:lstStyle/>
          <a:p>
            <a:pPr algn="just"/>
            <a:r>
              <a:rPr lang="ar-IQ" sz="5400" b="1" dirty="0">
                <a:ln w="1905"/>
                <a:solidFill>
                  <a:srgbClr val="0070C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إن أغلب تجار التجزئة يشترون السلع من تجار الجملة، ويسددون أثمانها أسبوعيا أو شهريا، لعدم توافر السيولة النقدية، أو الجاهزية لدفع كامل ثمن البضاعة فورا أو حالا، ويتم الحصول على الثمن عادة من بيع التجزئة للزبائن.</a:t>
            </a:r>
            <a:endParaRPr lang="en-US" sz="5400" b="1" dirty="0">
              <a:ln w="1905"/>
              <a:solidFill>
                <a:srgbClr val="0070C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400800"/>
          </a:xfrm>
        </p:spPr>
        <p:txBody>
          <a:bodyPr>
            <a:noAutofit/>
          </a:bodyPr>
          <a:lstStyle/>
          <a:p>
            <a:pPr marL="742950" indent="-742950" algn="justLow">
              <a:buClr>
                <a:srgbClr val="FF0000"/>
              </a:buClr>
              <a:buSzPct val="60000"/>
            </a:pPr>
            <a:r>
              <a:rPr lang="ar-IQ" sz="5400" b="1" dirty="0">
                <a:ln w="1905"/>
                <a:solidFill>
                  <a:schemeClr val="accent6">
                    <a:lumMod val="75000"/>
                  </a:schemeClr>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يجوز البيع بالتقسيط مع زيادة الثمن لأجل التقسيط، فقد نص العلماء على أن للزمن حصة من الثمن.</a:t>
            </a:r>
          </a:p>
          <a:p>
            <a:pPr marL="742950" indent="-742950" algn="just">
              <a:buClr>
                <a:srgbClr val="FF0000"/>
              </a:buClr>
              <a:buSzPct val="60000"/>
            </a:pPr>
            <a:endParaRPr lang="ar-IQ" sz="4800" b="1" dirty="0">
              <a:ln w="1905"/>
              <a:solidFill>
                <a:schemeClr val="accent6">
                  <a:lumMod val="75000"/>
                </a:schemeClr>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400800"/>
          </a:xfrm>
        </p:spPr>
        <p:txBody>
          <a:bodyPr>
            <a:noAutofit/>
          </a:bodyPr>
          <a:lstStyle/>
          <a:p>
            <a:pPr marL="742950" indent="-742950" algn="just">
              <a:buClr>
                <a:srgbClr val="FF0000"/>
              </a:buClr>
              <a:buSzPct val="60000"/>
            </a:pPr>
            <a:r>
              <a:rPr lang="ar-IQ" sz="6000" b="1" dirty="0">
                <a:ln w="1905"/>
                <a:solidFill>
                  <a:schemeClr val="accent6">
                    <a:lumMod val="75000"/>
                  </a:schemeClr>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   البيع بالتقسيط بديل شرعي عن الربا (الاقتراض بالفائدة).</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228600"/>
            <a:ext cx="8686800" cy="6400800"/>
          </a:xfrm>
        </p:spPr>
        <p:txBody>
          <a:bodyPr>
            <a:noAutofit/>
          </a:bodyPr>
          <a:lstStyle/>
          <a:p>
            <a:pPr marL="914400" indent="-914400" algn="just">
              <a:buClr>
                <a:srgbClr val="FF0000"/>
              </a:buClr>
              <a:buSzPct val="60000"/>
            </a:pPr>
            <a:r>
              <a:rPr lang="ar-IQ" sz="5400" b="1" dirty="0">
                <a:ln w="1905"/>
                <a:solidFill>
                  <a:srgbClr val="FFC00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عجز المدين عن سداد الأقساط:</a:t>
            </a:r>
          </a:p>
          <a:p>
            <a:pPr marL="914400" indent="-914400" algn="just">
              <a:buClr>
                <a:srgbClr val="FF0000"/>
              </a:buClr>
              <a:buSzPct val="60000"/>
            </a:pPr>
            <a:r>
              <a:rPr lang="ar-IQ" sz="5400" b="1" dirty="0">
                <a:ln w="1905"/>
                <a:solidFill>
                  <a:srgbClr val="92D050"/>
                </a:solidFill>
                <a:effectLst>
                  <a:innerShdw blurRad="69850" dist="43180" dir="5400000">
                    <a:srgbClr val="000000">
                      <a:alpha val="65000"/>
                    </a:srgbClr>
                  </a:innerShdw>
                </a:effectLst>
                <a:latin typeface="16_Sarchia_Bahasht_1" panose="020B0604030504040204" pitchFamily="34" charset="-78"/>
                <a:cs typeface="16_Sarchia_Bahasht_1" panose="020B0604030504040204" pitchFamily="34" charset="-78"/>
              </a:rPr>
              <a:t>إذا عجز المدين عن السداد، لا يجوز أن يزاد عليه في مقدار الدين لأجل إمهاله، إذا الدين بعد أن ترتب في الذمة صار في حكم القرض، إذا زيد فيه بالشرط أو بالاتفاق كان ربا محرما.</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2254</TotalTime>
  <Words>390</Words>
  <Application>Microsoft Office PowerPoint</Application>
  <PresentationFormat>On-screen Show (4:3)</PresentationFormat>
  <Paragraphs>45</Paragraphs>
  <Slides>13</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16_Sarchia_Bahasht_1</vt:lpstr>
      <vt:lpstr>Arial</vt:lpstr>
      <vt:lpstr>Bahij Myriad Arabic</vt:lpstr>
      <vt:lpstr>Calibri</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MRT www.Win2Farsi.com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MRT</dc:creator>
  <cp:lastModifiedBy>IB_1</cp:lastModifiedBy>
  <cp:revision>124</cp:revision>
  <dcterms:created xsi:type="dcterms:W3CDTF">2019-10-29T04:53:52Z</dcterms:created>
  <dcterms:modified xsi:type="dcterms:W3CDTF">2023-02-12T06:48:22Z</dcterms:modified>
</cp:coreProperties>
</file>