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7"/>
  </p:notesMasterIdLst>
  <p:sldIdLst>
    <p:sldId id="303" r:id="rId2"/>
    <p:sldId id="302" r:id="rId3"/>
    <p:sldId id="259" r:id="rId4"/>
    <p:sldId id="304" r:id="rId5"/>
    <p:sldId id="305"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5436" autoAdjust="0"/>
    <p:restoredTop sz="86434" autoAdjust="0"/>
  </p:normalViewPr>
  <p:slideViewPr>
    <p:cSldViewPr>
      <p:cViewPr varScale="1">
        <p:scale>
          <a:sx n="57" d="100"/>
          <a:sy n="57" d="100"/>
        </p:scale>
        <p:origin x="836" y="72"/>
      </p:cViewPr>
      <p:guideLst>
        <p:guide orient="horz" pos="2160"/>
        <p:guide pos="2880"/>
      </p:guideLst>
    </p:cSldViewPr>
  </p:slideViewPr>
  <p:outlineViewPr>
    <p:cViewPr>
      <p:scale>
        <a:sx n="33" d="100"/>
        <a:sy n="33" d="100"/>
      </p:scale>
      <p:origin x="0" y="499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C3A4346-8E18-4B1B-84A6-27FB9935D022}" type="datetimeFigureOut">
              <a:rPr lang="ar-IQ" smtClean="0"/>
              <a:pPr/>
              <a:t>02/08/1444</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700FAE7-3FBC-4793-A755-BBE22236AE96}"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3700FAE7-3FBC-4793-A755-BBE22236AE96}" type="slidenum">
              <a:rPr lang="ar-IQ" smtClean="0"/>
              <a:pPr/>
              <a:t>1</a:t>
            </a:fld>
            <a:endParaRPr lang="ar-IQ"/>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3700FAE7-3FBC-4793-A755-BBE22236AE96}" type="slidenum">
              <a:rPr lang="ar-IQ" smtClean="0"/>
              <a:pPr/>
              <a:t>2</a:t>
            </a:fld>
            <a:endParaRPr lang="ar-IQ"/>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3700FAE7-3FBC-4793-A755-BBE22236AE96}" type="slidenum">
              <a:rPr lang="ar-IQ" smtClean="0"/>
              <a:pPr/>
              <a:t>4</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IQ"/>
          </a:p>
        </p:txBody>
      </p:sp>
      <p:sp>
        <p:nvSpPr>
          <p:cNvPr id="4" name="Date Placeholder 3"/>
          <p:cNvSpPr>
            <a:spLocks noGrp="1"/>
          </p:cNvSpPr>
          <p:nvPr>
            <p:ph type="dt" sz="half" idx="10"/>
          </p:nvPr>
        </p:nvSpPr>
        <p:spPr/>
        <p:txBody>
          <a:bodyPr/>
          <a:lstStyle/>
          <a:p>
            <a:fld id="{781EA39B-165E-4B35-8AD4-1408A7081EDA}" type="datetimeFigureOut">
              <a:rPr lang="ar-IQ" smtClean="0"/>
              <a:pPr/>
              <a:t>02/08/1444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781EA39B-165E-4B35-8AD4-1408A7081EDA}" type="datetimeFigureOut">
              <a:rPr lang="ar-IQ" smtClean="0"/>
              <a:pPr/>
              <a:t>02/08/1444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781EA39B-165E-4B35-8AD4-1408A7081EDA}" type="datetimeFigureOut">
              <a:rPr lang="ar-IQ" smtClean="0"/>
              <a:pPr/>
              <a:t>02/08/1444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781EA39B-165E-4B35-8AD4-1408A7081EDA}" type="datetimeFigureOut">
              <a:rPr lang="ar-IQ" smtClean="0"/>
              <a:pPr/>
              <a:t>02/08/1444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1EA39B-165E-4B35-8AD4-1408A7081EDA}" type="datetimeFigureOut">
              <a:rPr lang="ar-IQ" smtClean="0"/>
              <a:pPr/>
              <a:t>02/08/1444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fld id="{781EA39B-165E-4B35-8AD4-1408A7081EDA}" type="datetimeFigureOut">
              <a:rPr lang="ar-IQ" smtClean="0"/>
              <a:pPr/>
              <a:t>02/08/1444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fld id="{781EA39B-165E-4B35-8AD4-1408A7081EDA}" type="datetimeFigureOut">
              <a:rPr lang="ar-IQ" smtClean="0"/>
              <a:pPr/>
              <a:t>02/08/1444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fld id="{781EA39B-165E-4B35-8AD4-1408A7081EDA}" type="datetimeFigureOut">
              <a:rPr lang="ar-IQ" smtClean="0"/>
              <a:pPr/>
              <a:t>02/08/1444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1EA39B-165E-4B35-8AD4-1408A7081EDA}" type="datetimeFigureOut">
              <a:rPr lang="ar-IQ" smtClean="0"/>
              <a:pPr/>
              <a:t>02/08/1444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1EA39B-165E-4B35-8AD4-1408A7081EDA}" type="datetimeFigureOut">
              <a:rPr lang="ar-IQ" smtClean="0"/>
              <a:pPr/>
              <a:t>02/08/1444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1EA39B-165E-4B35-8AD4-1408A7081EDA}" type="datetimeFigureOut">
              <a:rPr lang="ar-IQ" smtClean="0"/>
              <a:pPr/>
              <a:t>02/08/1444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81EA39B-165E-4B35-8AD4-1408A7081EDA}" type="datetimeFigureOut">
              <a:rPr lang="ar-IQ" smtClean="0"/>
              <a:pPr/>
              <a:t>02/08/1444</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373C9AE-2236-4C51-BB89-8AE781B515AA}"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228600"/>
            <a:ext cx="8686800" cy="6400800"/>
          </a:xfrm>
        </p:spPr>
        <p:txBody>
          <a:bodyPr>
            <a:noAutofit/>
          </a:bodyPr>
          <a:lstStyle/>
          <a:p>
            <a:endParaRPr lang="ar-IQ" sz="3200" b="1" dirty="0">
              <a:ln w="1905"/>
              <a:solidFill>
                <a:schemeClr val="tx1"/>
              </a:solidFill>
              <a:effectLst>
                <a:innerShdw blurRad="69850" dist="43180" dir="5400000">
                  <a:srgbClr val="000000">
                    <a:alpha val="65000"/>
                  </a:srgbClr>
                </a:innerShdw>
              </a:effectLst>
              <a:latin typeface="05_Sarchia_Abdulrahman_3" panose="020B0604030504040204" pitchFamily="34" charset="-78"/>
              <a:ea typeface="Arial Unicode MS" pitchFamily="34" charset="-128"/>
              <a:cs typeface="05_Sarchia_Abdulrahman_3" panose="020B0604030504040204" pitchFamily="34" charset="-78"/>
            </a:endParaRPr>
          </a:p>
          <a:p>
            <a:endParaRPr lang="ar-IQ" sz="4400" b="1" dirty="0">
              <a:ln w="1905"/>
              <a:solidFill>
                <a:schemeClr val="tx1"/>
              </a:solidFill>
              <a:effectLst>
                <a:innerShdw blurRad="69850" dist="43180" dir="5400000">
                  <a:srgbClr val="000000">
                    <a:alpha val="65000"/>
                  </a:srgbClr>
                </a:innerShdw>
              </a:effectLst>
              <a:latin typeface="05_Sarchia_Abdulrahman_3" panose="020B0604030504040204" pitchFamily="34" charset="-78"/>
              <a:ea typeface="Arial Unicode MS" pitchFamily="34" charset="-128"/>
              <a:cs typeface="05_Sarchia_Abdulrahman_3" panose="020B0604030504040204" pitchFamily="34" charset="-78"/>
            </a:endParaRPr>
          </a:p>
          <a:p>
            <a:r>
              <a:rPr lang="ar-IQ" sz="5400" b="1" dirty="0">
                <a:ln w="1905"/>
                <a:solidFill>
                  <a:srgbClr val="00B050"/>
                </a:solidFill>
                <a:effectLst>
                  <a:innerShdw blurRad="69850" dist="43180" dir="5400000">
                    <a:srgbClr val="000000">
                      <a:alpha val="65000"/>
                    </a:srgbClr>
                  </a:innerShdw>
                </a:effectLst>
                <a:latin typeface="05_Sarchia_Abdulrahman_3" panose="020B0604030504040204" pitchFamily="34" charset="-78"/>
                <a:ea typeface="Arial Unicode MS" pitchFamily="34" charset="-128"/>
                <a:cs typeface="05_Sarchia_Abdulrahman_3" panose="020B0604030504040204" pitchFamily="34" charset="-78"/>
              </a:rPr>
              <a:t>الأسلوب الثالث</a:t>
            </a:r>
          </a:p>
          <a:p>
            <a:r>
              <a:rPr lang="ar-IQ" sz="5400" b="1" dirty="0">
                <a:ln w="1905"/>
                <a:solidFill>
                  <a:schemeClr val="tx1"/>
                </a:solidFill>
                <a:effectLst>
                  <a:innerShdw blurRad="69850" dist="43180" dir="5400000">
                    <a:srgbClr val="000000">
                      <a:alpha val="65000"/>
                    </a:srgbClr>
                  </a:innerShdw>
                </a:effectLst>
                <a:latin typeface="05_Sarchia_Abdulrahman_3" panose="020B0604030504040204" pitchFamily="34" charset="-78"/>
                <a:ea typeface="Arial Unicode MS" pitchFamily="34" charset="-128"/>
                <a:cs typeface="05_Sarchia_Abdulrahman_3" panose="020B0604030504040204" pitchFamily="34" charset="-78"/>
              </a:rPr>
              <a:t>المرابحة للآمر بالشراء</a:t>
            </a:r>
          </a:p>
          <a:p>
            <a:endParaRPr lang="ar-IQ" sz="4000" b="1" dirty="0">
              <a:ln w="1905"/>
              <a:solidFill>
                <a:schemeClr val="tx1"/>
              </a:solidFill>
              <a:effectLst>
                <a:innerShdw blurRad="69850" dist="43180" dir="5400000">
                  <a:srgbClr val="000000">
                    <a:alpha val="65000"/>
                  </a:srgbClr>
                </a:innerShdw>
              </a:effectLst>
              <a:latin typeface="05_Sarchia_Abdulrahman_3" panose="020B0604030504040204" pitchFamily="34" charset="-78"/>
              <a:ea typeface="Arial Unicode MS" pitchFamily="34" charset="-128"/>
              <a:cs typeface="05_Sarchia_Abdulrahman_3" panose="020B0604030504040204" pitchFamily="34"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457200"/>
            <a:ext cx="7696200" cy="6172200"/>
          </a:xfrm>
        </p:spPr>
        <p:txBody>
          <a:bodyPr>
            <a:noAutofit/>
          </a:bodyPr>
          <a:lstStyle/>
          <a:p>
            <a:pPr algn="just"/>
            <a:r>
              <a:rPr lang="ar-IQ" sz="4800" b="1" dirty="0">
                <a:ln w="1905"/>
                <a:solidFill>
                  <a:srgbClr val="FF0000"/>
                </a:solidFill>
                <a:effectLst>
                  <a:innerShdw blurRad="69850" dist="43180" dir="5400000">
                    <a:srgbClr val="000000">
                      <a:alpha val="65000"/>
                    </a:srgbClr>
                  </a:innerShdw>
                </a:effectLst>
                <a:latin typeface="05_Sarchia_Abdulrahman_3" panose="020B0604030504040204" pitchFamily="34" charset="-78"/>
                <a:cs typeface="05_Sarchia_Abdulrahman_3" panose="020B0604030504040204" pitchFamily="34" charset="-78"/>
              </a:rPr>
              <a:t>تعريف المرابحة للآمر بالشراء:</a:t>
            </a:r>
          </a:p>
          <a:p>
            <a:pPr algn="just"/>
            <a:r>
              <a:rPr lang="ar-IQ" sz="6000" b="1" dirty="0">
                <a:ln w="1905"/>
                <a:solidFill>
                  <a:schemeClr val="accent3">
                    <a:lumMod val="75000"/>
                  </a:schemeClr>
                </a:solidFill>
                <a:effectLst>
                  <a:innerShdw blurRad="69850" dist="43180" dir="5400000">
                    <a:srgbClr val="000000">
                      <a:alpha val="65000"/>
                    </a:srgbClr>
                  </a:innerShdw>
                </a:effectLst>
                <a:latin typeface="05_Sarchia_Abdulrahman_3" panose="020B0604030504040204" pitchFamily="34" charset="-78"/>
                <a:cs typeface="05_Sarchia_Abdulrahman_3" panose="020B0604030504040204" pitchFamily="34" charset="-78"/>
              </a:rPr>
              <a:t> </a:t>
            </a:r>
            <a:r>
              <a:rPr lang="ar-IQ" sz="6000" b="1" dirty="0">
                <a:ln w="1905"/>
                <a:solidFill>
                  <a:srgbClr val="FF0000"/>
                </a:solidFill>
                <a:effectLst>
                  <a:innerShdw blurRad="69850" dist="43180" dir="5400000">
                    <a:srgbClr val="000000">
                      <a:alpha val="65000"/>
                    </a:srgbClr>
                  </a:innerShdw>
                </a:effectLst>
                <a:latin typeface="05_Sarchia_Abdulrahman_3" panose="020B0604030504040204" pitchFamily="34" charset="-78"/>
                <a:cs typeface="05_Sarchia_Abdulrahman_3" panose="020B0604030504040204" pitchFamily="34" charset="-78"/>
              </a:rPr>
              <a:t>المرابحة للآمر بالشراء:</a:t>
            </a:r>
            <a:r>
              <a:rPr lang="ar-IQ" sz="6000" b="1" dirty="0">
                <a:ln w="1905"/>
                <a:solidFill>
                  <a:srgbClr val="0070C0"/>
                </a:solidFill>
                <a:effectLst>
                  <a:innerShdw blurRad="69850" dist="43180" dir="5400000">
                    <a:srgbClr val="000000">
                      <a:alpha val="65000"/>
                    </a:srgbClr>
                  </a:innerShdw>
                </a:effectLst>
                <a:latin typeface="05_Sarchia_Abdulrahman_3" panose="020B0604030504040204" pitchFamily="34" charset="-78"/>
                <a:cs typeface="05_Sarchia_Abdulrahman_3" panose="020B0604030504040204" pitchFamily="34" charset="-78"/>
              </a:rPr>
              <a:t> </a:t>
            </a:r>
            <a:r>
              <a:rPr lang="ar-IQ" sz="6000" b="1" dirty="0">
                <a:ln w="1905"/>
                <a:solidFill>
                  <a:schemeClr val="accent3">
                    <a:lumMod val="75000"/>
                  </a:schemeClr>
                </a:solidFill>
                <a:effectLst>
                  <a:innerShdw blurRad="69850" dist="43180" dir="5400000">
                    <a:srgbClr val="000000">
                      <a:alpha val="65000"/>
                    </a:srgbClr>
                  </a:innerShdw>
                </a:effectLst>
                <a:latin typeface="05_Sarchia_Abdulrahman_3" panose="020B0604030504040204" pitchFamily="34" charset="-78"/>
                <a:cs typeface="05_Sarchia_Abdulrahman_3" panose="020B0604030504040204" pitchFamily="34" charset="-78"/>
              </a:rPr>
              <a:t>"شراء المصرف الإسلامي سلعة ما، بأمر ووعد من الزبون ثم بيعها له بالدين مع زيادة ربح".</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81000"/>
            <a:ext cx="8534400" cy="5943600"/>
          </a:xfrm>
        </p:spPr>
        <p:txBody>
          <a:bodyPr>
            <a:noAutofit/>
          </a:bodyPr>
          <a:lstStyle/>
          <a:p>
            <a:pPr algn="just"/>
            <a:r>
              <a:rPr lang="ar-IQ" sz="4800" b="1" dirty="0">
                <a:solidFill>
                  <a:schemeClr val="tx1"/>
                </a:solidFill>
                <a:latin typeface="05_Sarchia_Abdulrahman_3" panose="020B0604030504040204" pitchFamily="34" charset="-78"/>
                <a:ea typeface="Arial Unicode MS" pitchFamily="34" charset="-128"/>
                <a:cs typeface="05_Sarchia_Abdulrahman_3" panose="020B0604030504040204" pitchFamily="34" charset="-78"/>
              </a:rPr>
              <a:t>   هذا العقد بديل شرعي عن اقتراض الزبون من البنك بفائدة، فبدلا من أن يأتي الزبون إلى البنك ليقترض منه بفائدة ثم يقوم بشراء ما يريده، فيطلب من البنك أن يشتري له سلعة ما ثم هو يشتريها من البنك مرابحة بالدين.</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04800"/>
            <a:ext cx="8686800" cy="6324600"/>
          </a:xfrm>
        </p:spPr>
        <p:txBody>
          <a:bodyPr>
            <a:noAutofit/>
          </a:bodyPr>
          <a:lstStyle/>
          <a:p>
            <a:pPr algn="just"/>
            <a:r>
              <a:rPr lang="ar-IQ" sz="5400" b="1" dirty="0">
                <a:ln w="1905"/>
                <a:solidFill>
                  <a:srgbClr val="FF0000"/>
                </a:solidFill>
                <a:effectLst>
                  <a:innerShdw blurRad="69850" dist="43180" dir="5400000">
                    <a:srgbClr val="000000">
                      <a:alpha val="65000"/>
                    </a:srgbClr>
                  </a:innerShdw>
                </a:effectLst>
                <a:latin typeface="05_Sarchia_Abdulrahman_3" panose="020B0604030504040204" pitchFamily="34" charset="-78"/>
                <a:cs typeface="05_Sarchia_Abdulrahman_3" panose="020B0604030504040204" pitchFamily="34" charset="-78"/>
              </a:rPr>
              <a:t>أهمية المرابحة للآمر بالشراء:</a:t>
            </a:r>
          </a:p>
          <a:p>
            <a:pPr algn="just"/>
            <a:r>
              <a:rPr lang="ar-IQ" sz="5400" b="1" dirty="0">
                <a:ln w="1905"/>
                <a:solidFill>
                  <a:schemeClr val="tx2">
                    <a:lumMod val="60000"/>
                    <a:lumOff val="40000"/>
                  </a:schemeClr>
                </a:solidFill>
                <a:effectLst>
                  <a:innerShdw blurRad="69850" dist="43180" dir="5400000">
                    <a:srgbClr val="000000">
                      <a:alpha val="65000"/>
                    </a:srgbClr>
                  </a:innerShdw>
                </a:effectLst>
                <a:latin typeface="05_Sarchia_Abdulrahman_3" panose="020B0604030504040204" pitchFamily="34" charset="-78"/>
                <a:cs typeface="05_Sarchia_Abdulrahman_3" panose="020B0604030504040204" pitchFamily="34" charset="-78"/>
              </a:rPr>
              <a:t>- عدم التعامل بالفائدة.</a:t>
            </a:r>
          </a:p>
          <a:p>
            <a:pPr algn="just"/>
            <a:r>
              <a:rPr lang="ar-IQ" sz="5400" b="1" dirty="0">
                <a:ln w="1905"/>
                <a:solidFill>
                  <a:schemeClr val="tx2">
                    <a:lumMod val="60000"/>
                    <a:lumOff val="40000"/>
                  </a:schemeClr>
                </a:solidFill>
                <a:effectLst>
                  <a:innerShdw blurRad="69850" dist="43180" dir="5400000">
                    <a:srgbClr val="000000">
                      <a:alpha val="65000"/>
                    </a:srgbClr>
                  </a:innerShdw>
                </a:effectLst>
                <a:latin typeface="05_Sarchia_Abdulrahman_3" panose="020B0604030504040204" pitchFamily="34" charset="-78"/>
                <a:cs typeface="05_Sarchia_Abdulrahman_3" panose="020B0604030504040204" pitchFamily="34" charset="-78"/>
              </a:rPr>
              <a:t>- تحقيق المصرف الإسلامي الأرباح.</a:t>
            </a:r>
          </a:p>
          <a:p>
            <a:pPr algn="just"/>
            <a:r>
              <a:rPr lang="ar-IQ" sz="5400" b="1" dirty="0">
                <a:ln w="1905"/>
                <a:solidFill>
                  <a:schemeClr val="tx2">
                    <a:lumMod val="60000"/>
                    <a:lumOff val="40000"/>
                  </a:schemeClr>
                </a:solidFill>
                <a:effectLst>
                  <a:innerShdw blurRad="69850" dist="43180" dir="5400000">
                    <a:srgbClr val="000000">
                      <a:alpha val="65000"/>
                    </a:srgbClr>
                  </a:innerShdw>
                </a:effectLst>
                <a:latin typeface="05_Sarchia_Abdulrahman_3" panose="020B0604030504040204" pitchFamily="34" charset="-78"/>
                <a:cs typeface="05_Sarchia_Abdulrahman_3" panose="020B0604030504040204" pitchFamily="34" charset="-78"/>
              </a:rPr>
              <a:t>- تلبية حاجات الزبائن.</a:t>
            </a:r>
          </a:p>
          <a:p>
            <a:pPr algn="just"/>
            <a:r>
              <a:rPr lang="ar-IQ" sz="5400" b="1" dirty="0">
                <a:ln w="1905"/>
                <a:solidFill>
                  <a:schemeClr val="tx2">
                    <a:lumMod val="60000"/>
                    <a:lumOff val="40000"/>
                  </a:schemeClr>
                </a:solidFill>
                <a:effectLst>
                  <a:innerShdw blurRad="69850" dist="43180" dir="5400000">
                    <a:srgbClr val="000000">
                      <a:alpha val="65000"/>
                    </a:srgbClr>
                  </a:innerShdw>
                </a:effectLst>
                <a:latin typeface="05_Sarchia_Abdulrahman_3" panose="020B0604030504040204" pitchFamily="34" charset="-78"/>
                <a:cs typeface="05_Sarchia_Abdulrahman_3" panose="020B0604030504040204" pitchFamily="34" charset="-78"/>
              </a:rPr>
              <a:t>- تحقيق الحركة التجارية.</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81000"/>
            <a:ext cx="8534400" cy="5943600"/>
          </a:xfrm>
        </p:spPr>
        <p:txBody>
          <a:bodyPr>
            <a:noAutofit/>
          </a:bodyPr>
          <a:lstStyle/>
          <a:p>
            <a:pPr algn="just"/>
            <a:r>
              <a:rPr lang="ar-IQ" sz="4000" b="1" dirty="0">
                <a:solidFill>
                  <a:srgbClr val="00B050"/>
                </a:solidFill>
                <a:latin typeface="05_Sarchia_Abdulrahman_3" panose="020B0604030504040204" pitchFamily="34" charset="-78"/>
                <a:ea typeface="Arial Unicode MS" pitchFamily="34" charset="-128"/>
                <a:cs typeface="05_Sarchia_Abdulrahman_3" panose="020B0604030504040204" pitchFamily="34" charset="-78"/>
              </a:rPr>
              <a:t>   ويتم عقد المرابحة للآمر بالشراء بعقدين:</a:t>
            </a:r>
          </a:p>
          <a:p>
            <a:pPr algn="just"/>
            <a:r>
              <a:rPr lang="ar-IQ" sz="4800" b="1" dirty="0">
                <a:solidFill>
                  <a:srgbClr val="FF0000"/>
                </a:solidFill>
                <a:latin typeface="05_Sarchia_Abdulrahman_3" panose="020B0604030504040204" pitchFamily="34" charset="-78"/>
                <a:ea typeface="Arial Unicode MS" pitchFamily="34" charset="-128"/>
                <a:cs typeface="05_Sarchia_Abdulrahman_3" panose="020B0604030504040204" pitchFamily="34" charset="-78"/>
              </a:rPr>
              <a:t>الأول: </a:t>
            </a:r>
            <a:r>
              <a:rPr lang="ar-IQ" sz="4800" b="1" dirty="0">
                <a:solidFill>
                  <a:schemeClr val="tx1"/>
                </a:solidFill>
                <a:latin typeface="05_Sarchia_Abdulrahman_3" panose="020B0604030504040204" pitchFamily="34" charset="-78"/>
                <a:ea typeface="Arial Unicode MS" pitchFamily="34" charset="-128"/>
                <a:cs typeface="05_Sarchia_Abdulrahman_3" panose="020B0604030504040204" pitchFamily="34" charset="-78"/>
              </a:rPr>
              <a:t>يتم بين البنك الإسلامي وصاحب السلعة.</a:t>
            </a:r>
          </a:p>
          <a:p>
            <a:pPr algn="just"/>
            <a:r>
              <a:rPr lang="ar-IQ" sz="4800" b="1" dirty="0">
                <a:solidFill>
                  <a:srgbClr val="FF0000"/>
                </a:solidFill>
                <a:latin typeface="05_Sarchia_Abdulrahman_3" panose="020B0604030504040204" pitchFamily="34" charset="-78"/>
                <a:ea typeface="Arial Unicode MS" pitchFamily="34" charset="-128"/>
                <a:cs typeface="05_Sarchia_Abdulrahman_3" panose="020B0604030504040204" pitchFamily="34" charset="-78"/>
              </a:rPr>
              <a:t>الثاني: </a:t>
            </a:r>
            <a:r>
              <a:rPr lang="ar-IQ" sz="4800" b="1" dirty="0">
                <a:solidFill>
                  <a:schemeClr val="tx1"/>
                </a:solidFill>
                <a:latin typeface="05_Sarchia_Abdulrahman_3" panose="020B0604030504040204" pitchFamily="34" charset="-78"/>
                <a:ea typeface="Arial Unicode MS" pitchFamily="34" charset="-128"/>
                <a:cs typeface="05_Sarchia_Abdulrahman_3" panose="020B0604030504040204" pitchFamily="34" charset="-78"/>
              </a:rPr>
              <a:t>بين البنك الإسلامي والزبون الذي طلب من البنك بشراء السلعة ووعده بشرائها منه إذا اشتراها له.</a:t>
            </a:r>
          </a:p>
        </p:txBody>
      </p:sp>
    </p:spTree>
    <p:extLst>
      <p:ext uri="{BB962C8B-B14F-4D97-AF65-F5344CB8AC3E}">
        <p14:creationId xmlns:p14="http://schemas.microsoft.com/office/powerpoint/2010/main" val="2869443931"/>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2322</TotalTime>
  <Words>143</Words>
  <Application>Microsoft Office PowerPoint</Application>
  <PresentationFormat>On-screen Show (4:3)</PresentationFormat>
  <Paragraphs>18</Paragraphs>
  <Slides>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05_Sarchia_Abdulrahman_3</vt:lpstr>
      <vt:lpstr>Arial</vt:lpstr>
      <vt:lpstr>Calibri</vt:lpstr>
      <vt:lpstr>Office Theme</vt:lpstr>
      <vt:lpstr>PowerPoint Presentation</vt:lpstr>
      <vt:lpstr>PowerPoint Presentation</vt:lpstr>
      <vt:lpstr>PowerPoint Presentation</vt:lpstr>
      <vt:lpstr>PowerPoint Presentation</vt:lpstr>
      <vt:lpstr>PowerPoint Presentation</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MRT</dc:creator>
  <cp:lastModifiedBy>IB_1</cp:lastModifiedBy>
  <cp:revision>131</cp:revision>
  <dcterms:created xsi:type="dcterms:W3CDTF">2019-10-29T04:53:52Z</dcterms:created>
  <dcterms:modified xsi:type="dcterms:W3CDTF">2023-02-22T08:41:05Z</dcterms:modified>
</cp:coreProperties>
</file>