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13"/>
  </p:notesMasterIdLst>
  <p:sldIdLst>
    <p:sldId id="270" r:id="rId2"/>
    <p:sldId id="271" r:id="rId3"/>
    <p:sldId id="280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24" autoAdjust="0"/>
  </p:normalViewPr>
  <p:slideViewPr>
    <p:cSldViewPr>
      <p:cViewPr varScale="1">
        <p:scale>
          <a:sx n="62" d="100"/>
          <a:sy n="62" d="100"/>
        </p:scale>
        <p:origin x="140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4204-40B3-4F2A-B067-C82C2C44524C}" type="datetimeFigureOut">
              <a:rPr lang="en-US" smtClean="0"/>
              <a:t>3/2/2023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B995-286D-410B-85C0-CDC19B2A7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4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10/08/1444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/>
          </a:bodyPr>
          <a:lstStyle/>
          <a:p>
            <a:pPr algn="ctr"/>
            <a:endParaRPr lang="ar-IQ" sz="54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  <a:p>
            <a:pPr algn="ctr"/>
            <a:endParaRPr lang="ar-IQ" sz="54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  <a:p>
            <a:r>
              <a:rPr lang="ar-IQ" sz="6000" b="1" dirty="0">
                <a:solidFill>
                  <a:srgbClr val="FF0000"/>
                </a:solidFill>
                <a:effectLst/>
                <a:latin typeface="05_Sarchia_Abdulrahman_3" panose="020B0604030504040204" pitchFamily="34" charset="-78"/>
                <a:ea typeface="Calibri" panose="020F0502020204030204" pitchFamily="34" charset="0"/>
                <a:cs typeface="05_Sarchia_Abdulrahman_3" panose="020B0604030504040204" pitchFamily="34" charset="-78"/>
              </a:rPr>
              <a:t>الأسلوب الرابع</a:t>
            </a:r>
          </a:p>
          <a:p>
            <a:r>
              <a:rPr lang="ar-IQ" sz="60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عقد المضاربة</a:t>
            </a:r>
            <a:endParaRPr lang="en-US" sz="60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وعلى رأي بعض العلماء يجوز اشتراط تضمين المضارب رأس المال، </a:t>
            </a:r>
            <a:r>
              <a:rPr lang="ar-IQ" sz="6600" b="1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وذلك للمصلحة</a:t>
            </a: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، وقلة الثقة، وندرة الصدق، وعدم الحفاظ على الأمانات.</a:t>
            </a:r>
          </a:p>
        </p:txBody>
      </p:sp>
    </p:spTree>
    <p:extLst>
      <p:ext uri="{BB962C8B-B14F-4D97-AF65-F5344CB8AC3E}">
        <p14:creationId xmlns:p14="http://schemas.microsoft.com/office/powerpoint/2010/main" val="413395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00B05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آثار اقتصادية لعقد المضاربة: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- استنماء الأموال المعطلة.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- القضاء على البطالة.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- تحقيق التنمية الاقتصادية.</a:t>
            </a:r>
          </a:p>
        </p:txBody>
      </p:sp>
    </p:spTree>
    <p:extLst>
      <p:ext uri="{BB962C8B-B14F-4D97-AF65-F5344CB8AC3E}">
        <p14:creationId xmlns:p14="http://schemas.microsoft.com/office/powerpoint/2010/main" val="3222357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algn="justLow"/>
            <a:r>
              <a:rPr lang="ar-IQ" sz="6600" b="1" dirty="0">
                <a:solidFill>
                  <a:schemeClr val="tx1"/>
                </a:solidFill>
                <a:effectLst/>
                <a:latin typeface="05_Sarchia_Abdulrahman_3" panose="020B0604030504040204" pitchFamily="34" charset="-78"/>
                <a:ea typeface="Calibri" panose="020F0502020204030204" pitchFamily="34" charset="0"/>
                <a:cs typeface="05_Sarchia_Abdulrahman_3" panose="020B0604030504040204" pitchFamily="34" charset="-78"/>
              </a:rPr>
              <a:t>   </a:t>
            </a:r>
            <a:r>
              <a:rPr lang="ar-IQ" sz="6600" b="1" dirty="0">
                <a:solidFill>
                  <a:srgbClr val="FF0000"/>
                </a:solidFill>
                <a:effectLst/>
                <a:latin typeface="05_Sarchia_Abdulrahman_3" panose="020B0604030504040204" pitchFamily="34" charset="-78"/>
                <a:ea typeface="Calibri" panose="020F0502020204030204" pitchFamily="34" charset="0"/>
                <a:cs typeface="05_Sarchia_Abdulrahman_3" panose="020B0604030504040204" pitchFamily="34" charset="-78"/>
              </a:rPr>
              <a:t>عقد المضاربة: </a:t>
            </a:r>
            <a:r>
              <a:rPr lang="ar-IQ" sz="6600" b="1" dirty="0">
                <a:solidFill>
                  <a:schemeClr val="tx1"/>
                </a:solidFill>
                <a:effectLst/>
                <a:latin typeface="05_Sarchia_Abdulrahman_3" panose="020B0604030504040204" pitchFamily="34" charset="-78"/>
                <a:ea typeface="Calibri" panose="020F0502020204030204" pitchFamily="34" charset="0"/>
                <a:cs typeface="05_Sarchia_Abdulrahman_3" panose="020B0604030504040204" pitchFamily="34" charset="-78"/>
              </a:rPr>
              <a:t>"عقد شراكة بين طرفين، أحدهما بالمال، والآخر بالعمل، ويتفقان على توزيع الربح، ويتحمل صاحب المال الخسارة بالمال، ويخسر الآخر تعب العمل".</a:t>
            </a:r>
            <a:endParaRPr lang="en-US" sz="6600" b="1" kern="1200" cap="none" spc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Autofit/>
          </a:bodyPr>
          <a:lstStyle/>
          <a:p>
            <a:pPr marL="0" marR="0" algn="justLow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rgbClr val="00B05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أهمية عقد المضاربة:</a:t>
            </a:r>
          </a:p>
          <a:p>
            <a:pPr marL="0" marR="0" algn="justLow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كثيرا ما صاحب المال لا يعلم التجارة أو ليس له وقت يسعه للتجارة والاستثمار.</a:t>
            </a:r>
          </a:p>
          <a:p>
            <a:pPr marL="0" marR="0" algn="justLow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وهناك ناس آخرون ليست لهم أموال لكن هم أصحاب قوة وخبرة وعلم بالتجارة والاستثمار.</a:t>
            </a:r>
          </a:p>
          <a:p>
            <a:pPr marL="0" marR="0" algn="justLow" rtl="1">
              <a:spcBef>
                <a:spcPts val="0"/>
              </a:spcBef>
              <a:spcAft>
                <a:spcPts val="1000"/>
              </a:spcAft>
            </a:pPr>
            <a:r>
              <a:rPr lang="ar-IQ" sz="40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فعقد المضاربة يجمع بين صاحب المال وصاحب الخبرة لصالح الطرفين والصالح العام</a:t>
            </a:r>
            <a:r>
              <a:rPr lang="ar-SA" sz="40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.</a:t>
            </a:r>
            <a:endParaRPr lang="ar-IQ" sz="40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35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lnSpcReduction="1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FF000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كيف يمارس المصرف الإسلامي عقد المضاربة؟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المصرف الإسلامي له ثلاث حالات في عقد المضاربة</a:t>
            </a:r>
            <a:r>
              <a:rPr lang="ar-SA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.</a:t>
            </a:r>
            <a:endParaRPr lang="ar-IQ" sz="66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800" b="1" dirty="0">
                <a:solidFill>
                  <a:srgbClr val="FF000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الحالة الأولى: </a:t>
            </a:r>
            <a:r>
              <a:rPr lang="ar-IQ" sz="48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إما يمول الزبائن للتجارة والاستثمار بالمضاربة.</a:t>
            </a:r>
            <a:endParaRPr lang="en-US" sz="48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800" b="1" dirty="0">
                <a:solidFill>
                  <a:srgbClr val="FF000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الحالة الثانية: </a:t>
            </a:r>
            <a:r>
              <a:rPr lang="ar-IQ" sz="48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وإما يتمول من الزبائن للتجارة والاستثمار بالمضاربة.</a:t>
            </a:r>
            <a:endParaRPr lang="en-US" sz="48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4800" b="1" dirty="0">
                <a:solidFill>
                  <a:srgbClr val="FF000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الحالة الثالثة: </a:t>
            </a:r>
            <a:r>
              <a:rPr lang="ar-IQ" sz="48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وإما يتمول من بعض الزبائن ويمول الآخرين، ويكون هو وسيطا بين الطرفين.</a:t>
            </a:r>
            <a:endParaRPr lang="en-US" sz="48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ar-IQ" sz="4800" b="1" dirty="0">
              <a:solidFill>
                <a:schemeClr val="tx1"/>
              </a:solidFill>
              <a:latin typeface="05_Sarchia_Abdulrahman_3" panose="020B0604030504040204" pitchFamily="34" charset="-78"/>
              <a:cs typeface="05_Sarchia_Abdulrahman_3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710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85000" lnSpcReduction="1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وفي جميع الحالات يتفق المصرف الإسلامي مع الزبائن في توزيع الأرباح، ويتحمل صاحب المال هو فقط الخسارة بالمال والآخر يخسر بالوقت والعمل والتعب. </a:t>
            </a:r>
          </a:p>
        </p:txBody>
      </p:sp>
    </p:spTree>
    <p:extLst>
      <p:ext uri="{BB962C8B-B14F-4D97-AF65-F5344CB8AC3E}">
        <p14:creationId xmlns:p14="http://schemas.microsoft.com/office/powerpoint/2010/main" val="140428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85000" lnSpcReduction="1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00B05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كيفية توزيع الربح: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يوزع الربح بحسب الاتفاق، إما مناصفة، أو الثلث لأحدهما والثلثان للآخر، أو ربع الربح لأحدهما وثلاثة أرباع الأخرى للآخر، أو غير ذلك.</a:t>
            </a:r>
          </a:p>
        </p:txBody>
      </p:sp>
    </p:spTree>
    <p:extLst>
      <p:ext uri="{BB962C8B-B14F-4D97-AF65-F5344CB8AC3E}">
        <p14:creationId xmlns:p14="http://schemas.microsoft.com/office/powerpoint/2010/main" val="1661872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lnSpcReduction="1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FF000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كيفية توزيع الخسارة: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يتحمل صاحب المال هو فقط الخسارة بالمال.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والمضارب يخسر بالوقت والعمل والتعب.</a:t>
            </a:r>
          </a:p>
        </p:txBody>
      </p:sp>
    </p:spTree>
    <p:extLst>
      <p:ext uri="{BB962C8B-B14F-4D97-AF65-F5344CB8AC3E}">
        <p14:creationId xmlns:p14="http://schemas.microsoft.com/office/powerpoint/2010/main" val="204038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1000"/>
            <a:ext cx="8686800" cy="5943600"/>
          </a:xfrm>
        </p:spPr>
        <p:txBody>
          <a:bodyPr>
            <a:normAutofit fontScale="92500" lnSpcReduction="20000"/>
          </a:bodyPr>
          <a:lstStyle/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rgbClr val="0070C0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ضمان رأس المال:</a:t>
            </a:r>
          </a:p>
          <a:p>
            <a:pPr marL="0" marR="0" algn="justLow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6600" b="1" dirty="0">
                <a:solidFill>
                  <a:schemeClr val="tx1"/>
                </a:solidFill>
                <a:latin typeface="05_Sarchia_Abdulrahman_3" panose="020B0604030504040204" pitchFamily="34" charset="-78"/>
                <a:cs typeface="05_Sarchia_Abdulrahman_3" panose="020B0604030504040204" pitchFamily="34" charset="-78"/>
              </a:rPr>
              <a:t>   لا يضمن المضارب رأس المال في حالة الخسارة أو التلف إلا في حالات التعدي أو التقصير أو مخالفة العرف التجاري.</a:t>
            </a:r>
          </a:p>
        </p:txBody>
      </p:sp>
    </p:spTree>
    <p:extLst>
      <p:ext uri="{BB962C8B-B14F-4D97-AF65-F5344CB8AC3E}">
        <p14:creationId xmlns:p14="http://schemas.microsoft.com/office/powerpoint/2010/main" val="347207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294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05_Sarchia_Abdulrahman_3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47</cp:revision>
  <dcterms:created xsi:type="dcterms:W3CDTF">2019-10-29T04:53:52Z</dcterms:created>
  <dcterms:modified xsi:type="dcterms:W3CDTF">2023-03-02T18:10:18Z</dcterms:modified>
</cp:coreProperties>
</file>