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7C80"/>
    <a:srgbClr val="E6E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829" autoAdjust="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B49800-14D6-43C9-8AA8-79F84DFC199F}" type="doc">
      <dgm:prSet loTypeId="urn:microsoft.com/office/officeart/2005/8/layout/hList6" loCatId="list" qsTypeId="urn:microsoft.com/office/officeart/2005/8/quickstyle/simple5" qsCatId="simple" csTypeId="urn:microsoft.com/office/officeart/2005/8/colors/accent1_2" csCatId="accent1" phldr="1"/>
      <dgm:spPr/>
      <dgm:t>
        <a:bodyPr/>
        <a:lstStyle/>
        <a:p>
          <a:pPr rtl="1"/>
          <a:endParaRPr lang="ar-IQ"/>
        </a:p>
      </dgm:t>
    </dgm:pt>
    <dgm:pt modelId="{60EC283A-0438-4119-A3AE-3268CC4F3344}">
      <dgm:prSet custT="1"/>
      <dgm:spPr>
        <a:pattFill prst="pct10">
          <a:fgClr>
            <a:schemeClr val="tx1"/>
          </a:fgClr>
          <a:bgClr>
            <a:schemeClr val="accent1">
              <a:lumMod val="90000"/>
            </a:schemeClr>
          </a:bgClr>
        </a:pattFill>
        <a:ln>
          <a:noFill/>
        </a:ln>
        <a:effectLst>
          <a:outerShdw blurRad="107950" dist="12700" dir="5400000" algn="ctr">
            <a:srgbClr val="000000"/>
          </a:outerShdw>
        </a:effectLst>
        <a:scene3d>
          <a:camera prst="orthographicFront">
            <a:rot lat="0" lon="0" rev="0"/>
          </a:camera>
          <a:lightRig rig="soft" dir="t">
            <a:rot lat="0" lon="0" rev="0"/>
          </a:lightRig>
        </a:scene3d>
        <a:sp3d extrusionH="76200" contourW="44450" prstMaterial="matte">
          <a:bevelT w="63500" h="63500" prst="artDeco"/>
          <a:extrusionClr>
            <a:schemeClr val="accent1"/>
          </a:extrusionClr>
          <a:contourClr>
            <a:schemeClr val="tx1"/>
          </a:contourClr>
        </a:sp3d>
      </dgm:spPr>
      <dgm:t>
        <a:bodyPr/>
        <a:lstStyle/>
        <a:p>
          <a:pPr rtl="1"/>
          <a:r>
            <a:rPr lang="ar-IQ" sz="4000" dirty="0" smtClean="0">
              <a:solidFill>
                <a:schemeClr val="tx1"/>
              </a:solidFill>
            </a:rPr>
            <a:t>المتغيرات التي أدت لظهور الادارة كعلم :</a:t>
          </a:r>
          <a:endParaRPr lang="ar-IQ" sz="4000" dirty="0">
            <a:solidFill>
              <a:schemeClr val="tx1"/>
            </a:solidFill>
          </a:endParaRPr>
        </a:p>
      </dgm:t>
    </dgm:pt>
    <dgm:pt modelId="{A5E765C0-F05A-423E-A7B1-673478E0ED97}" type="sibTrans" cxnId="{88EF9CB5-4EC0-46C2-A640-E788D7DB0A2B}">
      <dgm:prSet/>
      <dgm:spPr/>
      <dgm:t>
        <a:bodyPr/>
        <a:lstStyle/>
        <a:p>
          <a:pPr rtl="1"/>
          <a:endParaRPr lang="ar-IQ">
            <a:solidFill>
              <a:schemeClr val="bg2">
                <a:lumMod val="50000"/>
              </a:schemeClr>
            </a:solidFill>
          </a:endParaRPr>
        </a:p>
      </dgm:t>
    </dgm:pt>
    <dgm:pt modelId="{4986587D-CB6B-4C0B-B3AB-8A2AB67C81C0}" type="parTrans" cxnId="{88EF9CB5-4EC0-46C2-A640-E788D7DB0A2B}">
      <dgm:prSet/>
      <dgm:spPr/>
      <dgm:t>
        <a:bodyPr/>
        <a:lstStyle/>
        <a:p>
          <a:pPr rtl="1"/>
          <a:endParaRPr lang="ar-IQ">
            <a:solidFill>
              <a:schemeClr val="bg2">
                <a:lumMod val="50000"/>
              </a:schemeClr>
            </a:solidFill>
          </a:endParaRPr>
        </a:p>
      </dgm:t>
    </dgm:pt>
    <dgm:pt modelId="{550BC238-5F80-46B8-8759-DAC9C037D186}" type="pres">
      <dgm:prSet presAssocID="{CDB49800-14D6-43C9-8AA8-79F84DFC199F}" presName="Name0" presStyleCnt="0">
        <dgm:presLayoutVars>
          <dgm:dir/>
          <dgm:resizeHandles val="exact"/>
        </dgm:presLayoutVars>
      </dgm:prSet>
      <dgm:spPr/>
      <dgm:t>
        <a:bodyPr/>
        <a:lstStyle/>
        <a:p>
          <a:pPr rtl="1"/>
          <a:endParaRPr lang="ar-IQ"/>
        </a:p>
      </dgm:t>
    </dgm:pt>
    <dgm:pt modelId="{6C3BB986-E7C5-48AF-8761-76362721BF1A}" type="pres">
      <dgm:prSet presAssocID="{60EC283A-0438-4119-A3AE-3268CC4F3344}" presName="node" presStyleLbl="node1" presStyleIdx="0" presStyleCnt="1" custScaleX="2000000" custLinFactNeighborX="-55026" custLinFactNeighborY="-12135">
        <dgm:presLayoutVars>
          <dgm:bulletEnabled val="1"/>
        </dgm:presLayoutVars>
      </dgm:prSet>
      <dgm:spPr/>
      <dgm:t>
        <a:bodyPr/>
        <a:lstStyle/>
        <a:p>
          <a:pPr rtl="1"/>
          <a:endParaRPr lang="ar-IQ"/>
        </a:p>
      </dgm:t>
    </dgm:pt>
  </dgm:ptLst>
  <dgm:cxnLst>
    <dgm:cxn modelId="{2FB0705D-DE8C-4524-9ACB-CB246989C3BC}" type="presOf" srcId="{CDB49800-14D6-43C9-8AA8-79F84DFC199F}" destId="{550BC238-5F80-46B8-8759-DAC9C037D186}" srcOrd="0" destOrd="0" presId="urn:microsoft.com/office/officeart/2005/8/layout/hList6"/>
    <dgm:cxn modelId="{88EF9CB5-4EC0-46C2-A640-E788D7DB0A2B}" srcId="{CDB49800-14D6-43C9-8AA8-79F84DFC199F}" destId="{60EC283A-0438-4119-A3AE-3268CC4F3344}" srcOrd="0" destOrd="0" parTransId="{4986587D-CB6B-4C0B-B3AB-8A2AB67C81C0}" sibTransId="{A5E765C0-F05A-423E-A7B1-673478E0ED97}"/>
    <dgm:cxn modelId="{3124A9D2-1456-4D0D-918F-461E19E1D898}" type="presOf" srcId="{60EC283A-0438-4119-A3AE-3268CC4F3344}" destId="{6C3BB986-E7C5-48AF-8761-76362721BF1A}" srcOrd="0" destOrd="0" presId="urn:microsoft.com/office/officeart/2005/8/layout/hList6"/>
    <dgm:cxn modelId="{27BA493A-10AE-42B3-B847-034516D66C60}" type="presParOf" srcId="{550BC238-5F80-46B8-8759-DAC9C037D186}" destId="{6C3BB986-E7C5-48AF-8761-76362721BF1A}" srcOrd="0" destOrd="0" presId="urn:microsoft.com/office/officeart/2005/8/layout/hList6"/>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BB986-E7C5-48AF-8761-76362721BF1A}">
      <dsp:nvSpPr>
        <dsp:cNvPr id="0" name=""/>
        <dsp:cNvSpPr/>
      </dsp:nvSpPr>
      <dsp:spPr>
        <a:xfrm rot="16200000">
          <a:off x="2995197" y="-2995197"/>
          <a:ext cx="1780108" cy="7770502"/>
        </a:xfrm>
        <a:prstGeom prst="flowChartManualOperation">
          <a:avLst/>
        </a:prstGeom>
        <a:pattFill prst="pct10">
          <a:fgClr>
            <a:schemeClr val="tx1"/>
          </a:fgClr>
          <a:bgClr>
            <a:schemeClr val="accent1">
              <a:lumMod val="90000"/>
            </a:schemeClr>
          </a:bgClr>
        </a:pattFill>
        <a:ln>
          <a:noFill/>
        </a:ln>
        <a:effectLst>
          <a:outerShdw blurRad="107950" dist="12700" dir="5400000" algn="ctr" rotWithShape="0">
            <a:srgbClr val="000000"/>
          </a:outerShdw>
        </a:effectLst>
        <a:scene3d>
          <a:camera prst="orthographicFront">
            <a:rot lat="0" lon="0" rev="0"/>
          </a:camera>
          <a:lightRig rig="soft" dir="t">
            <a:rot lat="0" lon="0" rev="0"/>
          </a:lightRig>
        </a:scene3d>
        <a:sp3d extrusionH="76200" contourW="44450" prstMaterial="matte">
          <a:bevelT w="63500" h="63500" prst="artDeco"/>
          <a:extrusionClr>
            <a:schemeClr val="accent1"/>
          </a:extrusionClr>
          <a:contourClr>
            <a:schemeClr val="tx1"/>
          </a:contourClr>
        </a:sp3d>
      </dsp:spPr>
      <dsp:style>
        <a:lnRef idx="0">
          <a:scrgbClr r="0" g="0" b="0"/>
        </a:lnRef>
        <a:fillRef idx="3">
          <a:scrgbClr r="0" g="0" b="0"/>
        </a:fillRef>
        <a:effectRef idx="3">
          <a:scrgbClr r="0" g="0" b="0"/>
        </a:effectRef>
        <a:fontRef idx="minor">
          <a:schemeClr val="lt1"/>
        </a:fontRef>
      </dsp:style>
      <dsp:txBody>
        <a:bodyPr spcFirstLastPara="0" vert="horz" wrap="square" lIns="254000" tIns="0" rIns="254000" bIns="0" numCol="1" spcCol="1270" anchor="ctr" anchorCtr="0">
          <a:noAutofit/>
        </a:bodyPr>
        <a:lstStyle/>
        <a:p>
          <a:pPr lvl="0" algn="ctr" defTabSz="1778000" rtl="1">
            <a:lnSpc>
              <a:spcPct val="90000"/>
            </a:lnSpc>
            <a:spcBef>
              <a:spcPct val="0"/>
            </a:spcBef>
            <a:spcAft>
              <a:spcPct val="35000"/>
            </a:spcAft>
          </a:pPr>
          <a:r>
            <a:rPr lang="ar-IQ" sz="4000" kern="1200" dirty="0" smtClean="0">
              <a:solidFill>
                <a:schemeClr val="tx1"/>
              </a:solidFill>
            </a:rPr>
            <a:t>المتغيرات التي أدت لظهور الادارة كعلم :</a:t>
          </a:r>
          <a:endParaRPr lang="ar-IQ" sz="4000" kern="1200" dirty="0">
            <a:solidFill>
              <a:schemeClr val="tx1"/>
            </a:solidFill>
          </a:endParaRPr>
        </a:p>
      </dsp:txBody>
      <dsp:txXfrm rot="5400000">
        <a:off x="0" y="356022"/>
        <a:ext cx="7770502" cy="106806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BE9ADD-39A3-422C-865A-A4D06EC56A6C}"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45F608-1F02-4CE2-9A90-3D912624FF5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E9ADD-39A3-422C-865A-A4D06EC56A6C}"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45F608-1F02-4CE2-9A90-3D912624FF5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BE9ADD-39A3-422C-865A-A4D06EC56A6C}"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45F608-1F02-4CE2-9A90-3D912624FF56}"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E9ADD-39A3-422C-865A-A4D06EC56A6C}"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45F608-1F02-4CE2-9A90-3D912624FF56}"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E9ADD-39A3-422C-865A-A4D06EC56A6C}"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45F608-1F02-4CE2-9A90-3D912624FF5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9BE9ADD-39A3-422C-865A-A4D06EC56A6C}" type="datetimeFigureOut">
              <a:rPr lang="ar-IQ" smtClean="0"/>
              <a:t>20/04/1439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45F608-1F02-4CE2-9A90-3D912624FF56}"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BE9ADD-39A3-422C-865A-A4D06EC56A6C}" type="datetimeFigureOut">
              <a:rPr lang="ar-IQ" smtClean="0"/>
              <a:t>20/04/1439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45F608-1F02-4CE2-9A90-3D912624FF5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BE9ADD-39A3-422C-865A-A4D06EC56A6C}" type="datetimeFigureOut">
              <a:rPr lang="ar-IQ" smtClean="0"/>
              <a:t>20/04/1439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45F608-1F02-4CE2-9A90-3D912624FF5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9BE9ADD-39A3-422C-865A-A4D06EC56A6C}" type="datetimeFigureOut">
              <a:rPr lang="ar-IQ" smtClean="0"/>
              <a:t>20/04/1439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45F608-1F02-4CE2-9A90-3D912624FF5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9BE9ADD-39A3-422C-865A-A4D06EC56A6C}" type="datetimeFigureOut">
              <a:rPr lang="ar-IQ" smtClean="0"/>
              <a:t>20/04/1439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45F608-1F02-4CE2-9A90-3D912624FF56}"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E9ADD-39A3-422C-865A-A4D06EC56A6C}" type="datetimeFigureOut">
              <a:rPr lang="ar-IQ" smtClean="0"/>
              <a:t>20/04/1439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45F608-1F02-4CE2-9A90-3D912624FF56}"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9BE9ADD-39A3-422C-865A-A4D06EC56A6C}" type="datetimeFigureOut">
              <a:rPr lang="ar-IQ" smtClean="0"/>
              <a:t>20/04/1439</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A45F608-1F02-4CE2-9A90-3D912624FF56}"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96000"/>
                <a:lumOff val="4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924944"/>
            <a:ext cx="8676000" cy="3672408"/>
          </a:xfrm>
          <a:ln>
            <a:noFill/>
          </a:ln>
          <a:effectLst/>
          <a:scene3d>
            <a:camera prst="orthographicFront">
              <a:rot lat="0" lon="0" rev="0"/>
            </a:camera>
            <a:lightRig rig="chilly" dir="t">
              <a:rot lat="0" lon="0" rev="18480000"/>
            </a:lightRig>
          </a:scene3d>
          <a:sp3d prstMaterial="clear">
            <a:bevelT h="63500"/>
          </a:sp3d>
        </p:spPr>
        <p:txBody>
          <a:bodyPr>
            <a:noAutofit/>
          </a:bodyPr>
          <a:lstStyle/>
          <a:p>
            <a:pPr algn="r">
              <a:defRPr/>
            </a:pPr>
            <a:r>
              <a:rPr lang="en-US" sz="2600" b="1" dirty="0">
                <a:solidFill>
                  <a:schemeClr val="tx1"/>
                </a:solidFill>
                <a:latin typeface="Arial Black" pitchFamily="34" charset="0"/>
              </a:rPr>
              <a:t>•</a:t>
            </a:r>
            <a:r>
              <a:rPr lang="en-US" sz="2600" b="1" dirty="0">
                <a:solidFill>
                  <a:schemeClr val="bg1"/>
                </a:solidFill>
                <a:latin typeface="Arial Black" pitchFamily="34" charset="0"/>
              </a:rPr>
              <a:t> </a:t>
            </a:r>
            <a:r>
              <a:rPr lang="ar-SA" sz="2600" b="1" dirty="0">
                <a:solidFill>
                  <a:schemeClr val="tx1"/>
                </a:solidFill>
                <a:latin typeface="Arial Black" pitchFamily="34" charset="0"/>
              </a:rPr>
              <a:t>ال</a:t>
            </a:r>
            <a:r>
              <a:rPr lang="ar-SA" sz="2600" b="1" dirty="0">
                <a:solidFill>
                  <a:srgbClr val="002060"/>
                </a:solidFill>
                <a:latin typeface="Arial Black" pitchFamily="34" charset="0"/>
              </a:rPr>
              <a:t>ادارة هي إنجاز الأشياء والوصول إلى الأهداف من </a:t>
            </a:r>
            <a:r>
              <a:rPr lang="ar-SA" sz="2600" b="1" dirty="0" smtClean="0">
                <a:solidFill>
                  <a:srgbClr val="002060"/>
                </a:solidFill>
                <a:latin typeface="Arial Black" pitchFamily="34" charset="0"/>
              </a:rPr>
              <a:t>خلال الآخرين</a:t>
            </a:r>
            <a:r>
              <a:rPr lang="en-US" sz="2600" b="1" dirty="0">
                <a:solidFill>
                  <a:srgbClr val="002060"/>
                </a:solidFill>
                <a:latin typeface="Arial Black" pitchFamily="34" charset="0"/>
              </a:rPr>
              <a:t>.</a:t>
            </a:r>
            <a:br>
              <a:rPr lang="en-US" sz="2600" b="1" dirty="0">
                <a:solidFill>
                  <a:srgbClr val="002060"/>
                </a:solidFill>
                <a:latin typeface="Arial Black" pitchFamily="34" charset="0"/>
              </a:rPr>
            </a:br>
            <a:r>
              <a:rPr lang="en-US" sz="2600" b="1" dirty="0">
                <a:solidFill>
                  <a:srgbClr val="002060"/>
                </a:solidFill>
                <a:latin typeface="Arial Black" pitchFamily="34" charset="0"/>
              </a:rPr>
              <a:t>• </a:t>
            </a:r>
            <a:r>
              <a:rPr lang="ar-SA" sz="2600" b="1" dirty="0">
                <a:solidFill>
                  <a:srgbClr val="002060"/>
                </a:solidFill>
                <a:latin typeface="Arial Black" pitchFamily="34" charset="0"/>
              </a:rPr>
              <a:t>الادارة هي قيادة مجموعة من الأفراد للوصول إلى هدف محدد بصرف </a:t>
            </a:r>
            <a:r>
              <a:rPr lang="ar-SA" sz="2600" b="1" dirty="0" smtClean="0">
                <a:solidFill>
                  <a:srgbClr val="002060"/>
                </a:solidFill>
                <a:latin typeface="Arial Black" pitchFamily="34" charset="0"/>
              </a:rPr>
              <a:t>   النظر </a:t>
            </a:r>
            <a:r>
              <a:rPr lang="ar-SA" sz="2600" b="1" dirty="0">
                <a:solidFill>
                  <a:srgbClr val="002060"/>
                </a:solidFill>
                <a:latin typeface="Arial Black" pitchFamily="34" charset="0"/>
              </a:rPr>
              <a:t>عن طبيعة او مشروعية </a:t>
            </a:r>
            <a:r>
              <a:rPr lang="ar-SA" sz="2600" b="1" dirty="0" smtClean="0">
                <a:solidFill>
                  <a:srgbClr val="002060"/>
                </a:solidFill>
                <a:latin typeface="Arial Black" pitchFamily="34" charset="0"/>
              </a:rPr>
              <a:t>هذا </a:t>
            </a:r>
            <a:r>
              <a:rPr lang="ar-SA" sz="2600" b="1" dirty="0">
                <a:solidFill>
                  <a:srgbClr val="002060"/>
                </a:solidFill>
                <a:latin typeface="Arial Black" pitchFamily="34" charset="0"/>
              </a:rPr>
              <a:t>الهدف</a:t>
            </a:r>
            <a:r>
              <a:rPr lang="en-US" sz="2600" b="1" dirty="0">
                <a:solidFill>
                  <a:srgbClr val="002060"/>
                </a:solidFill>
                <a:latin typeface="Arial Black" pitchFamily="34" charset="0"/>
              </a:rPr>
              <a:t>.</a:t>
            </a:r>
            <a:br>
              <a:rPr lang="en-US" sz="2600" b="1" dirty="0">
                <a:solidFill>
                  <a:srgbClr val="002060"/>
                </a:solidFill>
                <a:latin typeface="Arial Black" pitchFamily="34" charset="0"/>
              </a:rPr>
            </a:br>
            <a:r>
              <a:rPr lang="en-US" sz="2600" b="1" dirty="0">
                <a:solidFill>
                  <a:srgbClr val="002060"/>
                </a:solidFill>
                <a:latin typeface="Arial Black" pitchFamily="34" charset="0"/>
              </a:rPr>
              <a:t>• </a:t>
            </a:r>
            <a:r>
              <a:rPr lang="ar-SA" sz="2600" b="1" dirty="0">
                <a:solidFill>
                  <a:srgbClr val="002060"/>
                </a:solidFill>
                <a:latin typeface="Arial Black" pitchFamily="34" charset="0"/>
              </a:rPr>
              <a:t>الادارة هي تحديد الأهداف المطلوب تنفيذها وتخطيط وتنظيم وتوجيه وقيادة وتنسيق وتنمية </a:t>
            </a:r>
            <a:r>
              <a:rPr lang="ar-SA" sz="2600" b="1" dirty="0" smtClean="0">
                <a:solidFill>
                  <a:srgbClr val="002060"/>
                </a:solidFill>
                <a:latin typeface="Arial Black" pitchFamily="34" charset="0"/>
              </a:rPr>
              <a:t>جهود </a:t>
            </a:r>
            <a:r>
              <a:rPr lang="ar-SA" sz="2600" b="1" dirty="0">
                <a:solidFill>
                  <a:srgbClr val="002060"/>
                </a:solidFill>
                <a:latin typeface="Arial Black" pitchFamily="34" charset="0"/>
              </a:rPr>
              <a:t>ومهارات العاملين من اجل تنفيذ هذا الهدف</a:t>
            </a:r>
            <a:r>
              <a:rPr lang="ar-IQ" sz="2600" b="1" dirty="0">
                <a:solidFill>
                  <a:srgbClr val="002060"/>
                </a:solidFill>
                <a:latin typeface="Arial Black" pitchFamily="34" charset="0"/>
              </a:rPr>
              <a:t> </a:t>
            </a:r>
            <a:r>
              <a:rPr lang="en-US" sz="2600" b="1" dirty="0">
                <a:solidFill>
                  <a:srgbClr val="002060"/>
                </a:solidFill>
                <a:latin typeface="Arial Black" pitchFamily="34" charset="0"/>
              </a:rPr>
              <a:t/>
            </a:r>
            <a:br>
              <a:rPr lang="en-US" sz="2600" b="1" dirty="0">
                <a:solidFill>
                  <a:srgbClr val="002060"/>
                </a:solidFill>
                <a:latin typeface="Arial Black" pitchFamily="34" charset="0"/>
              </a:rPr>
            </a:br>
            <a:r>
              <a:rPr lang="en-US" sz="2600" b="1" dirty="0">
                <a:solidFill>
                  <a:srgbClr val="002060"/>
                </a:solidFill>
                <a:latin typeface="Arial Black" pitchFamily="34" charset="0"/>
              </a:rPr>
              <a:t>• </a:t>
            </a:r>
            <a:r>
              <a:rPr lang="ar-SA" sz="2600" b="1" dirty="0">
                <a:solidFill>
                  <a:srgbClr val="002060"/>
                </a:solidFill>
                <a:latin typeface="Arial Black" pitchFamily="34" charset="0"/>
              </a:rPr>
              <a:t>الادارة هي تنظيم استخدام الموارد المادية والمالية والبشرية من اجل تحقيق أهداف محددة</a:t>
            </a:r>
            <a:r>
              <a:rPr lang="en-US" sz="2600" b="1" dirty="0">
                <a:solidFill>
                  <a:srgbClr val="002060"/>
                </a:solidFill>
                <a:effectLst>
                  <a:outerShdw blurRad="38100" dist="38100" dir="2700000" algn="tl">
                    <a:srgbClr val="000000"/>
                  </a:outerShdw>
                </a:effectLst>
                <a:latin typeface="Arial Black" pitchFamily="34" charset="0"/>
              </a:rPr>
              <a:t>.</a:t>
            </a:r>
            <a:endParaRPr lang="ar-IQ" sz="2600" b="1" dirty="0">
              <a:solidFill>
                <a:srgbClr val="002060"/>
              </a:solidFill>
              <a:latin typeface="Arial Black" pitchFamily="34" charset="0"/>
            </a:endParaRPr>
          </a:p>
          <a:p>
            <a:pPr algn="r"/>
            <a:endParaRPr lang="ar-IQ" sz="2800" dirty="0"/>
          </a:p>
        </p:txBody>
      </p:sp>
      <p:sp>
        <p:nvSpPr>
          <p:cNvPr id="8" name="Rounded Rectangle 7"/>
          <p:cNvSpPr/>
          <p:nvPr/>
        </p:nvSpPr>
        <p:spPr>
          <a:xfrm>
            <a:off x="827584" y="1916832"/>
            <a:ext cx="7848872" cy="864096"/>
          </a:xfrm>
          <a:prstGeom prst="roundRect">
            <a:avLst/>
          </a:prstGeom>
          <a:solidFill>
            <a:schemeClr val="tx1">
              <a:lumMod val="95000"/>
              <a:lumOff val="5000"/>
            </a:schemeClr>
          </a:solidFill>
          <a:ln w="76200">
            <a:solidFill>
              <a:schemeClr val="tx2">
                <a:lumMod val="50000"/>
                <a:lumOff val="50000"/>
              </a:schemeClr>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dirty="0" smtClean="0">
                <a:ln w="11430"/>
                <a:solidFill>
                  <a:schemeClr val="bg2"/>
                </a:solidFill>
                <a:effectLst>
                  <a:outerShdw blurRad="50800" dist="39000" dir="5460000" algn="tl">
                    <a:srgbClr val="000000">
                      <a:alpha val="38000"/>
                    </a:srgbClr>
                  </a:outerShdw>
                </a:effectLst>
                <a:latin typeface="Times New Roman" pitchFamily="18" charset="0"/>
                <a:cs typeface="Times New Roman" pitchFamily="18" charset="0"/>
              </a:rPr>
              <a:t>تعريف الادارة</a:t>
            </a:r>
            <a:endParaRPr lang="ar-IQ" sz="3600" b="1" dirty="0">
              <a:ln w="11430"/>
              <a:solidFill>
                <a:schemeClr val="bg2"/>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0" name="Rectangle 9"/>
          <p:cNvSpPr/>
          <p:nvPr/>
        </p:nvSpPr>
        <p:spPr>
          <a:xfrm>
            <a:off x="395535" y="368063"/>
            <a:ext cx="8424937" cy="1323439"/>
          </a:xfrm>
          <a:prstGeom prst="rect">
            <a:avLst/>
          </a:prstGeom>
          <a:ln>
            <a:noFill/>
          </a:ln>
          <a:effectLst>
            <a:glow rad="63500">
              <a:schemeClr val="accent2">
                <a:satMod val="175000"/>
                <a:alpha val="40000"/>
              </a:schemeClr>
            </a:glow>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ar-IQ" sz="3200" b="1" dirty="0" smtClean="0">
                <a:solidFill>
                  <a:schemeClr val="tx1"/>
                </a:solidFill>
                <a:latin typeface="Times New Roman" pitchFamily="18" charset="0"/>
                <a:cs typeface="Times New Roman" pitchFamily="18" charset="0"/>
              </a:rPr>
              <a:t> معنى الإدارة        </a:t>
            </a:r>
            <a:r>
              <a:rPr lang="ar-IQ" sz="2800" b="1" dirty="0" smtClean="0">
                <a:solidFill>
                  <a:schemeClr val="tx1"/>
                </a:solidFill>
                <a:latin typeface="Times New Roman" pitchFamily="18" charset="0"/>
                <a:cs typeface="Times New Roman" pitchFamily="18" charset="0"/>
              </a:rPr>
              <a:t>                                                                                        </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الإدارة مفتاح التقدم والنجاح في الأعمال على مستوى الشركات والدول</a:t>
            </a:r>
            <a:br>
              <a:rPr lang="ar-IQ" sz="2400" b="1"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لا توجد دول متقدمة وأخرى متأخرة بل يوجد إدارات متقدمة وأخرى متخلفة </a:t>
            </a:r>
            <a:endParaRPr lang="ar-IQ" sz="2400" dirty="0"/>
          </a:p>
        </p:txBody>
      </p:sp>
    </p:spTree>
    <p:extLst>
      <p:ext uri="{BB962C8B-B14F-4D97-AF65-F5344CB8AC3E}">
        <p14:creationId xmlns:p14="http://schemas.microsoft.com/office/powerpoint/2010/main" val="207844333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by="(-#ppt_w*2)" calcmode="lin" valueType="num">
                                      <p:cBhvr rctx="PPT">
                                        <p:cTn id="7" dur="125" autoRev="1" fill="hold">
                                          <p:stCondLst>
                                            <p:cond delay="0"/>
                                          </p:stCondLst>
                                        </p:cTn>
                                        <p:tgtEl>
                                          <p:spTgt spid="10"/>
                                        </p:tgtEl>
                                        <p:attrNameLst>
                                          <p:attrName>ppt_w</p:attrName>
                                        </p:attrNameLst>
                                      </p:cBhvr>
                                    </p:anim>
                                    <p:anim by="(#ppt_w*0.50)" calcmode="lin" valueType="num">
                                      <p:cBhvr>
                                        <p:cTn id="8" dur="125" decel="50000" autoRev="1" fill="hold">
                                          <p:stCondLst>
                                            <p:cond delay="0"/>
                                          </p:stCondLst>
                                        </p:cTn>
                                        <p:tgtEl>
                                          <p:spTgt spid="10"/>
                                        </p:tgtEl>
                                        <p:attrNameLst>
                                          <p:attrName>ppt_x</p:attrName>
                                        </p:attrNameLst>
                                      </p:cBhvr>
                                    </p:anim>
                                    <p:anim from="(-#ppt_h/2)" to="(#ppt_y)" calcmode="lin" valueType="num">
                                      <p:cBhvr>
                                        <p:cTn id="9" dur="250" fill="hold">
                                          <p:stCondLst>
                                            <p:cond delay="0"/>
                                          </p:stCondLst>
                                        </p:cTn>
                                        <p:tgtEl>
                                          <p:spTgt spid="10"/>
                                        </p:tgtEl>
                                        <p:attrNameLst>
                                          <p:attrName>ppt_y</p:attrName>
                                        </p:attrNameLst>
                                      </p:cBhvr>
                                    </p:anim>
                                    <p:animRot by="21600000">
                                      <p:cBhvr>
                                        <p:cTn id="10" dur="250" fill="hold">
                                          <p:stCondLst>
                                            <p:cond delay="0"/>
                                          </p:stCondLst>
                                        </p:cTn>
                                        <p:tgtEl>
                                          <p:spTgt spid="1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8"/>
                                        </p:tgtEl>
                                        <p:attrNameLst>
                                          <p:attrName>ppt_y</p:attrName>
                                        </p:attrNameLst>
                                      </p:cBhvr>
                                      <p:tavLst>
                                        <p:tav tm="0">
                                          <p:val>
                                            <p:strVal val="#ppt_y"/>
                                          </p:val>
                                        </p:tav>
                                        <p:tav tm="100000">
                                          <p:val>
                                            <p:strVal val="#ppt_y"/>
                                          </p:val>
                                        </p:tav>
                                      </p:tavLst>
                                    </p:anim>
                                    <p:anim calcmode="lin" valueType="num">
                                      <p:cBhvr>
                                        <p:cTn id="17"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3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3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3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9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5" name="Rectangle 4"/>
          <p:cNvSpPr/>
          <p:nvPr/>
        </p:nvSpPr>
        <p:spPr>
          <a:xfrm>
            <a:off x="1349573" y="260648"/>
            <a:ext cx="6840760" cy="648072"/>
          </a:xfrm>
          <a:prstGeom prst="rect">
            <a:avLst/>
          </a:prstGeom>
          <a:ln>
            <a:solidFill>
              <a:schemeClr val="bg2"/>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003">
            <a:schemeClr val="dk1"/>
          </a:fillRef>
          <a:effectRef idx="0">
            <a:schemeClr val="accent1"/>
          </a:effectRef>
          <a:fontRef idx="minor">
            <a:schemeClr val="lt1"/>
          </a:fontRef>
        </p:style>
        <p:txBody>
          <a:bodyPr rtlCol="1" anchor="ctr"/>
          <a:lstStyle/>
          <a:p>
            <a:pPr algn="ctr"/>
            <a:r>
              <a:rPr lang="ar-IQ" sz="3600" b="1" dirty="0" smtClean="0">
                <a:solidFill>
                  <a:schemeClr val="bg2"/>
                </a:solidFill>
                <a:latin typeface="Times New Roman" pitchFamily="18" charset="0"/>
                <a:cs typeface="Times New Roman" pitchFamily="18" charset="0"/>
              </a:rPr>
              <a:t>اهــمـيـة الادارة</a:t>
            </a:r>
            <a:endParaRPr lang="ar-IQ" sz="3600" b="1" dirty="0">
              <a:solidFill>
                <a:schemeClr val="bg2"/>
              </a:solidFill>
              <a:latin typeface="Times New Roman" pitchFamily="18" charset="0"/>
              <a:cs typeface="Times New Roman" pitchFamily="18" charset="0"/>
            </a:endParaRPr>
          </a:p>
        </p:txBody>
      </p:sp>
      <p:sp>
        <p:nvSpPr>
          <p:cNvPr id="6" name="Rectangle 5"/>
          <p:cNvSpPr/>
          <p:nvPr/>
        </p:nvSpPr>
        <p:spPr>
          <a:xfrm>
            <a:off x="323528" y="1077312"/>
            <a:ext cx="8496944" cy="2677656"/>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400" dirty="0" smtClean="0">
                <a:latin typeface="Times New Roman" pitchFamily="18" charset="0"/>
                <a:cs typeface="Times New Roman" pitchFamily="18" charset="0"/>
              </a:rPr>
              <a:t>1-تبرز اهمية الادارة في كونها مهمة ضرورية لكل عمل الجماعي وهادف.</a:t>
            </a:r>
            <a:br>
              <a:rPr lang="ar-IQ" sz="2400" dirty="0" smtClean="0">
                <a:latin typeface="Times New Roman" pitchFamily="18" charset="0"/>
                <a:cs typeface="Times New Roman" pitchFamily="18" charset="0"/>
              </a:rPr>
            </a:br>
            <a:r>
              <a:rPr lang="ar-IQ" sz="2400" dirty="0" smtClean="0">
                <a:latin typeface="Times New Roman" pitchFamily="18" charset="0"/>
                <a:cs typeface="Times New Roman" pitchFamily="18" charset="0"/>
              </a:rPr>
              <a:t>  فهي بذلك ضرورية لتحقيق التعاون بين الافراد وتنسيق جهودهم المبذولة للحصول على اكفاء النتائج في العمل .</a:t>
            </a:r>
            <a:br>
              <a:rPr lang="ar-IQ" sz="2400" dirty="0" smtClean="0">
                <a:latin typeface="Times New Roman" pitchFamily="18" charset="0"/>
                <a:cs typeface="Times New Roman" pitchFamily="18" charset="0"/>
              </a:rPr>
            </a:br>
            <a:r>
              <a:rPr lang="ar-IQ" sz="2400" dirty="0" smtClean="0">
                <a:latin typeface="Times New Roman" pitchFamily="18" charset="0"/>
                <a:cs typeface="Times New Roman" pitchFamily="18" charset="0"/>
              </a:rPr>
              <a:t>2-  تنعكس اهمية الادارة على المنظمة في كونها الوسيلة التي تستخدمها المنظمة في تحقيق أهدافها , أذ أن كفاءة وفاعلية المنظمة تقاسان بمدى كفاءة الادارة فيها </a:t>
            </a:r>
            <a:br>
              <a:rPr lang="ar-IQ" sz="2400" dirty="0" smtClean="0">
                <a:latin typeface="Times New Roman" pitchFamily="18" charset="0"/>
                <a:cs typeface="Times New Roman" pitchFamily="18" charset="0"/>
              </a:rPr>
            </a:br>
            <a:r>
              <a:rPr lang="ar-IQ" sz="2400" dirty="0" smtClean="0">
                <a:latin typeface="Times New Roman" pitchFamily="18" charset="0"/>
                <a:cs typeface="Times New Roman" pitchFamily="18" charset="0"/>
              </a:rPr>
              <a:t>3- كما ان الادارة مهمة لكونها تساعد على دفع عملية التنمية الى الامام  , ومواكبة التطورات الحاصلة في مختلف المجالات </a:t>
            </a:r>
            <a:endParaRPr lang="ar-IQ" sz="2400" dirty="0">
              <a:latin typeface="Times New Roman" pitchFamily="18" charset="0"/>
              <a:cs typeface="Times New Roman" pitchFamily="18" charset="0"/>
            </a:endParaRPr>
          </a:p>
        </p:txBody>
      </p:sp>
      <p:sp>
        <p:nvSpPr>
          <p:cNvPr id="7" name="Rectangle 6"/>
          <p:cNvSpPr/>
          <p:nvPr/>
        </p:nvSpPr>
        <p:spPr>
          <a:xfrm>
            <a:off x="1475656" y="3958211"/>
            <a:ext cx="6624736" cy="576064"/>
          </a:xfrm>
          <a:prstGeom prst="rect">
            <a:avLst/>
          </a:prstGeom>
          <a:ln w="28575">
            <a:solidFill>
              <a:schemeClr val="bg2"/>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001">
            <a:schemeClr val="dk1"/>
          </a:fillRef>
          <a:effectRef idx="0">
            <a:schemeClr val="accent1"/>
          </a:effectRef>
          <a:fontRef idx="minor">
            <a:schemeClr val="lt1"/>
          </a:fontRef>
        </p:style>
        <p:txBody>
          <a:bodyPr rtlCol="1" anchor="ctr"/>
          <a:lstStyle/>
          <a:p>
            <a:pPr algn="ctr"/>
            <a:r>
              <a:rPr lang="ar-IQ" sz="2800" b="1" dirty="0" smtClean="0">
                <a:solidFill>
                  <a:schemeClr val="bg2"/>
                </a:solidFill>
                <a:latin typeface="Times New Roman" pitchFamily="18" charset="0"/>
                <a:cs typeface="Times New Roman" pitchFamily="18" charset="0"/>
              </a:rPr>
              <a:t>العوامل الممهدة لظهورعلم الادارة :</a:t>
            </a:r>
            <a:endParaRPr lang="ar-IQ" sz="2800" b="1" dirty="0">
              <a:solidFill>
                <a:schemeClr val="bg2"/>
              </a:solidFill>
              <a:latin typeface="Times New Roman" pitchFamily="18" charset="0"/>
              <a:cs typeface="Times New Roman" pitchFamily="18" charset="0"/>
            </a:endParaRPr>
          </a:p>
        </p:txBody>
      </p:sp>
      <p:sp>
        <p:nvSpPr>
          <p:cNvPr id="8" name="Rectangle 7"/>
          <p:cNvSpPr/>
          <p:nvPr/>
        </p:nvSpPr>
        <p:spPr>
          <a:xfrm>
            <a:off x="251520" y="4611231"/>
            <a:ext cx="8640960" cy="2246769"/>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ar-IQ" sz="2000" dirty="0" smtClean="0">
                <a:latin typeface="Times New Roman" pitchFamily="18" charset="0"/>
                <a:cs typeface="Times New Roman" pitchFamily="18" charset="0"/>
              </a:rPr>
              <a:t>ان تطبيق الادارة وممارستها فى الواقع بدا منذ فجر التاريخ وبداية ظهور المدنية، فإذا نظرنا للمصريين القدماء نجد ان عندهم قدرات إدارية فعّالة فى بناء الاهرامات والمعابد وإدارة شئون دولتهم وينطبق نفس الشىء على الحضارات القديمة مثل الصين وبابل والإمبراطورية الفارسية والرومانية وقدم المسلمون نماذج مبهرة فى مجال الادارة جعلتهم ينتقلون من حياة البداوة إلى دولة مترامية الأطراف ذات حضارة عظيمة. </a:t>
            </a:r>
            <a:br>
              <a:rPr lang="ar-IQ" sz="2000" dirty="0" smtClean="0">
                <a:latin typeface="Times New Roman" pitchFamily="18" charset="0"/>
                <a:cs typeface="Times New Roman" pitchFamily="18" charset="0"/>
              </a:rPr>
            </a:br>
            <a:r>
              <a:rPr lang="ar-IQ" sz="2000" dirty="0" smtClean="0">
                <a:latin typeface="Times New Roman" pitchFamily="18" charset="0"/>
                <a:cs typeface="Times New Roman" pitchFamily="18" charset="0"/>
              </a:rPr>
              <a:t>ولكن دراسة الادارة كعلم له مبادىء ونظريات لم يبدأ إلا نتيجة للثورة الصناعية أواخر القرن التاسع عشر، وما صاحبها من ظهور اختراعات عديدة الذي أدى إلى تقدم الصناعة الآلية بشكل كبير وإنشاء المصانع الكبرى والتوسع فى الإنتاج </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3524260914"/>
      </p:ext>
    </p:extLst>
  </p:cSld>
  <p:clrMapOvr>
    <a:masterClrMapping/>
  </p:clrMapOvr>
  <mc:AlternateContent xmlns:mc="http://schemas.openxmlformats.org/markup-compatibility/2006" xmlns:p14="http://schemas.microsoft.com/office/powerpoint/2010/main">
    <mc:Choice Requires="p14">
      <p:transition spd="slow" p14:dur="5000">
        <p14:vortex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539552" y="332656"/>
            <a:ext cx="7920880" cy="792088"/>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a:solidFill>
                  <a:schemeClr val="tx1"/>
                </a:solidFill>
                <a:latin typeface="Times New Roman" pitchFamily="18" charset="0"/>
                <a:cs typeface="Times New Roman" pitchFamily="18" charset="0"/>
              </a:rPr>
              <a:t>وظائف الادارة </a:t>
            </a:r>
          </a:p>
        </p:txBody>
      </p:sp>
      <p:sp>
        <p:nvSpPr>
          <p:cNvPr id="9" name="Rounded Rectangle 8"/>
          <p:cNvSpPr/>
          <p:nvPr/>
        </p:nvSpPr>
        <p:spPr>
          <a:xfrm>
            <a:off x="4932040" y="1484784"/>
            <a:ext cx="3528392" cy="864096"/>
          </a:xfrm>
          <a:prstGeom prst="roundRect">
            <a:avLst/>
          </a:prstGeom>
          <a:solidFill>
            <a:schemeClr val="accent2">
              <a:lumMod val="60000"/>
              <a:lumOff val="4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a:solidFill>
                  <a:schemeClr val="tx1"/>
                </a:solidFill>
              </a:rPr>
              <a:t>1- التخطيط</a:t>
            </a:r>
          </a:p>
        </p:txBody>
      </p:sp>
      <p:sp>
        <p:nvSpPr>
          <p:cNvPr id="10" name="Rounded Rectangle 9"/>
          <p:cNvSpPr/>
          <p:nvPr/>
        </p:nvSpPr>
        <p:spPr>
          <a:xfrm>
            <a:off x="3779912" y="2708920"/>
            <a:ext cx="3384376" cy="936104"/>
          </a:xfrm>
          <a:prstGeom prst="roundRect">
            <a:avLst/>
          </a:prstGeom>
          <a:solidFill>
            <a:schemeClr val="accent2">
              <a:lumMod val="60000"/>
              <a:lumOff val="4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solidFill>
                  <a:schemeClr val="tx1"/>
                </a:solidFill>
              </a:rPr>
              <a:t>2- التنظيم </a:t>
            </a:r>
          </a:p>
        </p:txBody>
      </p:sp>
      <p:sp>
        <p:nvSpPr>
          <p:cNvPr id="11" name="Rounded Rectangle 10"/>
          <p:cNvSpPr/>
          <p:nvPr/>
        </p:nvSpPr>
        <p:spPr>
          <a:xfrm>
            <a:off x="2492873" y="3933056"/>
            <a:ext cx="3780420" cy="936104"/>
          </a:xfrm>
          <a:prstGeom prst="roundRect">
            <a:avLst/>
          </a:prstGeom>
          <a:solidFill>
            <a:schemeClr val="accent2">
              <a:lumMod val="60000"/>
              <a:lumOff val="4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solidFill>
                  <a:schemeClr val="tx1"/>
                </a:solidFill>
              </a:rPr>
              <a:t>3- التوجيه</a:t>
            </a:r>
          </a:p>
        </p:txBody>
      </p:sp>
      <p:sp>
        <p:nvSpPr>
          <p:cNvPr id="12" name="Rounded Rectangle 11"/>
          <p:cNvSpPr/>
          <p:nvPr/>
        </p:nvSpPr>
        <p:spPr>
          <a:xfrm>
            <a:off x="719572" y="5157192"/>
            <a:ext cx="3528392" cy="864096"/>
          </a:xfrm>
          <a:prstGeom prst="roundRect">
            <a:avLst/>
          </a:prstGeom>
          <a:solidFill>
            <a:schemeClr val="accent2">
              <a:lumMod val="60000"/>
              <a:lumOff val="40000"/>
            </a:schemeClr>
          </a:solidFill>
          <a:ln w="381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solidFill>
                  <a:schemeClr val="tx1"/>
                </a:solidFill>
              </a:rPr>
              <a:t>4- الرقابة الادارية</a:t>
            </a:r>
          </a:p>
        </p:txBody>
      </p:sp>
    </p:spTree>
    <p:extLst>
      <p:ext uri="{BB962C8B-B14F-4D97-AF65-F5344CB8AC3E}">
        <p14:creationId xmlns:p14="http://schemas.microsoft.com/office/powerpoint/2010/main" val="2550695790"/>
      </p:ext>
    </p:extLst>
  </p:cSld>
  <p:clrMapOvr>
    <a:masterClrMapping/>
  </p:clrMapOvr>
  <mc:AlternateContent xmlns:mc="http://schemas.openxmlformats.org/markup-compatibility/2006" xmlns:p14="http://schemas.microsoft.com/office/powerpoint/2010/main">
    <mc:Choice Requires="p14">
      <p:transition spd="slow" p14:dur="5500">
        <p14:ripple dir="l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80">
          <a:fgClr>
            <a:schemeClr val="tx1"/>
          </a:fgClr>
          <a:bgClr>
            <a:schemeClr val="bg1"/>
          </a:bgClr>
        </a:patt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61809967"/>
              </p:ext>
            </p:extLst>
          </p:nvPr>
        </p:nvGraphicFramePr>
        <p:xfrm>
          <a:off x="683568" y="476672"/>
          <a:ext cx="7772400" cy="1780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35996" y="2287286"/>
            <a:ext cx="4002054" cy="792088"/>
          </a:xfrm>
          <a:prstGeom prst="rect">
            <a:avLst/>
          </a:prstGeom>
          <a:ln>
            <a:solidFill>
              <a:schemeClr val="bg2"/>
            </a:solidFill>
          </a:ln>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IQ" sz="2400" dirty="0" smtClean="0">
                <a:solidFill>
                  <a:schemeClr val="tx1"/>
                </a:solidFill>
                <a:latin typeface="Times New Roman" pitchFamily="18" charset="0"/>
                <a:cs typeface="Times New Roman" pitchFamily="18" charset="0"/>
              </a:rPr>
              <a:t>1-النمو </a:t>
            </a:r>
            <a:r>
              <a:rPr lang="ar-IQ" sz="2400" dirty="0">
                <a:solidFill>
                  <a:schemeClr val="tx1"/>
                </a:solidFill>
                <a:latin typeface="Times New Roman" pitchFamily="18" charset="0"/>
                <a:cs typeface="Times New Roman" pitchFamily="18" charset="0"/>
              </a:rPr>
              <a:t>المتزايد في حجم المشروعات </a:t>
            </a:r>
          </a:p>
        </p:txBody>
      </p:sp>
      <p:sp>
        <p:nvSpPr>
          <p:cNvPr id="6" name="Rectangle 5"/>
          <p:cNvSpPr/>
          <p:nvPr/>
        </p:nvSpPr>
        <p:spPr>
          <a:xfrm>
            <a:off x="3674705" y="3222708"/>
            <a:ext cx="3561591" cy="648072"/>
          </a:xfrm>
          <a:prstGeom prst="rect">
            <a:avLst/>
          </a:prstGeom>
          <a:ln>
            <a:solidFill>
              <a:schemeClr val="bg2"/>
            </a:solidFill>
          </a:ln>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IQ" sz="2400" dirty="0">
                <a:solidFill>
                  <a:schemeClr val="tx1"/>
                </a:solidFill>
                <a:latin typeface="Times New Roman" pitchFamily="18" charset="0"/>
                <a:cs typeface="Times New Roman" pitchFamily="18" charset="0"/>
              </a:rPr>
              <a:t>2- انفصال الملكية عن الادارة </a:t>
            </a:r>
          </a:p>
        </p:txBody>
      </p:sp>
      <p:sp>
        <p:nvSpPr>
          <p:cNvPr id="7" name="Rectangle 6"/>
          <p:cNvSpPr/>
          <p:nvPr/>
        </p:nvSpPr>
        <p:spPr>
          <a:xfrm>
            <a:off x="2987824" y="3973604"/>
            <a:ext cx="3528392" cy="646898"/>
          </a:xfrm>
          <a:prstGeom prst="rect">
            <a:avLst/>
          </a:prstGeom>
          <a:ln>
            <a:solidFill>
              <a:schemeClr val="bg2"/>
            </a:solidFill>
          </a:ln>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IQ" sz="2800" dirty="0">
                <a:solidFill>
                  <a:schemeClr val="tx1"/>
                </a:solidFill>
                <a:latin typeface="Times New Roman" pitchFamily="18" charset="0"/>
                <a:cs typeface="Times New Roman" pitchFamily="18" charset="0"/>
              </a:rPr>
              <a:t>3- التدخل الحكومي </a:t>
            </a:r>
          </a:p>
        </p:txBody>
      </p:sp>
      <p:sp>
        <p:nvSpPr>
          <p:cNvPr id="8" name="Rectangle 7"/>
          <p:cNvSpPr/>
          <p:nvPr/>
        </p:nvSpPr>
        <p:spPr>
          <a:xfrm>
            <a:off x="1907704" y="4797152"/>
            <a:ext cx="3534002" cy="648072"/>
          </a:xfrm>
          <a:prstGeom prst="rect">
            <a:avLst/>
          </a:prstGeom>
          <a:ln>
            <a:solidFill>
              <a:schemeClr val="bg2"/>
            </a:solidFill>
          </a:ln>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IQ" sz="2400" dirty="0">
                <a:solidFill>
                  <a:schemeClr val="tx1"/>
                </a:solidFill>
                <a:latin typeface="Times New Roman" pitchFamily="18" charset="0"/>
                <a:cs typeface="Times New Roman" pitchFamily="18" charset="0"/>
              </a:rPr>
              <a:t>4- تأسيس النقابات العمالية </a:t>
            </a:r>
          </a:p>
        </p:txBody>
      </p:sp>
      <p:sp>
        <p:nvSpPr>
          <p:cNvPr id="9" name="Rectangle 8"/>
          <p:cNvSpPr/>
          <p:nvPr/>
        </p:nvSpPr>
        <p:spPr>
          <a:xfrm>
            <a:off x="539552" y="5554364"/>
            <a:ext cx="3996444" cy="648072"/>
          </a:xfrm>
          <a:prstGeom prst="rect">
            <a:avLst/>
          </a:prstGeom>
          <a:ln>
            <a:solidFill>
              <a:schemeClr val="bg2"/>
            </a:solidFill>
          </a:ln>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IQ" sz="2000" b="1" dirty="0">
                <a:solidFill>
                  <a:schemeClr val="tx1"/>
                </a:solidFill>
                <a:latin typeface="Times New Roman" pitchFamily="18" charset="0"/>
                <a:cs typeface="Times New Roman" pitchFamily="18" charset="0"/>
              </a:rPr>
              <a:t>5- التقدم التكنولوجي  واستخدام الحاسبات الالي</a:t>
            </a:r>
          </a:p>
        </p:txBody>
      </p:sp>
    </p:spTree>
    <p:extLst>
      <p:ext uri="{BB962C8B-B14F-4D97-AF65-F5344CB8AC3E}">
        <p14:creationId xmlns:p14="http://schemas.microsoft.com/office/powerpoint/2010/main" val="127228465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 calcmode="lin" valueType="num">
                                      <p:cBhvr>
                                        <p:cTn id="14" dur="1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5"/>
                                        </p:tgtEl>
                                      </p:cBhvr>
                                    </p:animEffect>
                                  </p:childTnLst>
                                </p:cTn>
                              </p:par>
                            </p:childTnLst>
                          </p:cTn>
                        </p:par>
                        <p:par>
                          <p:cTn id="17" fill="hold">
                            <p:stCondLst>
                              <p:cond delay="38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6"/>
                                        </p:tgtEl>
                                        <p:attrNameLst>
                                          <p:attrName>ppt_y</p:attrName>
                                        </p:attrNameLst>
                                      </p:cBhvr>
                                      <p:tavLst>
                                        <p:tav tm="0">
                                          <p:val>
                                            <p:strVal val="#ppt_y"/>
                                          </p:val>
                                        </p:tav>
                                        <p:tav tm="100000">
                                          <p:val>
                                            <p:strVal val="#ppt_y"/>
                                          </p:val>
                                        </p:tav>
                                      </p:tavLst>
                                    </p:anim>
                                    <p:anim calcmode="lin" valueType="num">
                                      <p:cBhvr>
                                        <p:cTn id="22"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6"/>
                                        </p:tgtEl>
                                      </p:cBhvr>
                                    </p:animEffect>
                                  </p:childTnLst>
                                </p:cTn>
                              </p:par>
                            </p:childTnLst>
                          </p:cTn>
                        </p:par>
                        <p:par>
                          <p:cTn id="25" fill="hold">
                            <p:stCondLst>
                              <p:cond delay="545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
                                        </p:tgtEl>
                                        <p:attrNameLst>
                                          <p:attrName>ppt_y</p:attrName>
                                        </p:attrNameLst>
                                      </p:cBhvr>
                                      <p:tavLst>
                                        <p:tav tm="0">
                                          <p:val>
                                            <p:strVal val="#ppt_y"/>
                                          </p:val>
                                        </p:tav>
                                        <p:tav tm="100000">
                                          <p:val>
                                            <p:strVal val="#ppt_y"/>
                                          </p:val>
                                        </p:tav>
                                      </p:tavLst>
                                    </p:anim>
                                    <p:anim calcmode="lin" valueType="num">
                                      <p:cBhvr>
                                        <p:cTn id="3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
                                        </p:tgtEl>
                                      </p:cBhvr>
                                    </p:animEffect>
                                  </p:childTnLst>
                                </p:cTn>
                              </p:par>
                            </p:childTnLst>
                          </p:cTn>
                        </p:par>
                        <p:par>
                          <p:cTn id="33" fill="hold">
                            <p:stCondLst>
                              <p:cond delay="665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8"/>
                                        </p:tgtEl>
                                        <p:attrNameLst>
                                          <p:attrName>ppt_y</p:attrName>
                                        </p:attrNameLst>
                                      </p:cBhvr>
                                      <p:tavLst>
                                        <p:tav tm="0">
                                          <p:val>
                                            <p:strVal val="#ppt_y"/>
                                          </p:val>
                                        </p:tav>
                                        <p:tav tm="100000">
                                          <p:val>
                                            <p:strVal val="#ppt_y"/>
                                          </p:val>
                                        </p:tav>
                                      </p:tavLst>
                                    </p:anim>
                                    <p:anim calcmode="lin" valueType="num">
                                      <p:cBhvr>
                                        <p:cTn id="38"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8"/>
                                        </p:tgtEl>
                                      </p:cBhvr>
                                    </p:animEffect>
                                  </p:childTnLst>
                                </p:cTn>
                              </p:par>
                            </p:childTnLst>
                          </p:cTn>
                        </p:par>
                        <p:par>
                          <p:cTn id="41" fill="hold">
                            <p:stCondLst>
                              <p:cond delay="8250"/>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
                                        </p:tgtEl>
                                        <p:attrNameLst>
                                          <p:attrName>ppt_y</p:attrName>
                                        </p:attrNameLst>
                                      </p:cBhvr>
                                      <p:tavLst>
                                        <p:tav tm="0">
                                          <p:val>
                                            <p:strVal val="#ppt_y"/>
                                          </p:val>
                                        </p:tav>
                                        <p:tav tm="100000">
                                          <p:val>
                                            <p:strVal val="#ppt_y"/>
                                          </p:val>
                                        </p:tav>
                                      </p:tavLst>
                                    </p:anim>
                                    <p:anim calcmode="lin" valueType="num">
                                      <p:cBhvr>
                                        <p:cTn id="4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ashVert">
          <a:fgClr>
            <a:schemeClr val="bg2">
              <a:lumMod val="60000"/>
              <a:lumOff val="40000"/>
            </a:schemeClr>
          </a:fgClr>
          <a:bgClr>
            <a:schemeClr val="tx2"/>
          </a:bgClr>
        </a:pattFill>
        <a:effectLst/>
      </p:bgPr>
    </p:bg>
    <p:spTree>
      <p:nvGrpSpPr>
        <p:cNvPr id="1" name=""/>
        <p:cNvGrpSpPr/>
        <p:nvPr/>
      </p:nvGrpSpPr>
      <p:grpSpPr>
        <a:xfrm>
          <a:off x="0" y="0"/>
          <a:ext cx="0" cy="0"/>
          <a:chOff x="0" y="0"/>
          <a:chExt cx="0" cy="0"/>
        </a:xfrm>
      </p:grpSpPr>
      <p:sp>
        <p:nvSpPr>
          <p:cNvPr id="4" name="Rectangle 3"/>
          <p:cNvSpPr/>
          <p:nvPr/>
        </p:nvSpPr>
        <p:spPr>
          <a:xfrm>
            <a:off x="611560" y="476672"/>
            <a:ext cx="7992888" cy="864096"/>
          </a:xfrm>
          <a:prstGeom prst="rect">
            <a:avLst/>
          </a:prstGeom>
          <a:pattFill prst="pct50">
            <a:fgClr>
              <a:schemeClr val="tx1">
                <a:lumMod val="50000"/>
                <a:lumOff val="50000"/>
              </a:schemeClr>
            </a:fgClr>
            <a:bgClr>
              <a:schemeClr val="bg2">
                <a:lumMod val="60000"/>
                <a:lumOff val="40000"/>
              </a:schemeClr>
            </a:bgClr>
          </a:pattFill>
          <a:ln>
            <a:solidFill>
              <a:srgbClr val="C00000"/>
            </a:solidFill>
          </a:ln>
          <a:effectLst>
            <a:reflection blurRad="6350" stA="50000" endA="275" endPos="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a:solidFill>
                  <a:schemeClr val="tx1"/>
                </a:solidFill>
                <a:latin typeface="Times New Roman" pitchFamily="18" charset="0"/>
                <a:cs typeface="Times New Roman" pitchFamily="18" charset="0"/>
              </a:rPr>
              <a:t>هل الادارة فن ام عـلـم</a:t>
            </a:r>
          </a:p>
        </p:txBody>
      </p:sp>
      <p:sp>
        <p:nvSpPr>
          <p:cNvPr id="5" name="Rounded Rectangle 4"/>
          <p:cNvSpPr/>
          <p:nvPr/>
        </p:nvSpPr>
        <p:spPr>
          <a:xfrm>
            <a:off x="5796136" y="1540374"/>
            <a:ext cx="1944216" cy="648072"/>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solidFill>
                  <a:schemeClr val="tx1"/>
                </a:solidFill>
                <a:latin typeface="Times New Roman" pitchFamily="18" charset="0"/>
                <a:cs typeface="Times New Roman" pitchFamily="18" charset="0"/>
              </a:rPr>
              <a:t>الادارة علم: </a:t>
            </a:r>
          </a:p>
        </p:txBody>
      </p:sp>
      <p:sp>
        <p:nvSpPr>
          <p:cNvPr id="6" name="Rounded Rectangle 5"/>
          <p:cNvSpPr/>
          <p:nvPr/>
        </p:nvSpPr>
        <p:spPr>
          <a:xfrm>
            <a:off x="1385646" y="1540374"/>
            <a:ext cx="2052228" cy="648072"/>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solidFill>
                  <a:schemeClr val="tx1"/>
                </a:solidFill>
                <a:latin typeface="Times New Roman" pitchFamily="18" charset="0"/>
                <a:cs typeface="Times New Roman" pitchFamily="18" charset="0"/>
              </a:rPr>
              <a:t>الادارة فن: </a:t>
            </a:r>
          </a:p>
        </p:txBody>
      </p:sp>
      <p:sp>
        <p:nvSpPr>
          <p:cNvPr id="7" name="Rounded Rectangle 6"/>
          <p:cNvSpPr/>
          <p:nvPr/>
        </p:nvSpPr>
        <p:spPr>
          <a:xfrm>
            <a:off x="4608004" y="2276872"/>
            <a:ext cx="4140460" cy="3528392"/>
          </a:xfrm>
          <a:prstGeom prst="roundRect">
            <a:avLst/>
          </a:prstGeom>
          <a:ln>
            <a:solidFill>
              <a:schemeClr val="tx1"/>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dirty="0">
                <a:solidFill>
                  <a:schemeClr val="tx1"/>
                </a:solidFill>
              </a:rPr>
              <a:t>يعني اﻧﻬا تعتمد على </a:t>
            </a:r>
          </a:p>
          <a:p>
            <a:r>
              <a:rPr lang="ar-IQ" sz="2400" dirty="0">
                <a:solidFill>
                  <a:schemeClr val="tx1"/>
                </a:solidFill>
              </a:rPr>
              <a:t>الاسلوب العلمي عـنـد مـلاحـظة المشكلات الادارية و تحليلها و تفسيرها و التوصـل الى نتائج يمكن تعميمها </a:t>
            </a:r>
            <a:br>
              <a:rPr lang="ar-IQ" sz="2400" dirty="0">
                <a:solidFill>
                  <a:schemeClr val="tx1"/>
                </a:solidFill>
              </a:rPr>
            </a:br>
            <a:r>
              <a:rPr lang="ar-IQ" sz="2400" dirty="0">
                <a:solidFill>
                  <a:schemeClr val="tx1"/>
                </a:solidFill>
              </a:rPr>
              <a:t>الادارة علم : اي لها مبادئ و قواعد و مدارس و نظريات تحكم العمل الاداري كما ان تطبيق هذه المبادئ و النظريات يؤدي الى نتائج محددة</a:t>
            </a:r>
          </a:p>
        </p:txBody>
      </p:sp>
      <p:sp>
        <p:nvSpPr>
          <p:cNvPr id="8" name="Rounded Rectangle 7"/>
          <p:cNvSpPr/>
          <p:nvPr/>
        </p:nvSpPr>
        <p:spPr>
          <a:xfrm>
            <a:off x="395536" y="2276872"/>
            <a:ext cx="4032448" cy="3528392"/>
          </a:xfrm>
          <a:prstGeom prst="roundRect">
            <a:avLst/>
          </a:prstGeom>
          <a:ln>
            <a:solidFill>
              <a:schemeClr val="tx1"/>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dirty="0">
                <a:solidFill>
                  <a:schemeClr val="tx1"/>
                </a:solidFill>
              </a:rPr>
              <a:t> اى ان المدير يحتاج             </a:t>
            </a:r>
          </a:p>
          <a:p>
            <a:r>
              <a:rPr lang="ar-IQ" sz="2400" dirty="0">
                <a:solidFill>
                  <a:schemeClr val="tx1"/>
                </a:solidFill>
              </a:rPr>
              <a:t>الى خبرة و مهارة و ذكاء في ممـارسـة عمله ، و تعامله مع العنصر البشرى لحفزه على الاهداف التنظيمية ،</a:t>
            </a:r>
            <a:br>
              <a:rPr lang="ar-IQ" sz="2400" dirty="0">
                <a:solidFill>
                  <a:schemeClr val="tx1"/>
                </a:solidFill>
              </a:rPr>
            </a:br>
            <a:r>
              <a:rPr lang="ar-IQ" sz="2400" dirty="0">
                <a:solidFill>
                  <a:schemeClr val="tx1"/>
                </a:solidFill>
              </a:rPr>
              <a:t> لان ليس كل من درس علم الادارة قادر على تطبيقة . ففن </a:t>
            </a:r>
            <a:r>
              <a:rPr lang="ar-IQ" sz="2400" dirty="0" smtClean="0">
                <a:solidFill>
                  <a:schemeClr val="tx1"/>
                </a:solidFill>
              </a:rPr>
              <a:t>الادارة </a:t>
            </a:r>
            <a:r>
              <a:rPr lang="ar-IQ" sz="2400" dirty="0">
                <a:solidFill>
                  <a:schemeClr val="tx1"/>
                </a:solidFill>
              </a:rPr>
              <a:t>هو القدرة على تطبيق الادارة في</a:t>
            </a:r>
            <a:br>
              <a:rPr lang="ar-IQ" sz="2400" dirty="0">
                <a:solidFill>
                  <a:schemeClr val="tx1"/>
                </a:solidFill>
              </a:rPr>
            </a:br>
            <a:r>
              <a:rPr lang="ar-IQ" sz="2400" dirty="0">
                <a:solidFill>
                  <a:schemeClr val="tx1"/>
                </a:solidFill>
              </a:rPr>
              <a:t>اﻟﻤﺠالات المختلفة. </a:t>
            </a:r>
          </a:p>
        </p:txBody>
      </p:sp>
      <p:sp>
        <p:nvSpPr>
          <p:cNvPr id="9" name="Rectangle 8"/>
          <p:cNvSpPr/>
          <p:nvPr/>
        </p:nvSpPr>
        <p:spPr>
          <a:xfrm>
            <a:off x="2227702" y="6165304"/>
            <a:ext cx="5234125" cy="461665"/>
          </a:xfrm>
          <a:prstGeom prst="rect">
            <a:avLst/>
          </a:prstGeom>
        </p:spPr>
        <p:txBody>
          <a:bodyPr wrap="none">
            <a:spAutoFit/>
          </a:bodyPr>
          <a:lstStyle/>
          <a:p>
            <a:r>
              <a:rPr lang="ar-IQ" sz="2400" dirty="0"/>
              <a:t>من كل ما سبق يمكن القول بان الادارة فن و علم معا</a:t>
            </a:r>
          </a:p>
        </p:txBody>
      </p:sp>
    </p:spTree>
    <p:extLst>
      <p:ext uri="{BB962C8B-B14F-4D97-AF65-F5344CB8AC3E}">
        <p14:creationId xmlns:p14="http://schemas.microsoft.com/office/powerpoint/2010/main" val="3186111403"/>
      </p:ext>
    </p:extLst>
  </p:cSld>
  <p:clrMapOvr>
    <a:masterClrMapping/>
  </p:clrMapOvr>
  <mc:AlternateContent xmlns:mc="http://schemas.openxmlformats.org/markup-compatibility/2006" xmlns:p14="http://schemas.microsoft.com/office/powerpoint/2010/main">
    <mc:Choice Requires="p14">
      <p:transition spd="slow" p14:dur="3000">
        <p14:prism dir="d"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13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par>
                          <p:cTn id="20" fill="hold">
                            <p:stCondLst>
                              <p:cond delay="23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1500" fill="hold"/>
                                        <p:tgtEl>
                                          <p:spTgt spid="7"/>
                                        </p:tgtEl>
                                        <p:attrNameLst>
                                          <p:attrName>ppt_w</p:attrName>
                                        </p:attrNameLst>
                                      </p:cBhvr>
                                      <p:tavLst>
                                        <p:tav tm="0">
                                          <p:val>
                                            <p:fltVal val="0"/>
                                          </p:val>
                                        </p:tav>
                                        <p:tav tm="100000">
                                          <p:val>
                                            <p:strVal val="#ppt_w"/>
                                          </p:val>
                                        </p:tav>
                                      </p:tavLst>
                                    </p:anim>
                                    <p:anim calcmode="lin" valueType="num">
                                      <p:cBhvr>
                                        <p:cTn id="33" dur="1500" fill="hold"/>
                                        <p:tgtEl>
                                          <p:spTgt spid="7"/>
                                        </p:tgtEl>
                                        <p:attrNameLst>
                                          <p:attrName>ppt_h</p:attrName>
                                        </p:attrNameLst>
                                      </p:cBhvr>
                                      <p:tavLst>
                                        <p:tav tm="0">
                                          <p:val>
                                            <p:fltVal val="0"/>
                                          </p:val>
                                        </p:tav>
                                        <p:tav tm="100000">
                                          <p:val>
                                            <p:strVal val="#ppt_h"/>
                                          </p:val>
                                        </p:tav>
                                      </p:tavLst>
                                    </p:anim>
                                    <p:animEffect transition="in" filter="fade">
                                      <p:cBhvr>
                                        <p:cTn id="34" dur="1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500" fill="hold"/>
                                        <p:tgtEl>
                                          <p:spTgt spid="8"/>
                                        </p:tgtEl>
                                        <p:attrNameLst>
                                          <p:attrName>ppt_w</p:attrName>
                                        </p:attrNameLst>
                                      </p:cBhvr>
                                      <p:tavLst>
                                        <p:tav tm="0">
                                          <p:val>
                                            <p:fltVal val="0"/>
                                          </p:val>
                                        </p:tav>
                                        <p:tav tm="100000">
                                          <p:val>
                                            <p:strVal val="#ppt_w"/>
                                          </p:val>
                                        </p:tav>
                                      </p:tavLst>
                                    </p:anim>
                                    <p:anim calcmode="lin" valueType="num">
                                      <p:cBhvr>
                                        <p:cTn id="40" dur="1500" fill="hold"/>
                                        <p:tgtEl>
                                          <p:spTgt spid="8"/>
                                        </p:tgtEl>
                                        <p:attrNameLst>
                                          <p:attrName>ppt_h</p:attrName>
                                        </p:attrNameLst>
                                      </p:cBhvr>
                                      <p:tavLst>
                                        <p:tav tm="0">
                                          <p:val>
                                            <p:fltVal val="0"/>
                                          </p:val>
                                        </p:tav>
                                        <p:tav tm="100000">
                                          <p:val>
                                            <p:strVal val="#ppt_h"/>
                                          </p:val>
                                        </p:tav>
                                      </p:tavLst>
                                    </p:anim>
                                    <p:animEffect transition="in" filter="fade">
                                      <p:cBhvr>
                                        <p:cTn id="41" dur="1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tx2"/>
          </a:bgClr>
        </a:pattFill>
        <a:effectLst/>
      </p:bgPr>
    </p:bg>
    <p:spTree>
      <p:nvGrpSpPr>
        <p:cNvPr id="1" name=""/>
        <p:cNvGrpSpPr/>
        <p:nvPr/>
      </p:nvGrpSpPr>
      <p:grpSpPr>
        <a:xfrm>
          <a:off x="0" y="0"/>
          <a:ext cx="0" cy="0"/>
          <a:chOff x="0" y="0"/>
          <a:chExt cx="0" cy="0"/>
        </a:xfrm>
      </p:grpSpPr>
      <p:sp>
        <p:nvSpPr>
          <p:cNvPr id="4" name="Rectangle 3"/>
          <p:cNvSpPr/>
          <p:nvPr/>
        </p:nvSpPr>
        <p:spPr>
          <a:xfrm>
            <a:off x="276173" y="332656"/>
            <a:ext cx="8603984" cy="158417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solidFill>
                  <a:schemeClr val="tx1"/>
                </a:solidFill>
                <a:latin typeface="Times New Roman" pitchFamily="18" charset="0"/>
                <a:cs typeface="Times New Roman" pitchFamily="18" charset="0"/>
              </a:rPr>
              <a:t>• نجد ان هناك فروق بين الدول المتقدمة وبين الدول النامية فى طبيعة الادارة كعلم وفن </a:t>
            </a:r>
          </a:p>
        </p:txBody>
      </p:sp>
      <p:sp>
        <p:nvSpPr>
          <p:cNvPr id="5" name="Rectangle 4"/>
          <p:cNvSpPr/>
          <p:nvPr/>
        </p:nvSpPr>
        <p:spPr>
          <a:xfrm>
            <a:off x="323528" y="2254346"/>
            <a:ext cx="8424936" cy="1200329"/>
          </a:xfrm>
          <a:prstGeom prst="rect">
            <a:avLst/>
          </a:prstGeom>
        </p:spPr>
        <p:txBody>
          <a:bodyPr wrap="square">
            <a:spAutoFit/>
          </a:bodyPr>
          <a:lstStyle/>
          <a:p>
            <a:r>
              <a:rPr lang="ar-IQ" sz="2400" dirty="0"/>
              <a:t>1. الادارة فى الدول المتقدمة علم أكثر منها فن بمعنى ان الادارة فى هذه الدول تعتمد على التفكير العلمي وعلى المنهج العلمي فى اتخاذ القرارات وفى القيام بوظائف الادارة على أساس النظريات والمبادىء والأصول العلمية.</a:t>
            </a:r>
          </a:p>
        </p:txBody>
      </p:sp>
      <p:sp>
        <p:nvSpPr>
          <p:cNvPr id="6" name="Rectangle 5"/>
          <p:cNvSpPr/>
          <p:nvPr/>
        </p:nvSpPr>
        <p:spPr>
          <a:xfrm>
            <a:off x="276173" y="3717032"/>
            <a:ext cx="8616307"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dirty="0">
                <a:solidFill>
                  <a:schemeClr val="tx1"/>
                </a:solidFill>
              </a:rPr>
              <a:t>2. الادارة فى الدول المتخلفة فن أكثر منها علم بمعنى أنها تعتمد على المهارات والخبرات الشخصية أكثر منها على المبادىء والأصول العلمية بل يمكن القول ان الادارة تقترب من العشوائية فى هذه الدول أكثر منها إلى العلم.</a:t>
            </a:r>
          </a:p>
        </p:txBody>
      </p:sp>
    </p:spTree>
    <p:extLst>
      <p:ext uri="{BB962C8B-B14F-4D97-AF65-F5344CB8AC3E}">
        <p14:creationId xmlns:p14="http://schemas.microsoft.com/office/powerpoint/2010/main" val="2685609954"/>
      </p:ext>
    </p:extLst>
  </p:cSld>
  <p:clrMapOvr>
    <a:masterClrMapping/>
  </p:clrMapOvr>
  <mc:AlternateContent xmlns:mc="http://schemas.openxmlformats.org/markup-compatibility/2006" xmlns:p14="http://schemas.microsoft.com/office/powerpoint/2010/main">
    <mc:Choice Requires="p14">
      <p:transition spd="slow" p14:dur="2000">
        <p14:prism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pct70">
          <a:fgClr>
            <a:srgbClr val="C00000"/>
          </a:fgClr>
          <a:bgClr>
            <a:schemeClr val="accent5">
              <a:lumMod val="60000"/>
              <a:lumOff val="40000"/>
            </a:schemeClr>
          </a:bgClr>
        </a:pattFill>
        <a:effectLst/>
      </p:bgPr>
    </p:bg>
    <p:spTree>
      <p:nvGrpSpPr>
        <p:cNvPr id="1" name=""/>
        <p:cNvGrpSpPr/>
        <p:nvPr/>
      </p:nvGrpSpPr>
      <p:grpSpPr>
        <a:xfrm>
          <a:off x="0" y="0"/>
          <a:ext cx="0" cy="0"/>
          <a:chOff x="0" y="0"/>
          <a:chExt cx="0" cy="0"/>
        </a:xfrm>
      </p:grpSpPr>
      <p:sp>
        <p:nvSpPr>
          <p:cNvPr id="4" name="Rectangle 3"/>
          <p:cNvSpPr/>
          <p:nvPr/>
        </p:nvSpPr>
        <p:spPr>
          <a:xfrm>
            <a:off x="251520" y="188640"/>
            <a:ext cx="8568952" cy="115212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solidFill>
                  <a:schemeClr val="tx1"/>
                </a:solidFill>
                <a:latin typeface="Times New Roman" pitchFamily="18" charset="0"/>
                <a:cs typeface="Times New Roman" pitchFamily="18" charset="0"/>
              </a:rPr>
              <a:t>عـلاقــة الإدارة  بـالـعـلـوم الأخـرى </a:t>
            </a:r>
          </a:p>
        </p:txBody>
      </p:sp>
      <p:sp>
        <p:nvSpPr>
          <p:cNvPr id="5" name="Rectangle 4"/>
          <p:cNvSpPr/>
          <p:nvPr/>
        </p:nvSpPr>
        <p:spPr>
          <a:xfrm>
            <a:off x="4211960" y="1700808"/>
            <a:ext cx="4608512" cy="7920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a:solidFill>
                  <a:schemeClr val="tx1"/>
                </a:solidFill>
              </a:rPr>
              <a:t>1- الإدارة وعلم الاجتماع </a:t>
            </a:r>
            <a:r>
              <a:rPr lang="ar-IQ" sz="2400" b="1" dirty="0" smtClean="0">
                <a:solidFill>
                  <a:schemeClr val="tx1"/>
                </a:solidFill>
              </a:rPr>
              <a:t> </a:t>
            </a:r>
            <a:endParaRPr lang="ar-IQ" sz="2400" b="1" dirty="0">
              <a:solidFill>
                <a:schemeClr val="tx1"/>
              </a:solidFill>
            </a:endParaRPr>
          </a:p>
        </p:txBody>
      </p:sp>
      <p:sp>
        <p:nvSpPr>
          <p:cNvPr id="6" name="Rectangle 5"/>
          <p:cNvSpPr/>
          <p:nvPr/>
        </p:nvSpPr>
        <p:spPr>
          <a:xfrm>
            <a:off x="3779912" y="2780928"/>
            <a:ext cx="5040560" cy="79208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a:solidFill>
                  <a:schemeClr val="tx1"/>
                </a:solidFill>
              </a:rPr>
              <a:t>2- عـلاقـة الادارة بـعـلـم </a:t>
            </a:r>
            <a:r>
              <a:rPr lang="ar-IQ" sz="2400" b="1" dirty="0" smtClean="0">
                <a:solidFill>
                  <a:schemeClr val="tx1"/>
                </a:solidFill>
              </a:rPr>
              <a:t>الاقــتـصـاد</a:t>
            </a:r>
            <a:endParaRPr lang="ar-IQ" sz="2400" b="1" dirty="0">
              <a:solidFill>
                <a:schemeClr val="tx1"/>
              </a:solidFill>
            </a:endParaRPr>
          </a:p>
        </p:txBody>
      </p:sp>
      <p:sp>
        <p:nvSpPr>
          <p:cNvPr id="7" name="Rectangle 6"/>
          <p:cNvSpPr/>
          <p:nvPr/>
        </p:nvSpPr>
        <p:spPr>
          <a:xfrm>
            <a:off x="3532897" y="3861048"/>
            <a:ext cx="5256584" cy="7200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a:solidFill>
                  <a:schemeClr val="tx1"/>
                </a:solidFill>
              </a:rPr>
              <a:t>3- عـلاقـة الادارة بعـلـم النـفــس </a:t>
            </a:r>
          </a:p>
        </p:txBody>
      </p:sp>
      <p:sp>
        <p:nvSpPr>
          <p:cNvPr id="8" name="Rectangle 7"/>
          <p:cNvSpPr/>
          <p:nvPr/>
        </p:nvSpPr>
        <p:spPr>
          <a:xfrm>
            <a:off x="2699792" y="4797152"/>
            <a:ext cx="6120680" cy="792088"/>
          </a:xfrm>
          <a:prstGeom prst="rect">
            <a:avLst/>
          </a:prstGeom>
          <a:solidFill>
            <a:schemeClr val="accent2">
              <a:lumMod val="40000"/>
              <a:lumOff val="60000"/>
            </a:schemeClr>
          </a:solidFill>
          <a:ln w="28575"/>
        </p:spPr>
        <p:style>
          <a:lnRef idx="2">
            <a:schemeClr val="accent1">
              <a:shade val="50000"/>
            </a:schemeClr>
          </a:lnRef>
          <a:fillRef idx="1002">
            <a:schemeClr val="lt1"/>
          </a:fillRef>
          <a:effectRef idx="0">
            <a:schemeClr val="accent1"/>
          </a:effectRef>
          <a:fontRef idx="minor">
            <a:schemeClr val="lt1"/>
          </a:fontRef>
        </p:style>
        <p:txBody>
          <a:bodyPr rtlCol="1" anchor="ctr"/>
          <a:lstStyle/>
          <a:p>
            <a:r>
              <a:rPr lang="ar-IQ" sz="2400" b="1" dirty="0">
                <a:solidFill>
                  <a:schemeClr val="tx1"/>
                </a:solidFill>
              </a:rPr>
              <a:t>4. عـلاقـة الادارة بـعـلـم القانـون </a:t>
            </a:r>
          </a:p>
        </p:txBody>
      </p:sp>
      <p:sp>
        <p:nvSpPr>
          <p:cNvPr id="9" name="Rectangle 8"/>
          <p:cNvSpPr/>
          <p:nvPr/>
        </p:nvSpPr>
        <p:spPr>
          <a:xfrm>
            <a:off x="2051720" y="5805264"/>
            <a:ext cx="6768752" cy="792088"/>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400" b="1" dirty="0">
                <a:solidFill>
                  <a:schemeClr val="tx1"/>
                </a:solidFill>
              </a:rPr>
              <a:t>5. عـلاقـة الادارة بالرياضيات </a:t>
            </a:r>
            <a:r>
              <a:rPr lang="ar-IQ" sz="2400" b="1" dirty="0" smtClean="0">
                <a:solidFill>
                  <a:schemeClr val="tx1"/>
                </a:solidFill>
              </a:rPr>
              <a:t>والاحصاء</a:t>
            </a:r>
            <a:endParaRPr lang="ar-IQ" sz="2400" b="1" dirty="0">
              <a:solidFill>
                <a:schemeClr val="tx1"/>
              </a:solidFill>
            </a:endParaRPr>
          </a:p>
        </p:txBody>
      </p:sp>
    </p:spTree>
    <p:extLst>
      <p:ext uri="{BB962C8B-B14F-4D97-AF65-F5344CB8AC3E}">
        <p14:creationId xmlns:p14="http://schemas.microsoft.com/office/powerpoint/2010/main" val="2058974723"/>
      </p:ext>
    </p:extLst>
  </p:cSld>
  <p:clrMapOvr>
    <a:masterClrMapping/>
  </p:clrMapOvr>
  <mc:AlternateContent xmlns:mc="http://schemas.openxmlformats.org/markup-compatibility/2006" xmlns:p14="http://schemas.microsoft.com/office/powerpoint/2010/main">
    <mc:Choice Requires="p14">
      <p:transition spd="slow" p14:dur="375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pct90">
          <a:fgClr>
            <a:schemeClr val="bg1">
              <a:lumMod val="10000"/>
            </a:schemeClr>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328403" y="188640"/>
            <a:ext cx="8509267" cy="1754326"/>
          </a:xfrm>
          <a:prstGeom prst="rect">
            <a:avLst/>
          </a:prstGeom>
          <a:ln/>
        </p:spPr>
        <p:style>
          <a:lnRef idx="3">
            <a:schemeClr val="lt1"/>
          </a:lnRef>
          <a:fillRef idx="1">
            <a:schemeClr val="dk1"/>
          </a:fillRef>
          <a:effectRef idx="1">
            <a:schemeClr val="dk1"/>
          </a:effectRef>
          <a:fontRef idx="minor">
            <a:schemeClr val="lt1"/>
          </a:fontRef>
        </p:style>
        <p:txBody>
          <a:bodyPr wrap="square">
            <a:spAutoFit/>
          </a:bodyPr>
          <a:lstStyle/>
          <a:p>
            <a:pPr algn="ctr"/>
            <a:endParaRPr lang="ar-IQ" sz="3600" dirty="0" smtClean="0">
              <a:solidFill>
                <a:schemeClr val="bg1"/>
              </a:solidFill>
            </a:endParaRPr>
          </a:p>
          <a:p>
            <a:pPr algn="ctr"/>
            <a:r>
              <a:rPr lang="ar-IQ" sz="3600" dirty="0" smtClean="0">
                <a:solidFill>
                  <a:schemeClr val="bg1"/>
                </a:solidFill>
              </a:rPr>
              <a:t>مجالات  </a:t>
            </a:r>
            <a:r>
              <a:rPr lang="ar-IQ" sz="3600" dirty="0">
                <a:solidFill>
                  <a:schemeClr val="bg1"/>
                </a:solidFill>
              </a:rPr>
              <a:t>تطبيق </a:t>
            </a:r>
            <a:r>
              <a:rPr lang="ar-IQ" sz="3600" dirty="0" smtClean="0">
                <a:solidFill>
                  <a:schemeClr val="bg1"/>
                </a:solidFill>
              </a:rPr>
              <a:t>الادارة</a:t>
            </a:r>
          </a:p>
          <a:p>
            <a:pPr algn="ctr"/>
            <a:endParaRPr lang="ar-IQ" sz="3600" dirty="0">
              <a:solidFill>
                <a:schemeClr val="bg1"/>
              </a:solidFill>
            </a:endParaRPr>
          </a:p>
        </p:txBody>
      </p:sp>
      <p:sp>
        <p:nvSpPr>
          <p:cNvPr id="5" name="Rectangle 4"/>
          <p:cNvSpPr/>
          <p:nvPr/>
        </p:nvSpPr>
        <p:spPr>
          <a:xfrm>
            <a:off x="323528" y="2276872"/>
            <a:ext cx="8496944" cy="4392488"/>
          </a:xfrm>
          <a:prstGeom prst="rect">
            <a:avLst/>
          </a:prstGeom>
          <a:pattFill prst="pct25">
            <a:fgClr>
              <a:schemeClr val="bg2"/>
            </a:fgClr>
            <a:bgClr>
              <a:schemeClr val="bg1"/>
            </a:bgClr>
          </a:pattFill>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nSpc>
                <a:spcPct val="150000"/>
              </a:lnSpc>
            </a:pPr>
            <a:r>
              <a:rPr lang="ar-IQ" sz="2800" dirty="0" smtClean="0">
                <a:solidFill>
                  <a:schemeClr val="tx1"/>
                </a:solidFill>
              </a:rPr>
              <a:t>1- مجال </a:t>
            </a:r>
            <a:r>
              <a:rPr lang="ar-IQ" sz="2800" dirty="0">
                <a:solidFill>
                  <a:schemeClr val="tx1"/>
                </a:solidFill>
              </a:rPr>
              <a:t>تطبيق الادارة في القـطـاع الـعـام :</a:t>
            </a:r>
          </a:p>
          <a:p>
            <a:pPr>
              <a:lnSpc>
                <a:spcPct val="150000"/>
              </a:lnSpc>
            </a:pPr>
            <a:r>
              <a:rPr lang="ar-IQ" sz="2800" dirty="0" smtClean="0">
                <a:solidFill>
                  <a:schemeClr val="tx1"/>
                </a:solidFill>
              </a:rPr>
              <a:t>2- مجال </a:t>
            </a:r>
            <a:r>
              <a:rPr lang="ar-IQ" sz="2800" dirty="0">
                <a:solidFill>
                  <a:schemeClr val="tx1"/>
                </a:solidFill>
              </a:rPr>
              <a:t>تطبيق الادارة في القطاع المشترك: </a:t>
            </a:r>
          </a:p>
          <a:p>
            <a:pPr>
              <a:lnSpc>
                <a:spcPct val="150000"/>
              </a:lnSpc>
            </a:pPr>
            <a:r>
              <a:rPr lang="ar-IQ" sz="2800" dirty="0" smtClean="0">
                <a:solidFill>
                  <a:schemeClr val="tx1"/>
                </a:solidFill>
              </a:rPr>
              <a:t>3- مجال </a:t>
            </a:r>
            <a:r>
              <a:rPr lang="ar-IQ" sz="2800" dirty="0">
                <a:solidFill>
                  <a:schemeClr val="tx1"/>
                </a:solidFill>
              </a:rPr>
              <a:t>تطبيق الادارة  في القطاع الخاص :</a:t>
            </a:r>
          </a:p>
          <a:p>
            <a:pPr>
              <a:lnSpc>
                <a:spcPct val="150000"/>
              </a:lnSpc>
            </a:pPr>
            <a:r>
              <a:rPr lang="ar-IQ" sz="2800" dirty="0" smtClean="0">
                <a:solidFill>
                  <a:schemeClr val="tx1"/>
                </a:solidFill>
              </a:rPr>
              <a:t>4- مجال </a:t>
            </a:r>
            <a:r>
              <a:rPr lang="ar-IQ" sz="2800" dirty="0">
                <a:solidFill>
                  <a:schemeClr val="tx1"/>
                </a:solidFill>
              </a:rPr>
              <a:t>تطبيق الادارة  في القطاع التعاوني :</a:t>
            </a:r>
          </a:p>
          <a:p>
            <a:pPr>
              <a:lnSpc>
                <a:spcPct val="150000"/>
              </a:lnSpc>
            </a:pPr>
            <a:r>
              <a:rPr lang="ar-IQ" sz="2800" dirty="0" smtClean="0">
                <a:solidFill>
                  <a:schemeClr val="tx1"/>
                </a:solidFill>
              </a:rPr>
              <a:t>5- مجال </a:t>
            </a:r>
            <a:r>
              <a:rPr lang="ar-IQ" sz="2800" dirty="0">
                <a:solidFill>
                  <a:schemeClr val="tx1"/>
                </a:solidFill>
              </a:rPr>
              <a:t>تطبيق الادارة  في الجمعيات الخيرية والتطوعية :</a:t>
            </a:r>
          </a:p>
          <a:p>
            <a:pPr>
              <a:lnSpc>
                <a:spcPct val="150000"/>
              </a:lnSpc>
            </a:pPr>
            <a:r>
              <a:rPr lang="ar-IQ" sz="2800" dirty="0" smtClean="0">
                <a:solidFill>
                  <a:schemeClr val="tx1"/>
                </a:solidFill>
              </a:rPr>
              <a:t>6- مجال </a:t>
            </a:r>
            <a:r>
              <a:rPr lang="ar-IQ" sz="2800" dirty="0">
                <a:solidFill>
                  <a:schemeClr val="tx1"/>
                </a:solidFill>
              </a:rPr>
              <a:t>تطبيق الادارة على المستوى الدولي  :</a:t>
            </a:r>
          </a:p>
        </p:txBody>
      </p:sp>
    </p:spTree>
    <p:extLst>
      <p:ext uri="{BB962C8B-B14F-4D97-AF65-F5344CB8AC3E}">
        <p14:creationId xmlns:p14="http://schemas.microsoft.com/office/powerpoint/2010/main" val="189391249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2">
      <a:dk1>
        <a:sysClr val="windowText" lastClr="000000"/>
      </a:dk1>
      <a:lt1>
        <a:srgbClr val="D8D8D8"/>
      </a:lt1>
      <a:dk2>
        <a:srgbClr val="283138"/>
      </a:dk2>
      <a:lt2>
        <a:srgbClr val="FF8600"/>
      </a:lt2>
      <a:accent1>
        <a:srgbClr val="E6EAED"/>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TotalTime>
  <Words>382</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معنى الإدارة                                                                                                 الإدارة مفتاح التقدم والنجاح في الأعمال على مستوى الشركات والدول لا توجد دول متقدمة وأخرى متأخرة بل يوجد إدارات متقدمة وأخرى متخلفة</dc:title>
  <dc:creator>Shaheen</dc:creator>
  <cp:lastModifiedBy>ss1</cp:lastModifiedBy>
  <cp:revision>50</cp:revision>
  <dcterms:created xsi:type="dcterms:W3CDTF">2012-01-01T20:19:03Z</dcterms:created>
  <dcterms:modified xsi:type="dcterms:W3CDTF">2018-01-07T21:12:13Z</dcterms:modified>
</cp:coreProperties>
</file>