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11"/>
  </p:notesMasterIdLst>
  <p:sldIdLst>
    <p:sldId id="256" r:id="rId2"/>
    <p:sldId id="259" r:id="rId3"/>
    <p:sldId id="260" r:id="rId4"/>
    <p:sldId id="261" r:id="rId5"/>
    <p:sldId id="262" r:id="rId6"/>
    <p:sldId id="266"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7C80"/>
    <a:srgbClr val="990000"/>
    <a:srgbClr val="CC33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985" autoAdjust="0"/>
    <p:restoredTop sz="86323" autoAdjust="0"/>
  </p:normalViewPr>
  <p:slideViewPr>
    <p:cSldViewPr>
      <p:cViewPr varScale="1">
        <p:scale>
          <a:sx n="63" d="100"/>
          <a:sy n="63" d="100"/>
        </p:scale>
        <p:origin x="-148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2CDEBE2-3155-4045-B5C8-9BE75C332588}" type="datetimeFigureOut">
              <a:rPr lang="ar-IQ" smtClean="0"/>
              <a:t>26/09/1440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38934CA-6024-4377-BCA4-C179272CD0D7}" type="slidenum">
              <a:rPr lang="ar-IQ" smtClean="0"/>
              <a:t>‹#›</a:t>
            </a:fld>
            <a:endParaRPr lang="ar-IQ"/>
          </a:p>
        </p:txBody>
      </p:sp>
    </p:spTree>
    <p:extLst>
      <p:ext uri="{BB962C8B-B14F-4D97-AF65-F5344CB8AC3E}">
        <p14:creationId xmlns:p14="http://schemas.microsoft.com/office/powerpoint/2010/main" val="26813740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8EDB10F-54B1-4D96-A080-61A64B4B70E2}" type="datetimeFigureOut">
              <a:rPr lang="ar-IQ" smtClean="0"/>
              <a:t>26/09/1440</a:t>
            </a:fld>
            <a:endParaRPr lang="ar-IQ"/>
          </a:p>
        </p:txBody>
      </p:sp>
      <p:sp>
        <p:nvSpPr>
          <p:cNvPr id="8" name="Slide Number Placeholder 7"/>
          <p:cNvSpPr>
            <a:spLocks noGrp="1"/>
          </p:cNvSpPr>
          <p:nvPr>
            <p:ph type="sldNum" sz="quarter" idx="11"/>
          </p:nvPr>
        </p:nvSpPr>
        <p:spPr/>
        <p:txBody>
          <a:bodyPr/>
          <a:lstStyle/>
          <a:p>
            <a:fld id="{56A7DB37-46DC-4A36-BD23-46D89C71C799}"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DB10F-54B1-4D96-A080-61A64B4B70E2}" type="datetimeFigureOut">
              <a:rPr lang="ar-IQ" smtClean="0"/>
              <a:t>26/09/1440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A7DB37-46DC-4A36-BD23-46D89C71C79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DB10F-54B1-4D96-A080-61A64B4B70E2}" type="datetimeFigureOut">
              <a:rPr lang="ar-IQ" smtClean="0"/>
              <a:t>26/09/1440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A7DB37-46DC-4A36-BD23-46D89C71C79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8EDB10F-54B1-4D96-A080-61A64B4B70E2}" type="datetimeFigureOut">
              <a:rPr lang="ar-IQ" smtClean="0"/>
              <a:t>26/09/1440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A7DB37-46DC-4A36-BD23-46D89C71C79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DB10F-54B1-4D96-A080-61A64B4B70E2}" type="datetimeFigureOut">
              <a:rPr lang="ar-IQ" smtClean="0"/>
              <a:t>26/09/1440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A7DB37-46DC-4A36-BD23-46D89C71C799}" type="slidenum">
              <a:rPr lang="ar-IQ" smtClean="0"/>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8EDB10F-54B1-4D96-A080-61A64B4B70E2}" type="datetimeFigureOut">
              <a:rPr lang="ar-IQ" smtClean="0"/>
              <a:t>26/09/1440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A7DB37-46DC-4A36-BD23-46D89C71C799}" type="slidenum">
              <a:rPr lang="ar-IQ" smtClean="0"/>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8EDB10F-54B1-4D96-A080-61A64B4B70E2}" type="datetimeFigureOut">
              <a:rPr lang="ar-IQ" smtClean="0"/>
              <a:t>26/09/1440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6A7DB37-46DC-4A36-BD23-46D89C71C799}" type="slidenum">
              <a:rPr lang="ar-IQ" smtClean="0"/>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EDB10F-54B1-4D96-A080-61A64B4B70E2}" type="datetimeFigureOut">
              <a:rPr lang="ar-IQ" smtClean="0"/>
              <a:t>26/09/1440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6A7DB37-46DC-4A36-BD23-46D89C71C79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DB10F-54B1-4D96-A080-61A64B4B70E2}" type="datetimeFigureOut">
              <a:rPr lang="ar-IQ" smtClean="0"/>
              <a:t>26/09/1440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6A7DB37-46DC-4A36-BD23-46D89C71C79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DB10F-54B1-4D96-A080-61A64B4B70E2}" type="datetimeFigureOut">
              <a:rPr lang="ar-IQ" smtClean="0"/>
              <a:t>26/09/1440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A7DB37-46DC-4A36-BD23-46D89C71C79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DB10F-54B1-4D96-A080-61A64B4B70E2}" type="datetimeFigureOut">
              <a:rPr lang="ar-IQ" smtClean="0"/>
              <a:t>26/09/1440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A7DB37-46DC-4A36-BD23-46D89C71C79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8EDB10F-54B1-4D96-A080-61A64B4B70E2}" type="datetimeFigureOut">
              <a:rPr lang="ar-IQ" smtClean="0"/>
              <a:t>26/09/1440</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6A7DB37-46DC-4A36-BD23-46D89C71C799}" type="slidenum">
              <a:rPr lang="ar-IQ" smtClean="0"/>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rgbClr val="990000"/>
          </a:bgClr>
        </a:pattFill>
        <a:effectLst/>
      </p:bgPr>
    </p:bg>
    <p:spTree>
      <p:nvGrpSpPr>
        <p:cNvPr id="1" name=""/>
        <p:cNvGrpSpPr/>
        <p:nvPr/>
      </p:nvGrpSpPr>
      <p:grpSpPr>
        <a:xfrm>
          <a:off x="0" y="0"/>
          <a:ext cx="0" cy="0"/>
          <a:chOff x="0" y="0"/>
          <a:chExt cx="0" cy="0"/>
        </a:xfrm>
      </p:grpSpPr>
      <p:pic>
        <p:nvPicPr>
          <p:cNvPr id="5" name="Picture 11" descr="60254810"/>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Effect>
                      <a14:colorTemperature colorTemp="8625"/>
                    </a14:imgEffect>
                    <a14:imgEffect>
                      <a14:saturation sat="200000"/>
                    </a14:imgEffect>
                    <a14:imgEffect>
                      <a14:brightnessContrast bright="-20000"/>
                    </a14:imgEffect>
                  </a14:imgLayer>
                </a14:imgProps>
              </a:ext>
            </a:extLst>
          </a:blip>
          <a:srcRect/>
          <a:stretch>
            <a:fillRect/>
          </a:stretch>
        </p:blipFill>
        <p:spPr bwMode="auto">
          <a:xfrm>
            <a:off x="1775250" y="127034"/>
            <a:ext cx="5245022" cy="1604312"/>
          </a:xfrm>
          <a:prstGeom prst="rect">
            <a:avLst/>
          </a:prstGeom>
          <a:pattFill prst="pct80">
            <a:fgClr>
              <a:srgbClr val="990000"/>
            </a:fgClr>
            <a:bgClr>
              <a:schemeClr val="bg1"/>
            </a:bgClr>
          </a:pattFill>
          <a:ln>
            <a:solidFill>
              <a:srgbClr val="990000"/>
            </a:solidFill>
          </a:ln>
          <a:effectLst>
            <a:glow rad="101600">
              <a:schemeClr val="accent3">
                <a:satMod val="175000"/>
                <a:alpha val="40000"/>
              </a:schemeClr>
            </a:glow>
            <a:outerShdw blurRad="190500" dist="228600" dir="2700000" algn="ctr">
              <a:srgbClr val="990000">
                <a:alpha val="30000"/>
              </a:srgbClr>
            </a:outerShdw>
            <a:reflection endPos="0" dist="1003300" dir="5400000" sy="-100000" algn="bl" rotWithShape="0"/>
            <a:softEdge rad="0"/>
          </a:effectLst>
          <a:scene3d>
            <a:camera prst="orthographicFront">
              <a:rot lat="0" lon="0" rev="0"/>
            </a:camera>
            <a:lightRig rig="glow" dir="t">
              <a:rot lat="0" lon="0" rev="4800000"/>
            </a:lightRig>
          </a:scene3d>
          <a:sp3d prstMaterial="matte">
            <a:bevelT w="127000" h="63500"/>
          </a:sp3d>
        </p:spPr>
      </p:pic>
      <p:sp>
        <p:nvSpPr>
          <p:cNvPr id="6" name="Rectangle 5"/>
          <p:cNvSpPr/>
          <p:nvPr/>
        </p:nvSpPr>
        <p:spPr>
          <a:xfrm>
            <a:off x="1775250" y="139203"/>
            <a:ext cx="532859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000" b="1" dirty="0" smtClean="0">
                <a:ln w="11430"/>
                <a:solidFill>
                  <a:schemeClr val="accent2">
                    <a:lumMod val="50000"/>
                  </a:schemeClr>
                </a:solidFill>
                <a:effectLst>
                  <a:outerShdw blurRad="50800" dist="39000" dir="5460000" algn="tl">
                    <a:srgbClr val="000000">
                      <a:alpha val="38000"/>
                    </a:srgbClr>
                  </a:outerShdw>
                </a:effectLst>
              </a:rPr>
              <a:t>  قوانين    الاعمال</a:t>
            </a:r>
            <a:endParaRPr lang="ar-IQ" sz="4000" b="1" dirty="0">
              <a:ln w="11430"/>
              <a:solidFill>
                <a:schemeClr val="accent2">
                  <a:lumMod val="50000"/>
                </a:schemeClr>
              </a:solidFill>
              <a:effectLst>
                <a:outerShdw blurRad="50800" dist="39000" dir="5460000" algn="tl">
                  <a:srgbClr val="000000">
                    <a:alpha val="38000"/>
                  </a:srgbClr>
                </a:outerShdw>
              </a:effectLst>
            </a:endParaRPr>
          </a:p>
        </p:txBody>
      </p:sp>
      <p:sp>
        <p:nvSpPr>
          <p:cNvPr id="8" name="Rectangle 7"/>
          <p:cNvSpPr/>
          <p:nvPr/>
        </p:nvSpPr>
        <p:spPr>
          <a:xfrm>
            <a:off x="147849" y="2566229"/>
            <a:ext cx="6656399" cy="1292662"/>
          </a:xfrm>
          <a:prstGeom prst="rect">
            <a:avLst/>
          </a:prstGeom>
          <a:solidFill>
            <a:schemeClr val="accent2">
              <a:alpha val="82745"/>
            </a:schemeClr>
          </a:solidFill>
          <a:ln w="57150">
            <a:solidFill>
              <a:schemeClr val="tx1"/>
            </a:solid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ar-IQ"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القانون في مجمله هو مجموعة من القواعد التي تحكم وتنظم سلوك الأفراد في الجماعة وتوفق بين مصالحهم والتي يفرض على مخالفها جزاء توقعه السلطة العامة.</a:t>
            </a:r>
            <a:endParaRPr lang="ar-IQ" sz="2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ounded Rectangle 10"/>
          <p:cNvSpPr/>
          <p:nvPr/>
        </p:nvSpPr>
        <p:spPr>
          <a:xfrm>
            <a:off x="5413641" y="4769547"/>
            <a:ext cx="3735052" cy="432000"/>
          </a:xfrm>
          <a:prstGeom prst="roundRect">
            <a:avLst/>
          </a:prstGeom>
          <a:noFill/>
          <a:ln>
            <a:noFill/>
          </a:ln>
        </p:spPr>
        <p:style>
          <a:lnRef idx="1">
            <a:schemeClr val="dk1"/>
          </a:lnRef>
          <a:fillRef idx="3">
            <a:schemeClr val="dk1"/>
          </a:fillRef>
          <a:effectRef idx="2">
            <a:schemeClr val="dk1"/>
          </a:effectRef>
          <a:fontRef idx="minor">
            <a:schemeClr val="lt1"/>
          </a:fontRef>
        </p:style>
        <p:txBody>
          <a:bodyPr rtlCol="1" anchor="ctr"/>
          <a:lstStyle/>
          <a:p>
            <a:pPr algn="ctr"/>
            <a:r>
              <a:rPr lang="ar-SA" sz="2800" dirty="0" smtClean="0"/>
              <a:t>1- انها قاعدة السلوكية</a:t>
            </a:r>
            <a:endParaRPr lang="ar-IQ" sz="2800" dirty="0"/>
          </a:p>
        </p:txBody>
      </p:sp>
      <p:sp>
        <p:nvSpPr>
          <p:cNvPr id="12" name="Rounded Rectangle 11"/>
          <p:cNvSpPr/>
          <p:nvPr/>
        </p:nvSpPr>
        <p:spPr>
          <a:xfrm>
            <a:off x="3995936" y="5187500"/>
            <a:ext cx="3574939" cy="504000"/>
          </a:xfrm>
          <a:prstGeom prst="roundRect">
            <a:avLst/>
          </a:prstGeom>
          <a:noFill/>
          <a:ln>
            <a:noFill/>
          </a:ln>
        </p:spPr>
        <p:style>
          <a:lnRef idx="1">
            <a:schemeClr val="dk1"/>
          </a:lnRef>
          <a:fillRef idx="3">
            <a:schemeClr val="dk1"/>
          </a:fillRef>
          <a:effectRef idx="2">
            <a:schemeClr val="dk1"/>
          </a:effectRef>
          <a:fontRef idx="minor">
            <a:schemeClr val="lt1"/>
          </a:fontRef>
        </p:style>
        <p:txBody>
          <a:bodyPr rtlCol="1" anchor="ctr"/>
          <a:lstStyle/>
          <a:p>
            <a:pPr algn="ctr"/>
            <a:r>
              <a:rPr lang="ar-SA" sz="2800" dirty="0" smtClean="0"/>
              <a:t>2 - انها قاعدة عامة ومجردة</a:t>
            </a:r>
            <a:endParaRPr lang="ar-IQ" sz="2800" dirty="0"/>
          </a:p>
        </p:txBody>
      </p:sp>
      <p:sp>
        <p:nvSpPr>
          <p:cNvPr id="13" name="Rounded Rectangle 12"/>
          <p:cNvSpPr/>
          <p:nvPr/>
        </p:nvSpPr>
        <p:spPr>
          <a:xfrm>
            <a:off x="2699000" y="5757922"/>
            <a:ext cx="3997236" cy="360000"/>
          </a:xfrm>
          <a:prstGeom prst="roundRect">
            <a:avLst/>
          </a:prstGeom>
          <a:noFill/>
          <a:ln>
            <a:noFill/>
          </a:ln>
        </p:spPr>
        <p:style>
          <a:lnRef idx="1">
            <a:schemeClr val="dk1"/>
          </a:lnRef>
          <a:fillRef idx="3">
            <a:schemeClr val="dk1"/>
          </a:fillRef>
          <a:effectRef idx="2">
            <a:schemeClr val="dk1"/>
          </a:effectRef>
          <a:fontRef idx="minor">
            <a:schemeClr val="lt1"/>
          </a:fontRef>
        </p:style>
        <p:txBody>
          <a:bodyPr rtlCol="1" anchor="ctr"/>
          <a:lstStyle/>
          <a:p>
            <a:pPr algn="ctr"/>
            <a:r>
              <a:rPr lang="ar-SA" sz="2800" dirty="0"/>
              <a:t> </a:t>
            </a:r>
            <a:r>
              <a:rPr lang="ar-SA" sz="2800" dirty="0" smtClean="0"/>
              <a:t>3 -  انها قاعدة اجتماعية </a:t>
            </a:r>
            <a:endParaRPr lang="ar-IQ" sz="2800" dirty="0"/>
          </a:p>
        </p:txBody>
      </p:sp>
      <p:sp>
        <p:nvSpPr>
          <p:cNvPr id="14" name="Rounded Rectangle 13"/>
          <p:cNvSpPr/>
          <p:nvPr/>
        </p:nvSpPr>
        <p:spPr>
          <a:xfrm>
            <a:off x="58679" y="6237312"/>
            <a:ext cx="5796644" cy="492698"/>
          </a:xfrm>
          <a:prstGeom prst="roundRect">
            <a:avLst/>
          </a:prstGeom>
          <a:noFill/>
          <a:ln>
            <a:noFill/>
          </a:ln>
        </p:spPr>
        <p:style>
          <a:lnRef idx="1">
            <a:schemeClr val="dk1"/>
          </a:lnRef>
          <a:fillRef idx="3">
            <a:schemeClr val="dk1"/>
          </a:fillRef>
          <a:effectRef idx="2">
            <a:schemeClr val="dk1"/>
          </a:effectRef>
          <a:fontRef idx="minor">
            <a:schemeClr val="lt1"/>
          </a:fontRef>
        </p:style>
        <p:txBody>
          <a:bodyPr rtlCol="1" anchor="ctr"/>
          <a:lstStyle/>
          <a:p>
            <a:pPr algn="ctr"/>
            <a:r>
              <a:rPr lang="ar-SA" sz="2800" dirty="0" smtClean="0"/>
              <a:t>4- انها قاعدة ملزمة ومقترنة بجزاء</a:t>
            </a:r>
            <a:endParaRPr lang="ar-IQ" sz="2800" dirty="0"/>
          </a:p>
        </p:txBody>
      </p:sp>
      <p:sp>
        <p:nvSpPr>
          <p:cNvPr id="2" name="Oval 1"/>
          <p:cNvSpPr/>
          <p:nvPr/>
        </p:nvSpPr>
        <p:spPr>
          <a:xfrm>
            <a:off x="7020272" y="2354304"/>
            <a:ext cx="1944216" cy="1601935"/>
          </a:xfrm>
          <a:prstGeom prst="ellipse">
            <a:avLst/>
          </a:prstGeom>
          <a:pattFill prst="pct90">
            <a:fgClr>
              <a:schemeClr val="dk1"/>
            </a:fgClr>
            <a:bgClr>
              <a:srgbClr val="FF0000"/>
            </a:bgClr>
          </a:patt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IQ" sz="3200" dirty="0" smtClean="0"/>
              <a:t>تعريف القانون </a:t>
            </a:r>
            <a:endParaRPr lang="ar-IQ" sz="3200" dirty="0"/>
          </a:p>
        </p:txBody>
      </p:sp>
      <p:sp>
        <p:nvSpPr>
          <p:cNvPr id="3" name="Rounded Rectangle 2"/>
          <p:cNvSpPr/>
          <p:nvPr/>
        </p:nvSpPr>
        <p:spPr>
          <a:xfrm>
            <a:off x="2548410" y="1707498"/>
            <a:ext cx="3698699" cy="93610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rgbClr val="FFC000"/>
                </a:solidFill>
                <a:effectLst>
                  <a:outerShdw blurRad="50800" dist="39000" dir="5460000" algn="tl">
                    <a:srgbClr val="000000">
                      <a:alpha val="38000"/>
                    </a:srgbClr>
                  </a:outerShdw>
                </a:effectLst>
              </a:rPr>
              <a:t> اولاَ:مفهوم القانون</a:t>
            </a:r>
            <a:endParaRPr lang="ar-IQ" sz="3600" b="1" dirty="0">
              <a:ln w="11430"/>
              <a:solidFill>
                <a:srgbClr val="FFC000"/>
              </a:solidFill>
              <a:effectLst>
                <a:outerShdw blurRad="50800" dist="39000" dir="5460000" algn="tl">
                  <a:srgbClr val="000000">
                    <a:alpha val="38000"/>
                  </a:srgbClr>
                </a:outerShdw>
              </a:effectLst>
            </a:endParaRPr>
          </a:p>
        </p:txBody>
      </p:sp>
      <p:sp>
        <p:nvSpPr>
          <p:cNvPr id="4" name="Rectangle 3"/>
          <p:cNvSpPr/>
          <p:nvPr/>
        </p:nvSpPr>
        <p:spPr>
          <a:xfrm>
            <a:off x="0" y="4052171"/>
            <a:ext cx="9144000" cy="55872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IQ" sz="2800" b="1" dirty="0" smtClean="0">
                <a:solidFill>
                  <a:prstClr val="white"/>
                </a:solidFill>
              </a:rPr>
              <a:t> </a:t>
            </a:r>
            <a:r>
              <a:rPr lang="ar-IQ" sz="2800" b="1" dirty="0">
                <a:solidFill>
                  <a:prstClr val="white"/>
                </a:solidFill>
              </a:rPr>
              <a:t>خصائص القاعدة القانونية</a:t>
            </a:r>
          </a:p>
        </p:txBody>
      </p:sp>
    </p:spTree>
    <p:extLst>
      <p:ext uri="{BB962C8B-B14F-4D97-AF65-F5344CB8AC3E}">
        <p14:creationId xmlns:p14="http://schemas.microsoft.com/office/powerpoint/2010/main" val="409963550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2250"/>
                                  </p:stCondLst>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animEffect transition="in" filter="fade">
                                      <p:cBhvr>
                                        <p:cTn id="9" dur="3000"/>
                                        <p:tgtEl>
                                          <p:spTgt spid="5"/>
                                        </p:tgtEl>
                                      </p:cBhvr>
                                    </p:animEffect>
                                  </p:childTnLst>
                                </p:cTn>
                              </p:par>
                            </p:childTnLst>
                          </p:cTn>
                        </p:par>
                        <p:par>
                          <p:cTn id="10" fill="hold">
                            <p:stCondLst>
                              <p:cond delay="525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gtEl>
                                        <p:attrNameLst>
                                          <p:attrName>ppt_y</p:attrName>
                                        </p:attrNameLst>
                                      </p:cBhvr>
                                      <p:tavLst>
                                        <p:tav tm="0">
                                          <p:val>
                                            <p:strVal val="#ppt_y"/>
                                          </p:val>
                                        </p:tav>
                                        <p:tav tm="100000">
                                          <p:val>
                                            <p:strVal val="#ppt_y"/>
                                          </p:val>
                                        </p:tav>
                                      </p:tavLst>
                                    </p:anim>
                                    <p:anim calcmode="lin" valueType="num">
                                      <p:cBhvr>
                                        <p:cTn id="22"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2000" fill="hold"/>
                                        <p:tgtEl>
                                          <p:spTgt spid="2"/>
                                        </p:tgtEl>
                                        <p:attrNameLst>
                                          <p:attrName>ppt_w</p:attrName>
                                        </p:attrNameLst>
                                      </p:cBhvr>
                                      <p:tavLst>
                                        <p:tav tm="0">
                                          <p:val>
                                            <p:fltVal val="0"/>
                                          </p:val>
                                        </p:tav>
                                        <p:tav tm="100000">
                                          <p:val>
                                            <p:strVal val="#ppt_w"/>
                                          </p:val>
                                        </p:tav>
                                      </p:tavLst>
                                    </p:anim>
                                    <p:anim calcmode="lin" valueType="num">
                                      <p:cBhvr>
                                        <p:cTn id="30" dur="2000" fill="hold"/>
                                        <p:tgtEl>
                                          <p:spTgt spid="2"/>
                                        </p:tgtEl>
                                        <p:attrNameLst>
                                          <p:attrName>ppt_h</p:attrName>
                                        </p:attrNameLst>
                                      </p:cBhvr>
                                      <p:tavLst>
                                        <p:tav tm="0">
                                          <p:val>
                                            <p:fltVal val="0"/>
                                          </p:val>
                                        </p:tav>
                                        <p:tav tm="100000">
                                          <p:val>
                                            <p:strVal val="#ppt_h"/>
                                          </p:val>
                                        </p:tav>
                                      </p:tavLst>
                                    </p:anim>
                                    <p:anim calcmode="lin" valueType="num">
                                      <p:cBhvr>
                                        <p:cTn id="31" dur="2000" fill="hold"/>
                                        <p:tgtEl>
                                          <p:spTgt spid="2"/>
                                        </p:tgtEl>
                                        <p:attrNameLst>
                                          <p:attrName>style.rotation</p:attrName>
                                        </p:attrNameLst>
                                      </p:cBhvr>
                                      <p:tavLst>
                                        <p:tav tm="0">
                                          <p:val>
                                            <p:fltVal val="90"/>
                                          </p:val>
                                        </p:tav>
                                        <p:tav tm="100000">
                                          <p:val>
                                            <p:fltVal val="0"/>
                                          </p:val>
                                        </p:tav>
                                      </p:tavLst>
                                    </p:anim>
                                    <p:animEffect transition="in" filter="fade">
                                      <p:cBhvr>
                                        <p:cTn id="32" dur="2000"/>
                                        <p:tgtEl>
                                          <p:spTgt spid="2"/>
                                        </p:tgtEl>
                                      </p:cBhvr>
                                    </p:animEffect>
                                  </p:childTnLst>
                                </p:cTn>
                              </p:par>
                            </p:childTnLst>
                          </p:cTn>
                        </p:par>
                        <p:par>
                          <p:cTn id="33" fill="hold">
                            <p:stCondLst>
                              <p:cond delay="2000"/>
                            </p:stCondLst>
                            <p:childTnLst>
                              <p:par>
                                <p:cTn id="34" presetID="23" presetClass="entr" presetSubtype="16"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2000" fill="hold"/>
                                        <p:tgtEl>
                                          <p:spTgt spid="8"/>
                                        </p:tgtEl>
                                        <p:attrNameLst>
                                          <p:attrName>ppt_w</p:attrName>
                                        </p:attrNameLst>
                                      </p:cBhvr>
                                      <p:tavLst>
                                        <p:tav tm="0">
                                          <p:val>
                                            <p:fltVal val="0"/>
                                          </p:val>
                                        </p:tav>
                                        <p:tav tm="100000">
                                          <p:val>
                                            <p:strVal val="#ppt_w"/>
                                          </p:val>
                                        </p:tav>
                                      </p:tavLst>
                                    </p:anim>
                                    <p:anim calcmode="lin" valueType="num">
                                      <p:cBhvr>
                                        <p:cTn id="37" dur="20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2000"/>
                                        <p:tgtEl>
                                          <p:spTgt spid="4"/>
                                        </p:tgtEl>
                                      </p:cBhvr>
                                    </p:animEffect>
                                  </p:childTnLst>
                                </p:cTn>
                              </p:par>
                            </p:childTnLst>
                          </p:cTn>
                        </p:par>
                        <p:par>
                          <p:cTn id="43" fill="hold">
                            <p:stCondLst>
                              <p:cond delay="2000"/>
                            </p:stCondLst>
                            <p:childTnLst>
                              <p:par>
                                <p:cTn id="44" presetID="56" presetClass="entr" presetSubtype="0" fill="hold" grpId="0" nodeType="afterEffect">
                                  <p:stCondLst>
                                    <p:cond delay="0"/>
                                  </p:stCondLst>
                                  <p:iterate type="lt">
                                    <p:tmPct val="10000"/>
                                  </p:iterate>
                                  <p:childTnLst>
                                    <p:set>
                                      <p:cBhvr>
                                        <p:cTn id="45" dur="1" fill="hold">
                                          <p:stCondLst>
                                            <p:cond delay="0"/>
                                          </p:stCondLst>
                                        </p:cTn>
                                        <p:tgtEl>
                                          <p:spTgt spid="11"/>
                                        </p:tgtEl>
                                        <p:attrNameLst>
                                          <p:attrName>style.visibility</p:attrName>
                                        </p:attrNameLst>
                                      </p:cBhvr>
                                      <p:to>
                                        <p:strVal val="visible"/>
                                      </p:to>
                                    </p:set>
                                    <p:anim by="(-#ppt_w*2)" calcmode="lin" valueType="num">
                                      <p:cBhvr rctx="PPT">
                                        <p:cTn id="46" dur="250" autoRev="1" fill="hold">
                                          <p:stCondLst>
                                            <p:cond delay="0"/>
                                          </p:stCondLst>
                                        </p:cTn>
                                        <p:tgtEl>
                                          <p:spTgt spid="11"/>
                                        </p:tgtEl>
                                        <p:attrNameLst>
                                          <p:attrName>ppt_w</p:attrName>
                                        </p:attrNameLst>
                                      </p:cBhvr>
                                    </p:anim>
                                    <p:anim by="(#ppt_w*0.50)" calcmode="lin" valueType="num">
                                      <p:cBhvr>
                                        <p:cTn id="47" dur="250" decel="50000" autoRev="1" fill="hold">
                                          <p:stCondLst>
                                            <p:cond delay="0"/>
                                          </p:stCondLst>
                                        </p:cTn>
                                        <p:tgtEl>
                                          <p:spTgt spid="11"/>
                                        </p:tgtEl>
                                        <p:attrNameLst>
                                          <p:attrName>ppt_x</p:attrName>
                                        </p:attrNameLst>
                                      </p:cBhvr>
                                    </p:anim>
                                    <p:anim from="(-#ppt_h/2)" to="(#ppt_y)" calcmode="lin" valueType="num">
                                      <p:cBhvr>
                                        <p:cTn id="48" dur="500" fill="hold">
                                          <p:stCondLst>
                                            <p:cond delay="0"/>
                                          </p:stCondLst>
                                        </p:cTn>
                                        <p:tgtEl>
                                          <p:spTgt spid="11"/>
                                        </p:tgtEl>
                                        <p:attrNameLst>
                                          <p:attrName>ppt_y</p:attrName>
                                        </p:attrNameLst>
                                      </p:cBhvr>
                                    </p:anim>
                                    <p:animRot by="21600000">
                                      <p:cBhvr>
                                        <p:cTn id="49" dur="500" fill="hold">
                                          <p:stCondLst>
                                            <p:cond delay="0"/>
                                          </p:stCondLst>
                                        </p:cTn>
                                        <p:tgtEl>
                                          <p:spTgt spid="11"/>
                                        </p:tgtEl>
                                        <p:attrNameLst>
                                          <p:attrName>r</p:attrName>
                                        </p:attrNameLst>
                                      </p:cBhvr>
                                    </p:animRot>
                                  </p:childTnLst>
                                </p:cTn>
                              </p:par>
                            </p:childTnLst>
                          </p:cTn>
                        </p:par>
                        <p:par>
                          <p:cTn id="50" fill="hold">
                            <p:stCondLst>
                              <p:cond delay="3400"/>
                            </p:stCondLst>
                            <p:childTnLst>
                              <p:par>
                                <p:cTn id="51" presetID="56" presetClass="entr" presetSubtype="0" fill="hold" grpId="0" nodeType="afterEffect">
                                  <p:stCondLst>
                                    <p:cond delay="0"/>
                                  </p:stCondLst>
                                  <p:iterate type="lt">
                                    <p:tmPct val="10000"/>
                                  </p:iterate>
                                  <p:childTnLst>
                                    <p:set>
                                      <p:cBhvr>
                                        <p:cTn id="52" dur="1" fill="hold">
                                          <p:stCondLst>
                                            <p:cond delay="0"/>
                                          </p:stCondLst>
                                        </p:cTn>
                                        <p:tgtEl>
                                          <p:spTgt spid="12"/>
                                        </p:tgtEl>
                                        <p:attrNameLst>
                                          <p:attrName>style.visibility</p:attrName>
                                        </p:attrNameLst>
                                      </p:cBhvr>
                                      <p:to>
                                        <p:strVal val="visible"/>
                                      </p:to>
                                    </p:set>
                                    <p:anim by="(-#ppt_w*2)" calcmode="lin" valueType="num">
                                      <p:cBhvr rctx="PPT">
                                        <p:cTn id="53" dur="250" autoRev="1" fill="hold">
                                          <p:stCondLst>
                                            <p:cond delay="0"/>
                                          </p:stCondLst>
                                        </p:cTn>
                                        <p:tgtEl>
                                          <p:spTgt spid="12"/>
                                        </p:tgtEl>
                                        <p:attrNameLst>
                                          <p:attrName>ppt_w</p:attrName>
                                        </p:attrNameLst>
                                      </p:cBhvr>
                                    </p:anim>
                                    <p:anim by="(#ppt_w*0.50)" calcmode="lin" valueType="num">
                                      <p:cBhvr>
                                        <p:cTn id="54" dur="250" decel="50000" autoRev="1" fill="hold">
                                          <p:stCondLst>
                                            <p:cond delay="0"/>
                                          </p:stCondLst>
                                        </p:cTn>
                                        <p:tgtEl>
                                          <p:spTgt spid="12"/>
                                        </p:tgtEl>
                                        <p:attrNameLst>
                                          <p:attrName>ppt_x</p:attrName>
                                        </p:attrNameLst>
                                      </p:cBhvr>
                                    </p:anim>
                                    <p:anim from="(-#ppt_h/2)" to="(#ppt_y)" calcmode="lin" valueType="num">
                                      <p:cBhvr>
                                        <p:cTn id="55" dur="500" fill="hold">
                                          <p:stCondLst>
                                            <p:cond delay="0"/>
                                          </p:stCondLst>
                                        </p:cTn>
                                        <p:tgtEl>
                                          <p:spTgt spid="12"/>
                                        </p:tgtEl>
                                        <p:attrNameLst>
                                          <p:attrName>ppt_y</p:attrName>
                                        </p:attrNameLst>
                                      </p:cBhvr>
                                    </p:anim>
                                    <p:animRot by="21600000">
                                      <p:cBhvr>
                                        <p:cTn id="56" dur="500" fill="hold">
                                          <p:stCondLst>
                                            <p:cond delay="0"/>
                                          </p:stCondLst>
                                        </p:cTn>
                                        <p:tgtEl>
                                          <p:spTgt spid="12"/>
                                        </p:tgtEl>
                                        <p:attrNameLst>
                                          <p:attrName>r</p:attrName>
                                        </p:attrNameLst>
                                      </p:cBhvr>
                                    </p:animRot>
                                  </p:childTnLst>
                                </p:cTn>
                              </p:par>
                            </p:childTnLst>
                          </p:cTn>
                        </p:par>
                        <p:par>
                          <p:cTn id="57" fill="hold">
                            <p:stCondLst>
                              <p:cond delay="4900"/>
                            </p:stCondLst>
                            <p:childTnLst>
                              <p:par>
                                <p:cTn id="58" presetID="56" presetClass="entr" presetSubtype="0" fill="hold" grpId="0" nodeType="afterEffect">
                                  <p:stCondLst>
                                    <p:cond delay="0"/>
                                  </p:stCondLst>
                                  <p:iterate type="lt">
                                    <p:tmPct val="10000"/>
                                  </p:iterate>
                                  <p:childTnLst>
                                    <p:set>
                                      <p:cBhvr>
                                        <p:cTn id="59" dur="1" fill="hold">
                                          <p:stCondLst>
                                            <p:cond delay="0"/>
                                          </p:stCondLst>
                                        </p:cTn>
                                        <p:tgtEl>
                                          <p:spTgt spid="13"/>
                                        </p:tgtEl>
                                        <p:attrNameLst>
                                          <p:attrName>style.visibility</p:attrName>
                                        </p:attrNameLst>
                                      </p:cBhvr>
                                      <p:to>
                                        <p:strVal val="visible"/>
                                      </p:to>
                                    </p:set>
                                    <p:anim by="(-#ppt_w*2)" calcmode="lin" valueType="num">
                                      <p:cBhvr rctx="PPT">
                                        <p:cTn id="60" dur="500" autoRev="1" fill="hold">
                                          <p:stCondLst>
                                            <p:cond delay="0"/>
                                          </p:stCondLst>
                                        </p:cTn>
                                        <p:tgtEl>
                                          <p:spTgt spid="13"/>
                                        </p:tgtEl>
                                        <p:attrNameLst>
                                          <p:attrName>ppt_w</p:attrName>
                                        </p:attrNameLst>
                                      </p:cBhvr>
                                    </p:anim>
                                    <p:anim by="(#ppt_w*0.50)" calcmode="lin" valueType="num">
                                      <p:cBhvr>
                                        <p:cTn id="61" dur="500" decel="50000" autoRev="1" fill="hold">
                                          <p:stCondLst>
                                            <p:cond delay="0"/>
                                          </p:stCondLst>
                                        </p:cTn>
                                        <p:tgtEl>
                                          <p:spTgt spid="13"/>
                                        </p:tgtEl>
                                        <p:attrNameLst>
                                          <p:attrName>ppt_x</p:attrName>
                                        </p:attrNameLst>
                                      </p:cBhvr>
                                    </p:anim>
                                    <p:anim from="(-#ppt_h/2)" to="(#ppt_y)" calcmode="lin" valueType="num">
                                      <p:cBhvr>
                                        <p:cTn id="62" dur="1000" fill="hold">
                                          <p:stCondLst>
                                            <p:cond delay="0"/>
                                          </p:stCondLst>
                                        </p:cTn>
                                        <p:tgtEl>
                                          <p:spTgt spid="13"/>
                                        </p:tgtEl>
                                        <p:attrNameLst>
                                          <p:attrName>ppt_y</p:attrName>
                                        </p:attrNameLst>
                                      </p:cBhvr>
                                    </p:anim>
                                    <p:animRot by="21600000">
                                      <p:cBhvr>
                                        <p:cTn id="63" dur="1000" fill="hold">
                                          <p:stCondLst>
                                            <p:cond delay="0"/>
                                          </p:stCondLst>
                                        </p:cTn>
                                        <p:tgtEl>
                                          <p:spTgt spid="13"/>
                                        </p:tgtEl>
                                        <p:attrNameLst>
                                          <p:attrName>r</p:attrName>
                                        </p:attrNameLst>
                                      </p:cBhvr>
                                    </p:animRot>
                                  </p:childTnLst>
                                </p:cTn>
                              </p:par>
                            </p:childTnLst>
                          </p:cTn>
                        </p:par>
                        <p:par>
                          <p:cTn id="64" fill="hold">
                            <p:stCondLst>
                              <p:cond delay="7700"/>
                            </p:stCondLst>
                            <p:childTnLst>
                              <p:par>
                                <p:cTn id="65" presetID="56" presetClass="entr" presetSubtype="0" fill="hold" grpId="0" nodeType="afterEffect">
                                  <p:stCondLst>
                                    <p:cond delay="0"/>
                                  </p:stCondLst>
                                  <p:iterate type="lt">
                                    <p:tmPct val="10000"/>
                                  </p:iterate>
                                  <p:childTnLst>
                                    <p:set>
                                      <p:cBhvr>
                                        <p:cTn id="66" dur="1" fill="hold">
                                          <p:stCondLst>
                                            <p:cond delay="0"/>
                                          </p:stCondLst>
                                        </p:cTn>
                                        <p:tgtEl>
                                          <p:spTgt spid="14"/>
                                        </p:tgtEl>
                                        <p:attrNameLst>
                                          <p:attrName>style.visibility</p:attrName>
                                        </p:attrNameLst>
                                      </p:cBhvr>
                                      <p:to>
                                        <p:strVal val="visible"/>
                                      </p:to>
                                    </p:set>
                                    <p:anim by="(-#ppt_w*2)" calcmode="lin" valueType="num">
                                      <p:cBhvr rctx="PPT">
                                        <p:cTn id="67" dur="500" autoRev="1" fill="hold">
                                          <p:stCondLst>
                                            <p:cond delay="0"/>
                                          </p:stCondLst>
                                        </p:cTn>
                                        <p:tgtEl>
                                          <p:spTgt spid="14"/>
                                        </p:tgtEl>
                                        <p:attrNameLst>
                                          <p:attrName>ppt_w</p:attrName>
                                        </p:attrNameLst>
                                      </p:cBhvr>
                                    </p:anim>
                                    <p:anim by="(#ppt_w*0.50)" calcmode="lin" valueType="num">
                                      <p:cBhvr>
                                        <p:cTn id="68" dur="500" decel="50000" autoRev="1" fill="hold">
                                          <p:stCondLst>
                                            <p:cond delay="0"/>
                                          </p:stCondLst>
                                        </p:cTn>
                                        <p:tgtEl>
                                          <p:spTgt spid="14"/>
                                        </p:tgtEl>
                                        <p:attrNameLst>
                                          <p:attrName>ppt_x</p:attrName>
                                        </p:attrNameLst>
                                      </p:cBhvr>
                                    </p:anim>
                                    <p:anim from="(-#ppt_h/2)" to="(#ppt_y)" calcmode="lin" valueType="num">
                                      <p:cBhvr>
                                        <p:cTn id="69" dur="1000" fill="hold">
                                          <p:stCondLst>
                                            <p:cond delay="0"/>
                                          </p:stCondLst>
                                        </p:cTn>
                                        <p:tgtEl>
                                          <p:spTgt spid="14"/>
                                        </p:tgtEl>
                                        <p:attrNameLst>
                                          <p:attrName>ppt_y</p:attrName>
                                        </p:attrNameLst>
                                      </p:cBhvr>
                                    </p:anim>
                                    <p:animRot by="21600000">
                                      <p:cBhvr>
                                        <p:cTn id="70" dur="1000"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11" grpId="0"/>
      <p:bldP spid="12" grpId="0"/>
      <p:bldP spid="13" grpId="0"/>
      <p:bldP spid="14" grpId="0"/>
      <p:bldP spid="2" grpId="0" animBg="1"/>
      <p:bldP spid="3"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rgbClr val="990000"/>
          </a:bgClr>
        </a:pattFill>
        <a:effectLst/>
      </p:bgPr>
    </p:bg>
    <p:spTree>
      <p:nvGrpSpPr>
        <p:cNvPr id="1" name=""/>
        <p:cNvGrpSpPr/>
        <p:nvPr/>
      </p:nvGrpSpPr>
      <p:grpSpPr>
        <a:xfrm>
          <a:off x="0" y="0"/>
          <a:ext cx="0" cy="0"/>
          <a:chOff x="0" y="0"/>
          <a:chExt cx="0" cy="0"/>
        </a:xfrm>
      </p:grpSpPr>
      <p:sp>
        <p:nvSpPr>
          <p:cNvPr id="15" name="Rectangle 14"/>
          <p:cNvSpPr/>
          <p:nvPr/>
        </p:nvSpPr>
        <p:spPr>
          <a:xfrm>
            <a:off x="-26211" y="140438"/>
            <a:ext cx="9144000" cy="2308324"/>
          </a:xfrm>
          <a:prstGeom prst="rect">
            <a:avLst/>
          </a:prstGeom>
        </p:spPr>
        <p:txBody>
          <a:bodyPr wrap="square">
            <a:spAutoFit/>
          </a:bodyPr>
          <a:lstStyle/>
          <a:p>
            <a:pPr lvl="0" fontAlgn="base">
              <a:spcBef>
                <a:spcPct val="0"/>
              </a:spcBef>
              <a:spcAft>
                <a:spcPct val="0"/>
              </a:spcAft>
              <a:defRPr/>
            </a:pPr>
            <a:r>
              <a:rPr kumimoji="0" lang="ar-SA" sz="3200" b="1" i="0" u="none" strike="noStrike" kern="0" cap="none" spc="0" normalizeH="0" baseline="0" noProof="0" dirty="0" smtClean="0">
                <a:ln>
                  <a:noFill/>
                </a:ln>
                <a:solidFill>
                  <a:srgbClr val="FFFFFF"/>
                </a:solidFill>
                <a:effectLst/>
                <a:uLnTx/>
                <a:uFillTx/>
                <a:latin typeface="Tahoma"/>
                <a:cs typeface="Arial"/>
              </a:rPr>
              <a:t>1- انها قاعدة السلوكية</a:t>
            </a:r>
            <a:r>
              <a:rPr lang="ar-SA" sz="2800" b="1" kern="0" dirty="0">
                <a:solidFill>
                  <a:srgbClr val="000000"/>
                </a:solidFill>
                <a:latin typeface="Tahoma"/>
                <a:cs typeface="Arial"/>
              </a:rPr>
              <a:t> </a:t>
            </a:r>
            <a:r>
              <a:rPr lang="ar-SA" sz="2800" b="1" kern="0" dirty="0" smtClean="0">
                <a:solidFill>
                  <a:schemeClr val="bg1"/>
                </a:solidFill>
                <a:latin typeface="Tahoma"/>
                <a:cs typeface="Arial"/>
              </a:rPr>
              <a:t>:</a:t>
            </a:r>
            <a:r>
              <a:rPr lang="ar-SA" sz="2800" b="1" kern="0" dirty="0" smtClean="0">
                <a:solidFill>
                  <a:srgbClr val="000000"/>
                </a:solidFill>
                <a:effectLst>
                  <a:glow rad="101600">
                    <a:schemeClr val="accent6">
                      <a:lumMod val="20000"/>
                      <a:lumOff val="80000"/>
                      <a:alpha val="60000"/>
                    </a:schemeClr>
                  </a:glow>
                </a:effectLst>
                <a:latin typeface="Tahoma"/>
                <a:cs typeface="Arial"/>
              </a:rPr>
              <a:t>إن </a:t>
            </a:r>
            <a:r>
              <a:rPr lang="ar-SA" sz="2800" b="1" kern="0" dirty="0">
                <a:solidFill>
                  <a:srgbClr val="000000"/>
                </a:solidFill>
                <a:effectLst>
                  <a:glow rad="101600">
                    <a:schemeClr val="accent6">
                      <a:lumMod val="20000"/>
                      <a:lumOff val="80000"/>
                      <a:alpha val="60000"/>
                    </a:schemeClr>
                  </a:glow>
                </a:effectLst>
                <a:latin typeface="Tahoma"/>
                <a:cs typeface="Arial"/>
              </a:rPr>
              <a:t>هدف القاعدة القانونية هو تنظيم السلوك فهي قاعدة تقويمية يراد بها توجيه </a:t>
            </a:r>
            <a:r>
              <a:rPr kumimoji="0" lang="ar-SA" sz="2800" b="1" i="0" u="none" strike="noStrike" kern="0" cap="none" spc="0" normalizeH="0" baseline="0" noProof="0" dirty="0" smtClean="0">
                <a:ln>
                  <a:noFill/>
                </a:ln>
                <a:solidFill>
                  <a:srgbClr val="000000"/>
                </a:solidFill>
                <a:effectLst>
                  <a:glow rad="101600">
                    <a:schemeClr val="accent6">
                      <a:lumMod val="20000"/>
                      <a:lumOff val="80000"/>
                      <a:alpha val="60000"/>
                    </a:schemeClr>
                  </a:glow>
                </a:effectLst>
                <a:uLnTx/>
                <a:uFillTx/>
                <a:latin typeface="Tahoma"/>
                <a:cs typeface="Arial"/>
              </a:rPr>
              <a:t>السلوك </a:t>
            </a:r>
            <a:r>
              <a:rPr kumimoji="0" lang="ar-SA" sz="2800" b="1" i="0" u="none" strike="noStrike" kern="0" cap="none" spc="0" normalizeH="0" baseline="0" noProof="0" dirty="0">
                <a:ln>
                  <a:noFill/>
                </a:ln>
                <a:solidFill>
                  <a:srgbClr val="000000"/>
                </a:solidFill>
                <a:effectLst>
                  <a:glow rad="101600">
                    <a:schemeClr val="accent6">
                      <a:lumMod val="20000"/>
                      <a:lumOff val="80000"/>
                      <a:alpha val="60000"/>
                    </a:schemeClr>
                  </a:glow>
                </a:effectLst>
                <a:uLnTx/>
                <a:uFillTx/>
                <a:latin typeface="Tahoma"/>
                <a:cs typeface="Arial"/>
              </a:rPr>
              <a:t>وجهة معينة ، وهذا التوجيه قد يكون </a:t>
            </a:r>
            <a:r>
              <a:rPr kumimoji="0" lang="ar-SA" sz="2800" b="1" i="0" u="none" strike="noStrike" kern="0" cap="none" spc="0" normalizeH="0" baseline="0" noProof="0" dirty="0">
                <a:ln>
                  <a:noFill/>
                </a:ln>
                <a:solidFill>
                  <a:srgbClr val="FFC000"/>
                </a:solidFill>
                <a:effectLst/>
                <a:uLnTx/>
                <a:uFillTx/>
                <a:latin typeface="Tahoma"/>
                <a:cs typeface="Arial"/>
              </a:rPr>
              <a:t>بطريقة مباشرة </a:t>
            </a:r>
            <a:r>
              <a:rPr kumimoji="0" lang="ar-SA" sz="2800" b="1" i="0" u="none" strike="noStrike" kern="0" cap="none" spc="0" normalizeH="0" baseline="0" noProof="0" dirty="0">
                <a:ln>
                  <a:noFill/>
                </a:ln>
                <a:solidFill>
                  <a:srgbClr val="000000"/>
                </a:solidFill>
                <a:effectLst>
                  <a:glow rad="101600">
                    <a:schemeClr val="accent6">
                      <a:lumMod val="20000"/>
                      <a:lumOff val="80000"/>
                      <a:alpha val="60000"/>
                    </a:schemeClr>
                  </a:glow>
                </a:effectLst>
                <a:uLnTx/>
                <a:uFillTx/>
                <a:latin typeface="Tahoma"/>
                <a:cs typeface="Arial"/>
              </a:rPr>
              <a:t>عندما تتضمن القاعدة أمرا أو نهيا كما قد يكون توجيه السلوك </a:t>
            </a:r>
            <a:r>
              <a:rPr kumimoji="0" lang="ar-SA" sz="2800" b="1" i="0" u="none" strike="noStrike" kern="0" cap="none" spc="0" normalizeH="0" baseline="0" noProof="0" dirty="0">
                <a:ln>
                  <a:noFill/>
                </a:ln>
                <a:solidFill>
                  <a:srgbClr val="92D050"/>
                </a:solidFill>
                <a:effectLst/>
                <a:uLnTx/>
                <a:uFillTx/>
                <a:latin typeface="Tahoma"/>
                <a:cs typeface="Arial"/>
              </a:rPr>
              <a:t>بطريقة غير مباشرة </a:t>
            </a:r>
            <a:r>
              <a:rPr kumimoji="0" lang="ar-SA" sz="2800" b="1" i="0" u="none" strike="noStrike" kern="0" cap="none" spc="0" normalizeH="0" baseline="0" noProof="0" dirty="0">
                <a:ln>
                  <a:noFill/>
                </a:ln>
                <a:solidFill>
                  <a:srgbClr val="000000"/>
                </a:solidFill>
                <a:effectLst>
                  <a:glow rad="101600">
                    <a:schemeClr val="accent6">
                      <a:lumMod val="20000"/>
                      <a:lumOff val="80000"/>
                      <a:alpha val="60000"/>
                    </a:schemeClr>
                  </a:glow>
                </a:effectLst>
                <a:uLnTx/>
                <a:uFillTx/>
                <a:latin typeface="Tahoma"/>
                <a:cs typeface="Arial"/>
              </a:rPr>
              <a:t>حيث تضمن القاعدة تعريفا أو تنظيما فيكون الالتزام بها بمطابقة السلوك لأحكام هذا التنظيم</a:t>
            </a:r>
            <a:r>
              <a:rPr kumimoji="0" lang="en-US" sz="2800" b="1" i="0" u="none" strike="noStrike" kern="0" cap="none" spc="0" normalizeH="0" baseline="0" noProof="0" dirty="0">
                <a:ln>
                  <a:noFill/>
                </a:ln>
                <a:solidFill>
                  <a:srgbClr val="000000"/>
                </a:solidFill>
                <a:effectLst/>
                <a:uLnTx/>
                <a:uFillTx/>
                <a:latin typeface="Tahoma"/>
                <a:cs typeface="Arial"/>
              </a:rPr>
              <a:t> </a:t>
            </a:r>
            <a:endParaRPr kumimoji="0" lang="ar-IQ" sz="2800" b="0" i="0" u="none" strike="noStrike" kern="0" cap="none" spc="0" normalizeH="0" baseline="0" noProof="0" dirty="0">
              <a:ln>
                <a:noFill/>
              </a:ln>
              <a:solidFill>
                <a:sysClr val="windowText" lastClr="000000"/>
              </a:solidFill>
              <a:effectLst/>
              <a:uLnTx/>
              <a:uFillTx/>
            </a:endParaRPr>
          </a:p>
        </p:txBody>
      </p:sp>
      <p:sp>
        <p:nvSpPr>
          <p:cNvPr id="16" name="Rounded Rectangle 15"/>
          <p:cNvSpPr/>
          <p:nvPr/>
        </p:nvSpPr>
        <p:spPr>
          <a:xfrm>
            <a:off x="0" y="3113696"/>
            <a:ext cx="9117789" cy="3555664"/>
          </a:xfrm>
          <a:prstGeom prst="roundRect">
            <a:avLst/>
          </a:prstGeom>
          <a:noFill/>
          <a:ln w="55000" cap="flat" cmpd="thickThin" algn="ctr">
            <a:noFill/>
            <a:prstDash val="solid"/>
          </a:ln>
          <a:effectLst/>
        </p:spPr>
        <p:txBody>
          <a:bodyPr rtlCol="1" anchor="ctr"/>
          <a:lstStyle/>
          <a:p>
            <a:r>
              <a:rPr kumimoji="0" lang="en-US" sz="2800" b="1" i="0" u="none" strike="noStrike" kern="0" cap="none" spc="0" normalizeH="0" baseline="0" noProof="0" dirty="0" smtClean="0">
                <a:ln>
                  <a:noFill/>
                </a:ln>
                <a:effectLst/>
                <a:uLnTx/>
                <a:uFillTx/>
                <a:latin typeface="Tahoma"/>
                <a:cs typeface="Arial"/>
              </a:rPr>
              <a:t/>
            </a:r>
            <a:br>
              <a:rPr kumimoji="0" lang="en-US" sz="2800" b="1" i="0" u="none" strike="noStrike" kern="0" cap="none" spc="0" normalizeH="0" baseline="0" noProof="0" dirty="0" smtClean="0">
                <a:ln>
                  <a:noFill/>
                </a:ln>
                <a:effectLst/>
                <a:uLnTx/>
                <a:uFillTx/>
                <a:latin typeface="Tahoma"/>
                <a:cs typeface="Arial"/>
              </a:rPr>
            </a:br>
            <a:r>
              <a:rPr lang="ar-SA" sz="2800" b="1" dirty="0" smtClean="0">
                <a:solidFill>
                  <a:prstClr val="white"/>
                </a:solidFill>
              </a:rPr>
              <a:t>2- </a:t>
            </a:r>
            <a:r>
              <a:rPr lang="ar-SA" sz="2800" b="1" dirty="0">
                <a:solidFill>
                  <a:prstClr val="white"/>
                </a:solidFill>
              </a:rPr>
              <a:t>انها قاعدة عامة </a:t>
            </a:r>
            <a:r>
              <a:rPr lang="ar-SA" sz="2800" b="1" dirty="0" smtClean="0">
                <a:solidFill>
                  <a:prstClr val="white"/>
                </a:solidFill>
              </a:rPr>
              <a:t>ومجردة</a:t>
            </a:r>
            <a:r>
              <a:rPr lang="ar-SA" sz="2800" b="1" kern="0" dirty="0">
                <a:solidFill>
                  <a:prstClr val="black"/>
                </a:solidFill>
                <a:latin typeface="Tahoma"/>
                <a:cs typeface="Arial"/>
              </a:rPr>
              <a:t> </a:t>
            </a:r>
            <a:r>
              <a:rPr lang="ar-SA" sz="2800" b="1" kern="0" dirty="0" smtClean="0">
                <a:solidFill>
                  <a:schemeClr val="bg1"/>
                </a:solidFill>
                <a:latin typeface="Tahoma"/>
                <a:cs typeface="Arial"/>
              </a:rPr>
              <a:t>: </a:t>
            </a:r>
            <a:r>
              <a:rPr lang="ar-SA" sz="2800" b="1" kern="0" dirty="0" smtClean="0">
                <a:solidFill>
                  <a:prstClr val="black"/>
                </a:solidFill>
                <a:latin typeface="Tahoma"/>
                <a:cs typeface="Arial"/>
              </a:rPr>
              <a:t>يقصد </a:t>
            </a:r>
            <a:r>
              <a:rPr lang="ar-SA" sz="2800" b="1" kern="0" dirty="0">
                <a:solidFill>
                  <a:prstClr val="black"/>
                </a:solidFill>
                <a:latin typeface="Tahoma"/>
                <a:cs typeface="Arial"/>
              </a:rPr>
              <a:t>بعموم القاعدة القانونية أن تكون القاعدة غير مخصصة فيما </a:t>
            </a:r>
            <a:r>
              <a:rPr lang="ar-SA" sz="2800" b="1" kern="0" dirty="0" smtClean="0">
                <a:solidFill>
                  <a:prstClr val="black"/>
                </a:solidFill>
                <a:latin typeface="Tahoma"/>
                <a:cs typeface="Arial"/>
              </a:rPr>
              <a:t>تضعه </a:t>
            </a:r>
            <a:r>
              <a:rPr lang="ar-SA" sz="2800" b="1" kern="0" dirty="0">
                <a:solidFill>
                  <a:prstClr val="black"/>
                </a:solidFill>
                <a:latin typeface="Tahoma"/>
                <a:cs typeface="Arial"/>
              </a:rPr>
              <a:t>من أحكام بشخص أو أشخاص معينين </a:t>
            </a:r>
            <a:r>
              <a:rPr lang="ar-SA" sz="2800" b="1" kern="0">
                <a:solidFill>
                  <a:prstClr val="black"/>
                </a:solidFill>
                <a:latin typeface="Tahoma"/>
                <a:cs typeface="Arial"/>
              </a:rPr>
              <a:t>بذواتهم </a:t>
            </a:r>
            <a:r>
              <a:rPr lang="ar-SA" sz="2800" b="1" kern="0" smtClean="0">
                <a:solidFill>
                  <a:prstClr val="black"/>
                </a:solidFill>
                <a:latin typeface="Tahoma"/>
                <a:cs typeface="Arial"/>
              </a:rPr>
              <a:t>،</a:t>
            </a:r>
            <a:r>
              <a:rPr kumimoji="0" lang="ar-SA" sz="2800" b="1" i="0" u="none" strike="noStrike" kern="0" cap="none" spc="0" normalizeH="0" baseline="0" noProof="0" smtClean="0">
                <a:ln>
                  <a:noFill/>
                </a:ln>
                <a:effectLst/>
                <a:uLnTx/>
                <a:uFillTx/>
                <a:latin typeface="Tahoma"/>
                <a:cs typeface="Arial"/>
              </a:rPr>
              <a:t>ويقصد </a:t>
            </a:r>
            <a:r>
              <a:rPr kumimoji="0" lang="ar-SA" sz="2800" b="1" i="0" u="none" strike="noStrike" kern="0" cap="none" spc="0" normalizeH="0" baseline="0" noProof="0" dirty="0">
                <a:ln>
                  <a:noFill/>
                </a:ln>
                <a:effectLst/>
                <a:uLnTx/>
                <a:uFillTx/>
                <a:latin typeface="Tahoma"/>
                <a:cs typeface="Arial"/>
              </a:rPr>
              <a:t>بالتجريد أن خطاب القاعدة القانونية لا يوجد إلى شخص بعينه أو واقعة بذاتها وانما العبرة فيه تكون بعموم الصفة وبتحقق بشأنها الشروط بحيث تنطبق على كل واقعة تتحقق بشأنها الشروط المتطلبة وعلى كل شخص اجتمعت فيه الصفات المستلزمة ، لذلك يضطرد تطبيق القاعدة القانونية على كل حالة تنشأ في أي وقت وتتوفر فيها شروط انطباقها </a:t>
            </a:r>
            <a:endParaRPr kumimoji="0" lang="ar-IQ" sz="2800" b="1" i="0" u="none" strike="noStrike" kern="0" cap="none" spc="0" normalizeH="0" baseline="0" noProof="0" dirty="0">
              <a:ln>
                <a:noFill/>
              </a:ln>
              <a:effectLst/>
              <a:uLnTx/>
              <a:uFillTx/>
              <a:latin typeface="Tahoma"/>
              <a:cs typeface="Arial"/>
            </a:endParaRPr>
          </a:p>
        </p:txBody>
      </p:sp>
      <p:sp>
        <p:nvSpPr>
          <p:cNvPr id="2" name="Rounded Rectangle 1"/>
          <p:cNvSpPr/>
          <p:nvPr/>
        </p:nvSpPr>
        <p:spPr>
          <a:xfrm flipV="1">
            <a:off x="526446" y="2636912"/>
            <a:ext cx="8064896" cy="108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97625325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rgbClr val="990000"/>
          </a:bgClr>
        </a:pattFill>
        <a:effectLst/>
      </p:bgPr>
    </p:bg>
    <p:spTree>
      <p:nvGrpSpPr>
        <p:cNvPr id="1" name=""/>
        <p:cNvGrpSpPr/>
        <p:nvPr/>
      </p:nvGrpSpPr>
      <p:grpSpPr>
        <a:xfrm>
          <a:off x="0" y="0"/>
          <a:ext cx="0" cy="0"/>
          <a:chOff x="0" y="0"/>
          <a:chExt cx="0" cy="0"/>
        </a:xfrm>
      </p:grpSpPr>
      <p:sp>
        <p:nvSpPr>
          <p:cNvPr id="17" name="Rectangle 16"/>
          <p:cNvSpPr/>
          <p:nvPr/>
        </p:nvSpPr>
        <p:spPr>
          <a:xfrm>
            <a:off x="-12543" y="63494"/>
            <a:ext cx="9171337" cy="4462760"/>
          </a:xfrm>
          <a:prstGeom prst="rect">
            <a:avLst/>
          </a:prstGeom>
        </p:spPr>
        <p:txBody>
          <a:bodyPr wrap="square">
            <a:spAutoFit/>
          </a:bodyPr>
          <a:lstStyle/>
          <a:p>
            <a:pPr>
              <a:defRPr/>
            </a:pPr>
            <a:r>
              <a:rPr lang="ar-SA" sz="3200" b="1" dirty="0" smtClean="0"/>
              <a:t>3 - </a:t>
            </a:r>
            <a:r>
              <a:rPr lang="ar-SA" sz="3200" b="1" dirty="0">
                <a:solidFill>
                  <a:schemeClr val="bg1"/>
                </a:solidFill>
              </a:rPr>
              <a:t>انها قاعدة اجتماعية  </a:t>
            </a:r>
            <a:r>
              <a:rPr lang="ar-SA" sz="2800" b="1" dirty="0" smtClean="0">
                <a:solidFill>
                  <a:schemeClr val="bg1"/>
                </a:solidFill>
              </a:rPr>
              <a:t>:</a:t>
            </a:r>
            <a:r>
              <a:rPr lang="ar-SA" sz="2800" b="1" dirty="0" smtClean="0"/>
              <a:t> إن </a:t>
            </a:r>
            <a:r>
              <a:rPr lang="ar-SA" sz="2800" b="1" dirty="0"/>
              <a:t>الحاجة إلى قواعد القانون لا تبدوا إلا مع قيام الجماعة حيث تظهر الحاجة إلى تنظيم </a:t>
            </a:r>
            <a:r>
              <a:rPr lang="ar-SA" sz="2800" b="1" dirty="0" smtClean="0"/>
              <a:t>علاقات </a:t>
            </a:r>
            <a:r>
              <a:rPr lang="ar-SA" sz="2800" b="1" dirty="0"/>
              <a:t>أفراد هذه الجماعة بعضهم البعض ، فالحياة الاجتماعية تقتضي ضبط علاقات الأفراد وإخضاعها للقيود التي ترمي إلى تحقيق التوازن بين الجانب الفردي والجانب الاجتماعي لتحقيق الاستقرار والسلام في الجماعة وهذا دور القاعدة القانونية</a:t>
            </a:r>
            <a:r>
              <a:rPr lang="en-US" sz="2800" b="1" dirty="0"/>
              <a:t> </a:t>
            </a:r>
            <a:endParaRPr lang="en-US" sz="2800" b="1" dirty="0" smtClean="0"/>
          </a:p>
          <a:p>
            <a:pPr>
              <a:defRPr/>
            </a:pPr>
            <a:r>
              <a:rPr lang="en-US" sz="2800" b="1" dirty="0" smtClean="0"/>
              <a:t>.</a:t>
            </a:r>
            <a:r>
              <a:rPr lang="en-US" sz="2400" b="1" dirty="0"/>
              <a:t/>
            </a:r>
            <a:br>
              <a:rPr lang="en-US" sz="2400" b="1" dirty="0"/>
            </a:br>
            <a:r>
              <a:rPr lang="ar-SA" sz="2800" b="1" u="sng" dirty="0">
                <a:solidFill>
                  <a:schemeClr val="accent5">
                    <a:lumMod val="40000"/>
                    <a:lumOff val="60000"/>
                  </a:schemeClr>
                </a:solidFill>
              </a:rPr>
              <a:t>والقاعدة القانونية</a:t>
            </a:r>
            <a:r>
              <a:rPr lang="ar-SA" sz="2800" b="1" dirty="0">
                <a:solidFill>
                  <a:schemeClr val="accent5">
                    <a:lumMod val="40000"/>
                    <a:lumOff val="60000"/>
                  </a:schemeClr>
                </a:solidFill>
              </a:rPr>
              <a:t> </a:t>
            </a:r>
            <a:r>
              <a:rPr lang="ar-SA" sz="2800" b="1" dirty="0"/>
              <a:t>وفق هذا المعنى هي قاعدة اجتماعية فيجب أن تتواءم مع ظروف المجتمع وعاداته وتقاليده ومعتقداته </a:t>
            </a:r>
            <a:r>
              <a:rPr lang="ar-SA" sz="2000" b="1" dirty="0"/>
              <a:t>، </a:t>
            </a:r>
            <a:r>
              <a:rPr lang="ar-SA" sz="2800" b="1" dirty="0"/>
              <a:t>فإذا انحرفت القاعدة عن هذه الأسس ولم تراع المثل العليا لذلك المجتمع قدر لها أن تفشل في حكم وتوجيه سلوك أفراد الجماعة</a:t>
            </a:r>
            <a:endParaRPr lang="ar-IQ" sz="3200" dirty="0"/>
          </a:p>
        </p:txBody>
      </p:sp>
      <p:sp>
        <p:nvSpPr>
          <p:cNvPr id="18" name="Rectangle 17"/>
          <p:cNvSpPr/>
          <p:nvPr/>
        </p:nvSpPr>
        <p:spPr>
          <a:xfrm>
            <a:off x="42133" y="4095367"/>
            <a:ext cx="9116661" cy="2800767"/>
          </a:xfrm>
          <a:prstGeom prst="rect">
            <a:avLst/>
          </a:prstGeom>
        </p:spPr>
        <p:txBody>
          <a:bodyPr wrap="square">
            <a:spAutoFit/>
          </a:bodyPr>
          <a:lstStyle/>
          <a:p>
            <a:pPr lvl="0"/>
            <a:r>
              <a:rPr kumimoji="0" lang="en-US" sz="32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a:ea typeface="+mj-ea"/>
              </a:rPr>
              <a:t/>
            </a:r>
            <a:br>
              <a:rPr kumimoji="0" lang="en-US" sz="32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a:ea typeface="+mj-ea"/>
              </a:rPr>
            </a:br>
            <a:r>
              <a:rPr lang="ar-SA" sz="3200" b="1" kern="0" dirty="0">
                <a:solidFill>
                  <a:schemeClr val="bg1"/>
                </a:solidFill>
                <a:effectLst>
                  <a:outerShdw blurRad="38100" dist="38100" dir="2700000" algn="tl">
                    <a:srgbClr val="000000">
                      <a:alpha val="43137"/>
                    </a:srgbClr>
                  </a:outerShdw>
                </a:effectLst>
                <a:latin typeface="Arial"/>
                <a:ea typeface="+mj-ea"/>
              </a:rPr>
              <a:t>  4- انها قاعدة ملزمة ومقترنة </a:t>
            </a:r>
            <a:r>
              <a:rPr lang="ar-SA" sz="3200" b="1" kern="0" dirty="0" smtClean="0">
                <a:solidFill>
                  <a:schemeClr val="bg1"/>
                </a:solidFill>
                <a:effectLst>
                  <a:outerShdw blurRad="38100" dist="38100" dir="2700000" algn="tl">
                    <a:srgbClr val="000000">
                      <a:alpha val="43137"/>
                    </a:srgbClr>
                  </a:outerShdw>
                </a:effectLst>
                <a:latin typeface="Arial"/>
                <a:ea typeface="+mj-ea"/>
              </a:rPr>
              <a:t>بجزاء</a:t>
            </a:r>
            <a:r>
              <a:rPr lang="ar-SA" sz="3200" b="1" kern="0" dirty="0">
                <a:solidFill>
                  <a:schemeClr val="bg1"/>
                </a:solidFill>
                <a:effectLst>
                  <a:outerShdw blurRad="38100" dist="38100" dir="2700000" algn="tl">
                    <a:srgbClr val="000000">
                      <a:alpha val="43137"/>
                    </a:srgbClr>
                  </a:outerShdw>
                </a:effectLst>
                <a:latin typeface="Arial"/>
              </a:rPr>
              <a:t> </a:t>
            </a:r>
            <a:r>
              <a:rPr lang="ar-SA" sz="3200" b="1" kern="0" dirty="0" smtClean="0">
                <a:solidFill>
                  <a:schemeClr val="bg1"/>
                </a:solidFill>
                <a:effectLst>
                  <a:outerShdw blurRad="38100" dist="38100" dir="2700000" algn="tl">
                    <a:srgbClr val="000000">
                      <a:alpha val="43137"/>
                    </a:srgbClr>
                  </a:outerShdw>
                </a:effectLst>
                <a:latin typeface="Arial"/>
              </a:rPr>
              <a:t>:</a:t>
            </a:r>
            <a:r>
              <a:rPr lang="ar-SA" sz="3200" b="1" kern="0" dirty="0" smtClean="0">
                <a:effectLst>
                  <a:outerShdw blurRad="38100" dist="38100" dir="2700000" algn="tl">
                    <a:srgbClr val="000000">
                      <a:alpha val="43137"/>
                    </a:srgbClr>
                  </a:outerShdw>
                </a:effectLst>
                <a:latin typeface="Arial"/>
              </a:rPr>
              <a:t> </a:t>
            </a:r>
            <a:r>
              <a:rPr lang="ar-SA" sz="2800" b="1" kern="0" dirty="0" smtClean="0">
                <a:effectLst>
                  <a:outerShdw blurRad="38100" dist="38100" dir="2700000" algn="tl">
                    <a:srgbClr val="000000"/>
                  </a:outerShdw>
                </a:effectLst>
                <a:latin typeface="Arial"/>
                <a:cs typeface="Arial"/>
              </a:rPr>
              <a:t>ويقصد </a:t>
            </a:r>
            <a:r>
              <a:rPr lang="ar-SA" sz="2800" b="1" kern="0" dirty="0">
                <a:effectLst>
                  <a:outerShdw blurRad="38100" dist="38100" dir="2700000" algn="tl">
                    <a:srgbClr val="000000"/>
                  </a:outerShdw>
                </a:effectLst>
                <a:latin typeface="Arial"/>
                <a:cs typeface="Arial"/>
              </a:rPr>
              <a:t>بذلك أن </a:t>
            </a:r>
            <a:r>
              <a:rPr lang="ar-SA" sz="2800" b="1" kern="0" dirty="0" smtClean="0">
                <a:effectLst>
                  <a:outerShdw blurRad="38100" dist="38100" dir="2700000" algn="tl">
                    <a:srgbClr val="000000"/>
                  </a:outerShdw>
                </a:effectLst>
                <a:latin typeface="Arial"/>
                <a:cs typeface="Arial"/>
              </a:rPr>
              <a:t>للقاعدة القانونية </a:t>
            </a:r>
            <a:r>
              <a:rPr lang="ar-SA" sz="2800" b="1" kern="0" dirty="0">
                <a:effectLst>
                  <a:outerShdw blurRad="38100" dist="38100" dir="2700000" algn="tl">
                    <a:srgbClr val="000000"/>
                  </a:outerShdw>
                </a:effectLst>
                <a:latin typeface="Arial"/>
                <a:cs typeface="Arial"/>
              </a:rPr>
              <a:t>جزاء ماديا يفرض على مخالفها ، فالقانون يهدف إلى إقامة النظام في المجتمع وحكم سلوك أفراده وهو ما لا يتأتى إن ترك </a:t>
            </a:r>
            <a:r>
              <a:rPr lang="ar-SA" sz="2800" b="1" kern="0" dirty="0" smtClean="0">
                <a:effectLst>
                  <a:outerShdw blurRad="38100" dist="38100" dir="2700000" algn="tl">
                    <a:srgbClr val="000000"/>
                  </a:outerShdw>
                </a:effectLst>
                <a:latin typeface="Arial"/>
                <a:cs typeface="Arial"/>
              </a:rPr>
              <a:t>أمر</a:t>
            </a:r>
            <a:r>
              <a:rPr kumimoji="0" lang="en-US" sz="2800" b="0" i="0" u="none" strike="noStrike" kern="0" cap="none" spc="0" normalizeH="0" baseline="0" noProof="0" dirty="0" smtClean="0">
                <a:ln>
                  <a:noFill/>
                </a:ln>
                <a:effectLst>
                  <a:outerShdw blurRad="38100" dist="38100" dir="2700000" algn="tl">
                    <a:srgbClr val="000000"/>
                  </a:outerShdw>
                </a:effectLst>
                <a:uLnTx/>
                <a:uFillTx/>
                <a:latin typeface="Arial"/>
                <a:ea typeface="+mj-ea"/>
                <a:cs typeface="Arial"/>
              </a:rPr>
              <a:t/>
            </a:r>
            <a:br>
              <a:rPr kumimoji="0" lang="en-US" sz="2800" b="0" i="0" u="none" strike="noStrike" kern="0" cap="none" spc="0" normalizeH="0" baseline="0" noProof="0" dirty="0" smtClean="0">
                <a:ln>
                  <a:noFill/>
                </a:ln>
                <a:effectLst>
                  <a:outerShdw blurRad="38100" dist="38100" dir="2700000" algn="tl">
                    <a:srgbClr val="000000"/>
                  </a:outerShdw>
                </a:effectLst>
                <a:uLnTx/>
                <a:uFillTx/>
                <a:latin typeface="Arial"/>
                <a:ea typeface="+mj-ea"/>
                <a:cs typeface="Arial"/>
              </a:rPr>
            </a:br>
            <a:r>
              <a:rPr kumimoji="0" lang="ar-SA" sz="2800" b="1" i="0" u="none" strike="noStrike" kern="0" cap="none" spc="0" normalizeH="0" baseline="0" noProof="0" dirty="0" smtClean="0">
                <a:ln>
                  <a:noFill/>
                </a:ln>
                <a:effectLst>
                  <a:outerShdw blurRad="38100" dist="38100" dir="2700000" algn="tl">
                    <a:srgbClr val="000000"/>
                  </a:outerShdw>
                </a:effectLst>
                <a:uLnTx/>
                <a:uFillTx/>
                <a:latin typeface="Arial"/>
                <a:ea typeface="+mj-ea"/>
                <a:cs typeface="Arial"/>
              </a:rPr>
              <a:t>الانصياع إلى حكمه لتقدير المخاطب بأحكامه بل إن قواعد القانون هي قواعد إجبارية ومن شأن مخالفتها ترتيب الجزاء</a:t>
            </a:r>
            <a:r>
              <a:rPr kumimoji="0" lang="en-US" sz="2800" b="1" i="0" u="none" strike="noStrike" kern="0" cap="none" spc="0" normalizeH="0" baseline="0" noProof="0" dirty="0" smtClean="0">
                <a:ln>
                  <a:noFill/>
                </a:ln>
                <a:effectLst>
                  <a:outerShdw blurRad="38100" dist="38100" dir="2700000" algn="tl">
                    <a:srgbClr val="000000"/>
                  </a:outerShdw>
                </a:effectLst>
                <a:uLnTx/>
                <a:uFillTx/>
                <a:latin typeface="Arial"/>
                <a:ea typeface="+mj-ea"/>
                <a:cs typeface="Arial"/>
              </a:rPr>
              <a:t> </a:t>
            </a:r>
            <a:r>
              <a:rPr kumimoji="0" lang="en-US" sz="2400" b="1" i="0" u="none" strike="noStrike" kern="0" cap="none" spc="0" normalizeH="0" baseline="0" noProof="0" dirty="0" smtClean="0">
                <a:ln>
                  <a:noFill/>
                </a:ln>
                <a:effectLst>
                  <a:outerShdw blurRad="38100" dist="38100" dir="2700000" algn="tl">
                    <a:srgbClr val="000000"/>
                  </a:outerShdw>
                </a:effectLst>
                <a:uLnTx/>
                <a:uFillTx/>
                <a:latin typeface="Arial"/>
                <a:ea typeface="+mj-ea"/>
                <a:cs typeface="Arial"/>
              </a:rPr>
              <a:t>. </a:t>
            </a:r>
            <a:endParaRPr kumimoji="0" lang="ar-IQ" sz="2400" b="0"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val="12686642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rgbClr val="990000"/>
          </a:bgClr>
        </a:pattFill>
        <a:effectLst/>
      </p:bgPr>
    </p:bg>
    <p:spTree>
      <p:nvGrpSpPr>
        <p:cNvPr id="1" name=""/>
        <p:cNvGrpSpPr/>
        <p:nvPr/>
      </p:nvGrpSpPr>
      <p:grpSpPr>
        <a:xfrm>
          <a:off x="0" y="0"/>
          <a:ext cx="0" cy="0"/>
          <a:chOff x="0" y="0"/>
          <a:chExt cx="0" cy="0"/>
        </a:xfrm>
      </p:grpSpPr>
      <p:sp>
        <p:nvSpPr>
          <p:cNvPr id="2" name="Rectangle 1"/>
          <p:cNvSpPr/>
          <p:nvPr/>
        </p:nvSpPr>
        <p:spPr>
          <a:xfrm>
            <a:off x="-17904" y="925894"/>
            <a:ext cx="9144000" cy="397031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2800" b="1" dirty="0">
                <a:ln w="11430"/>
                <a:solidFill>
                  <a:srgbClr val="FFFF00"/>
                </a:solidFill>
                <a:effectLst>
                  <a:outerShdw blurRad="50800" dist="39000" dir="5460000" algn="tl">
                    <a:srgbClr val="000000">
                      <a:alpha val="38000"/>
                    </a:srgbClr>
                  </a:outerShdw>
                </a:effectLst>
              </a:rPr>
              <a:t>يمكن تقسيم مصادر القاعدة القانونية إلى قسمين</a:t>
            </a:r>
            <a:r>
              <a:rPr lang="en-US" sz="2800" b="1" dirty="0">
                <a:ln w="11430"/>
                <a:solidFill>
                  <a:srgbClr val="FFFF00"/>
                </a:solidFill>
                <a:effectLst>
                  <a:outerShdw blurRad="50800" dist="39000" dir="5460000" algn="tl">
                    <a:srgbClr val="000000">
                      <a:alpha val="38000"/>
                    </a:srgbClr>
                  </a:outerShdw>
                </a:effectLst>
              </a:rPr>
              <a:t> : </a:t>
            </a:r>
            <a:br>
              <a:rPr lang="en-US" sz="2800" b="1" dirty="0">
                <a:ln w="11430"/>
                <a:solidFill>
                  <a:srgbClr val="FFFF00"/>
                </a:solidFill>
                <a:effectLst>
                  <a:outerShdw blurRad="50800" dist="39000" dir="5460000" algn="tl">
                    <a:srgbClr val="000000">
                      <a:alpha val="38000"/>
                    </a:srgbClr>
                  </a:outerShdw>
                </a:effectLst>
              </a:rPr>
            </a:br>
            <a:r>
              <a:rPr lang="en-US" sz="2800" b="1" dirty="0">
                <a:ln w="11430"/>
                <a:solidFill>
                  <a:srgbClr val="FFFF00"/>
                </a:solidFill>
                <a:effectLst>
                  <a:outerShdw blurRad="50800" dist="39000" dir="5460000" algn="tl">
                    <a:srgbClr val="000000">
                      <a:alpha val="38000"/>
                    </a:srgbClr>
                  </a:outerShdw>
                </a:effectLst>
              </a:rPr>
              <a:t> </a:t>
            </a:r>
            <a:r>
              <a:rPr lang="ar-SA" sz="2800" b="1" u="sng" dirty="0">
                <a:ln w="11430"/>
                <a:solidFill>
                  <a:srgbClr val="92D050"/>
                </a:solidFill>
                <a:effectLst>
                  <a:outerShdw blurRad="50800" dist="39000" dir="5460000" algn="tl">
                    <a:srgbClr val="000000">
                      <a:alpha val="38000"/>
                    </a:srgbClr>
                  </a:outerShdw>
                </a:effectLst>
              </a:rPr>
              <a:t>المصادر المادية أو الموضوعية</a:t>
            </a:r>
            <a:r>
              <a:rPr lang="ar-SA" sz="2800" b="1" dirty="0">
                <a:ln w="11430"/>
                <a:solidFill>
                  <a:srgbClr val="92D050"/>
                </a:solidFill>
                <a:effectLst>
                  <a:outerShdw blurRad="50800" dist="39000" dir="5460000" algn="tl">
                    <a:srgbClr val="000000">
                      <a:alpha val="38000"/>
                    </a:srgbClr>
                  </a:outerShdw>
                </a:effectLst>
              </a:rPr>
              <a:t> </a:t>
            </a:r>
            <a:r>
              <a:rPr lang="ar-SA" sz="2800" b="1" dirty="0">
                <a:ln w="11430"/>
                <a:solidFill>
                  <a:srgbClr val="FFFF00"/>
                </a:solidFill>
                <a:effectLst>
                  <a:outerShdw blurRad="50800" dist="39000" dir="5460000" algn="tl">
                    <a:srgbClr val="000000">
                      <a:alpha val="38000"/>
                    </a:srgbClr>
                  </a:outerShdw>
                </a:effectLst>
              </a:rPr>
              <a:t>: وهي المصادر التي يستمد منها مضمون القاعدة</a:t>
            </a:r>
            <a:r>
              <a:rPr lang="en-US" sz="2800" b="1" dirty="0">
                <a:ln w="11430"/>
                <a:solidFill>
                  <a:srgbClr val="FFFF00"/>
                </a:solidFill>
                <a:effectLst>
                  <a:outerShdw blurRad="50800" dist="39000" dir="5460000" algn="tl">
                    <a:srgbClr val="000000">
                      <a:alpha val="38000"/>
                    </a:srgbClr>
                  </a:outerShdw>
                </a:effectLst>
              </a:rPr>
              <a:t>   </a:t>
            </a:r>
            <a:r>
              <a:rPr lang="ar-SA" sz="2800" b="1" dirty="0">
                <a:ln w="11430"/>
                <a:solidFill>
                  <a:srgbClr val="FFFF00"/>
                </a:solidFill>
                <a:effectLst>
                  <a:outerShdw blurRad="50800" dist="39000" dir="5460000" algn="tl">
                    <a:srgbClr val="000000">
                      <a:alpha val="38000"/>
                    </a:srgbClr>
                  </a:outerShdw>
                </a:effectLst>
              </a:rPr>
              <a:t>القانونية ،أو بمعنى آخر هي العوامل التي أسهمت في تكوين مضمون القاعدة كالعوامل الاجتماعية أو الاقتصادية</a:t>
            </a:r>
            <a:r>
              <a:rPr lang="en-US" sz="2800" b="1" dirty="0">
                <a:ln w="11430"/>
                <a:solidFill>
                  <a:srgbClr val="FFFF00"/>
                </a:solidFill>
                <a:effectLst>
                  <a:outerShdw blurRad="50800" dist="39000" dir="5460000" algn="tl">
                    <a:srgbClr val="000000">
                      <a:alpha val="38000"/>
                    </a:srgbClr>
                  </a:outerShdw>
                </a:effectLst>
              </a:rPr>
              <a:t> .</a:t>
            </a:r>
            <a:br>
              <a:rPr lang="en-US" sz="2800" b="1" dirty="0">
                <a:ln w="11430"/>
                <a:solidFill>
                  <a:srgbClr val="FFFF00"/>
                </a:solidFill>
                <a:effectLst>
                  <a:outerShdw blurRad="50800" dist="39000" dir="5460000" algn="tl">
                    <a:srgbClr val="000000">
                      <a:alpha val="38000"/>
                    </a:srgbClr>
                  </a:outerShdw>
                </a:effectLst>
              </a:rPr>
            </a:br>
            <a:r>
              <a:rPr lang="en-US" sz="2800" b="1" dirty="0">
                <a:ln w="11430"/>
                <a:solidFill>
                  <a:srgbClr val="FFFF00"/>
                </a:solidFill>
                <a:effectLst>
                  <a:outerShdw blurRad="50800" dist="39000" dir="5460000" algn="tl">
                    <a:srgbClr val="000000">
                      <a:alpha val="38000"/>
                    </a:srgbClr>
                  </a:outerShdw>
                </a:effectLst>
              </a:rPr>
              <a:t> </a:t>
            </a:r>
            <a:r>
              <a:rPr lang="ar-SA" sz="2800" b="1" u="sng" dirty="0">
                <a:ln w="11430"/>
                <a:solidFill>
                  <a:srgbClr val="00B050"/>
                </a:solidFill>
                <a:effectLst>
                  <a:outerShdw blurRad="50800" dist="39000" dir="5460000" algn="tl">
                    <a:srgbClr val="000000">
                      <a:alpha val="38000"/>
                    </a:srgbClr>
                  </a:outerShdw>
                </a:effectLst>
              </a:rPr>
              <a:t>المصادر الرسمية أو الشكلية :</a:t>
            </a:r>
            <a:r>
              <a:rPr lang="ar-SA" sz="2800" b="1" dirty="0">
                <a:ln w="11430"/>
                <a:solidFill>
                  <a:srgbClr val="00B050"/>
                </a:solidFill>
                <a:effectLst>
                  <a:outerShdw blurRad="50800" dist="39000" dir="5460000" algn="tl">
                    <a:srgbClr val="000000">
                      <a:alpha val="38000"/>
                    </a:srgbClr>
                  </a:outerShdw>
                </a:effectLst>
              </a:rPr>
              <a:t> </a:t>
            </a:r>
            <a:r>
              <a:rPr lang="ar-SA" sz="2800" b="1" dirty="0">
                <a:ln w="11430"/>
                <a:solidFill>
                  <a:srgbClr val="FFFF00"/>
                </a:solidFill>
                <a:effectLst>
                  <a:outerShdw blurRad="50800" dist="39000" dir="5460000" algn="tl">
                    <a:srgbClr val="000000">
                      <a:alpha val="38000"/>
                    </a:srgbClr>
                  </a:outerShdw>
                </a:effectLst>
              </a:rPr>
              <a:t>وهي الوسائل التي تخرج بها القاعدة إلى حيز النفاذ لتخاطب الناس بأحكامها </a:t>
            </a:r>
            <a:r>
              <a:rPr lang="en-US" sz="2800" b="1" dirty="0">
                <a:ln w="11430"/>
                <a:solidFill>
                  <a:srgbClr val="FFFF00"/>
                </a:solidFill>
                <a:effectLst>
                  <a:outerShdw blurRad="50800" dist="39000" dir="5460000" algn="tl">
                    <a:srgbClr val="000000">
                      <a:alpha val="38000"/>
                    </a:srgbClr>
                  </a:outerShdw>
                </a:effectLst>
              </a:rPr>
              <a:t/>
            </a:r>
            <a:br>
              <a:rPr lang="en-US" sz="2800" b="1" dirty="0">
                <a:ln w="11430"/>
                <a:solidFill>
                  <a:srgbClr val="FFFF00"/>
                </a:solidFill>
                <a:effectLst>
                  <a:outerShdw blurRad="50800" dist="39000" dir="5460000" algn="tl">
                    <a:srgbClr val="000000">
                      <a:alpha val="38000"/>
                    </a:srgbClr>
                  </a:outerShdw>
                </a:effectLst>
              </a:rPr>
            </a:br>
            <a:r>
              <a:rPr lang="ar-SA" sz="2800" b="1" dirty="0">
                <a:ln w="11430"/>
                <a:solidFill>
                  <a:srgbClr val="FFFF00"/>
                </a:solidFill>
                <a:effectLst>
                  <a:outerShdw blurRad="50800" dist="39000" dir="5460000" algn="tl">
                    <a:srgbClr val="000000">
                      <a:alpha val="38000"/>
                    </a:srgbClr>
                  </a:outerShdw>
                </a:effectLst>
              </a:rPr>
              <a:t>على نحو ملزم ، وتسمى رسمية لكونها الطرق المعتمدة التي تجعل من القاعدة ملزمة، وهي مصادر شكلية في كونها الشكل</a:t>
            </a:r>
            <a:r>
              <a:rPr lang="en-US" sz="2800" b="1" dirty="0">
                <a:ln w="11430"/>
                <a:solidFill>
                  <a:srgbClr val="FFFF00"/>
                </a:solidFill>
                <a:effectLst>
                  <a:outerShdw blurRad="50800" dist="39000" dir="5460000" algn="tl">
                    <a:srgbClr val="000000">
                      <a:alpha val="38000"/>
                    </a:srgbClr>
                  </a:outerShdw>
                </a:effectLst>
              </a:rPr>
              <a:t> </a:t>
            </a:r>
            <a:r>
              <a:rPr lang="ar-SA" sz="2800" b="1" dirty="0">
                <a:ln w="11430"/>
                <a:solidFill>
                  <a:srgbClr val="FFFF00"/>
                </a:solidFill>
                <a:effectLst>
                  <a:outerShdw blurRad="50800" dist="39000" dir="5460000" algn="tl">
                    <a:srgbClr val="000000">
                      <a:alpha val="38000"/>
                    </a:srgbClr>
                  </a:outerShdw>
                </a:effectLst>
              </a:rPr>
              <a:t>الذي تظهر به القاعدة ملزمة للجماعة </a:t>
            </a:r>
            <a:r>
              <a:rPr lang="ar-SA" sz="2800" b="1" dirty="0" smtClean="0">
                <a:ln w="11430"/>
                <a:solidFill>
                  <a:srgbClr val="FFFF00"/>
                </a:solidFill>
                <a:effectLst>
                  <a:outerShdw blurRad="50800" dist="39000" dir="5460000" algn="tl">
                    <a:srgbClr val="000000">
                      <a:alpha val="38000"/>
                    </a:srgbClr>
                  </a:outerShdw>
                </a:effectLst>
              </a:rPr>
              <a:t> </a:t>
            </a:r>
            <a:endParaRPr lang="ar-IQ" sz="2800" b="1" dirty="0">
              <a:ln w="11430"/>
              <a:solidFill>
                <a:srgbClr val="FFFF00"/>
              </a:solidFill>
              <a:effectLst>
                <a:outerShdw blurRad="50800" dist="39000" dir="5460000" algn="tl">
                  <a:srgbClr val="000000">
                    <a:alpha val="38000"/>
                  </a:srgbClr>
                </a:outerShdw>
              </a:effectLst>
            </a:endParaRPr>
          </a:p>
        </p:txBody>
      </p:sp>
      <p:sp>
        <p:nvSpPr>
          <p:cNvPr id="3" name="Rectangle 2"/>
          <p:cNvSpPr/>
          <p:nvPr/>
        </p:nvSpPr>
        <p:spPr>
          <a:xfrm>
            <a:off x="4572000" y="317847"/>
            <a:ext cx="4396163" cy="584775"/>
          </a:xfrm>
          <a:prstGeom prst="rect">
            <a:avLst/>
          </a:prstGeom>
          <a:solidFill>
            <a:schemeClr val="accent2">
              <a:lumMod val="60000"/>
              <a:lumOff val="40000"/>
            </a:schemeClr>
          </a:solidFill>
        </p:spPr>
        <p:style>
          <a:lnRef idx="0">
            <a:scrgbClr r="0" g="0" b="0"/>
          </a:lnRef>
          <a:fillRef idx="1002">
            <a:schemeClr val="dk1"/>
          </a:fillRef>
          <a:effectRef idx="0">
            <a:scrgbClr r="0" g="0" b="0"/>
          </a:effectRef>
          <a:fontRef idx="major"/>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SA" sz="2800" b="1" i="0" u="none" strike="noStrike" kern="0" normalizeH="0" baseline="0" noProof="0" dirty="0" smtClean="0">
                <a:ln w="11430"/>
                <a:effectLst>
                  <a:outerShdw blurRad="50800" dist="39000" dir="5460000" algn="tl">
                    <a:srgbClr val="000000">
                      <a:alpha val="38000"/>
                    </a:srgbClr>
                  </a:outerShdw>
                </a:effectLst>
                <a:uLnTx/>
                <a:uFillTx/>
                <a:latin typeface="Tahoma" pitchFamily="34" charset="0"/>
                <a:cs typeface="Arial" pitchFamily="34" charset="0"/>
              </a:rPr>
              <a:t>ــ </a:t>
            </a:r>
            <a:r>
              <a:rPr kumimoji="0" lang="ar-SA" sz="3200" b="1" i="0" u="none" strike="noStrike" kern="0" normalizeH="0" baseline="0" noProof="0" dirty="0" smtClean="0">
                <a:ln w="11430"/>
                <a:effectLst>
                  <a:outerShdw blurRad="50800" dist="39000" dir="5460000" algn="tl">
                    <a:srgbClr val="000000">
                      <a:alpha val="38000"/>
                    </a:srgbClr>
                  </a:outerShdw>
                </a:effectLst>
                <a:uLnTx/>
                <a:uFillTx/>
                <a:latin typeface="Tahoma" pitchFamily="34" charset="0"/>
                <a:cs typeface="Arial" pitchFamily="34" charset="0"/>
              </a:rPr>
              <a:t>مصادر القاعدة القانونية</a:t>
            </a:r>
            <a:r>
              <a:rPr kumimoji="0" lang="en-US" sz="3200" b="1" i="0" u="none" strike="noStrike" kern="0" normalizeH="0" baseline="0" noProof="0" dirty="0" smtClean="0">
                <a:ln w="11430"/>
                <a:effectLst>
                  <a:outerShdw blurRad="50800" dist="39000" dir="5460000" algn="tl">
                    <a:srgbClr val="000000">
                      <a:alpha val="38000"/>
                    </a:srgbClr>
                  </a:outerShdw>
                </a:effectLst>
                <a:uLnTx/>
                <a:uFillTx/>
                <a:latin typeface="Tahoma" pitchFamily="34" charset="0"/>
                <a:cs typeface="Arial" pitchFamily="34" charset="0"/>
              </a:rPr>
              <a:t> </a:t>
            </a:r>
            <a:endParaRPr kumimoji="0" lang="ar-IQ" sz="2400" b="1" i="0" u="none" strike="noStrike" kern="0" normalizeH="0" baseline="0" noProof="0" dirty="0" smtClean="0">
              <a:ln w="11430"/>
              <a:effectLst>
                <a:outerShdw blurRad="50800" dist="39000" dir="5460000" algn="tl">
                  <a:srgbClr val="000000">
                    <a:alpha val="38000"/>
                  </a:srgbClr>
                </a:outerShdw>
              </a:effectLst>
              <a:uLnTx/>
              <a:uFillTx/>
            </a:endParaRPr>
          </a:p>
        </p:txBody>
      </p:sp>
      <p:sp>
        <p:nvSpPr>
          <p:cNvPr id="4" name="Rectangle 3"/>
          <p:cNvSpPr/>
          <p:nvPr/>
        </p:nvSpPr>
        <p:spPr>
          <a:xfrm>
            <a:off x="7218286" y="4896212"/>
            <a:ext cx="1714759" cy="523220"/>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ar-IQ" sz="2800" b="1" dirty="0"/>
              <a:t>1ـــ التشريع: </a:t>
            </a:r>
          </a:p>
        </p:txBody>
      </p:sp>
      <p:sp>
        <p:nvSpPr>
          <p:cNvPr id="5" name="Rectangle 4"/>
          <p:cNvSpPr/>
          <p:nvPr/>
        </p:nvSpPr>
        <p:spPr>
          <a:xfrm>
            <a:off x="4074102" y="5419144"/>
            <a:ext cx="4894061" cy="523220"/>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ar-IQ" sz="2800" b="1" dirty="0"/>
              <a:t>2ـــ الدين ومباديء الشريعة الاسلامية:</a:t>
            </a:r>
          </a:p>
        </p:txBody>
      </p:sp>
      <p:sp>
        <p:nvSpPr>
          <p:cNvPr id="6" name="Rectangle 5"/>
          <p:cNvSpPr/>
          <p:nvPr/>
        </p:nvSpPr>
        <p:spPr>
          <a:xfrm>
            <a:off x="6095457" y="5908494"/>
            <a:ext cx="2872706" cy="584775"/>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defRPr/>
            </a:pPr>
            <a:r>
              <a:rPr lang="ar-IQ" sz="3200" b="1" dirty="0">
                <a:solidFill>
                  <a:srgbClr val="000000"/>
                </a:solidFill>
              </a:rPr>
              <a:t>3</a:t>
            </a:r>
            <a:r>
              <a:rPr lang="ar-SA" sz="3200" b="1" dirty="0">
                <a:solidFill>
                  <a:srgbClr val="000000"/>
                </a:solidFill>
              </a:rPr>
              <a:t>ـ العرف</a:t>
            </a:r>
            <a:r>
              <a:rPr lang="en-US" sz="3200" b="1" dirty="0">
                <a:solidFill>
                  <a:srgbClr val="000000"/>
                </a:solidFill>
              </a:rPr>
              <a:t>   </a:t>
            </a:r>
            <a:r>
              <a:rPr lang="ar-IQ" sz="2800" b="1" dirty="0">
                <a:solidFill>
                  <a:srgbClr val="000000"/>
                </a:solidFill>
              </a:rPr>
              <a:t>: </a:t>
            </a:r>
            <a:endParaRPr lang="ar-IQ" sz="2800" dirty="0">
              <a:solidFill>
                <a:srgbClr val="000000"/>
              </a:solidFill>
            </a:endParaRPr>
          </a:p>
        </p:txBody>
      </p:sp>
      <p:sp>
        <p:nvSpPr>
          <p:cNvPr id="7" name="Rectangle 6"/>
          <p:cNvSpPr/>
          <p:nvPr/>
        </p:nvSpPr>
        <p:spPr>
          <a:xfrm>
            <a:off x="179512" y="4947652"/>
            <a:ext cx="3332234" cy="523220"/>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ar-IQ" sz="2800" b="1" dirty="0"/>
              <a:t>4- قواعد العدالة :</a:t>
            </a:r>
          </a:p>
        </p:txBody>
      </p:sp>
      <p:sp>
        <p:nvSpPr>
          <p:cNvPr id="8" name="Rectangle 7"/>
          <p:cNvSpPr/>
          <p:nvPr/>
        </p:nvSpPr>
        <p:spPr>
          <a:xfrm>
            <a:off x="1089545" y="5657498"/>
            <a:ext cx="2422201" cy="523220"/>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ar-IQ" sz="2800" b="1" dirty="0"/>
              <a:t>5- الفقه والقضاء:</a:t>
            </a:r>
          </a:p>
        </p:txBody>
      </p:sp>
    </p:spTree>
    <p:extLst>
      <p:ext uri="{BB962C8B-B14F-4D97-AF65-F5344CB8AC3E}">
        <p14:creationId xmlns:p14="http://schemas.microsoft.com/office/powerpoint/2010/main" val="313641722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10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par>
                          <p:cTn id="20" fill="hold">
                            <p:stCondLst>
                              <p:cond delay="31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6"/>
                                        </p:tgtEl>
                                      </p:cBhvr>
                                    </p:animEffect>
                                  </p:childTnLst>
                                </p:cTn>
                              </p:par>
                            </p:childTnLst>
                          </p:cTn>
                        </p:par>
                        <p:par>
                          <p:cTn id="28" fill="hold">
                            <p:stCondLst>
                              <p:cond delay="40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7"/>
                                        </p:tgtEl>
                                        <p:attrNameLst>
                                          <p:attrName>ppt_y</p:attrName>
                                        </p:attrNameLst>
                                      </p:cBhvr>
                                      <p:tavLst>
                                        <p:tav tm="0">
                                          <p:val>
                                            <p:strVal val="#ppt_y"/>
                                          </p:val>
                                        </p:tav>
                                        <p:tav tm="100000">
                                          <p:val>
                                            <p:strVal val="#ppt_y"/>
                                          </p:val>
                                        </p:tav>
                                      </p:tavLst>
                                    </p:anim>
                                    <p:anim calcmode="lin" valueType="num">
                                      <p:cBhvr>
                                        <p:cTn id="33"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7"/>
                                        </p:tgtEl>
                                      </p:cBhvr>
                                    </p:animEffect>
                                  </p:childTnLst>
                                </p:cTn>
                              </p:par>
                            </p:childTnLst>
                          </p:cTn>
                        </p:par>
                        <p:par>
                          <p:cTn id="36" fill="hold">
                            <p:stCondLst>
                              <p:cond delay="520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8"/>
                                        </p:tgtEl>
                                        <p:attrNameLst>
                                          <p:attrName>ppt_y</p:attrName>
                                        </p:attrNameLst>
                                      </p:cBhvr>
                                      <p:tavLst>
                                        <p:tav tm="0">
                                          <p:val>
                                            <p:strVal val="#ppt_y"/>
                                          </p:val>
                                        </p:tav>
                                        <p:tav tm="100000">
                                          <p:val>
                                            <p:strVal val="#ppt_y"/>
                                          </p:val>
                                        </p:tav>
                                      </p:tavLst>
                                    </p:anim>
                                    <p:anim calcmode="lin" valueType="num">
                                      <p:cBhvr>
                                        <p:cTn id="4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7" name="Rectangle 6"/>
          <p:cNvSpPr/>
          <p:nvPr/>
        </p:nvSpPr>
        <p:spPr>
          <a:xfrm>
            <a:off x="323528" y="332656"/>
            <a:ext cx="8568952" cy="575542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r>
              <a:rPr lang="ar-IQ" sz="3200" b="1" dirty="0">
                <a:solidFill>
                  <a:srgbClr val="92D050"/>
                </a:solidFill>
              </a:rPr>
              <a:t>1ـــ التشريع: </a:t>
            </a:r>
            <a:r>
              <a:rPr lang="ar-IQ" sz="2800" b="1" dirty="0">
                <a:solidFill>
                  <a:schemeClr val="bg1"/>
                </a:solidFill>
              </a:rPr>
              <a:t>ويقصد به سن القواعد القانونية في صورة مكتومة بمعرفة سلطة عامة  في الدولة مختصة بوضعه ، كما يطلق مصطلح التشريع على المصدر أو القاعدة التي تخرج من هذا المصدر .</a:t>
            </a:r>
            <a:br>
              <a:rPr lang="ar-IQ" sz="2800" b="1" dirty="0">
                <a:solidFill>
                  <a:schemeClr val="bg1"/>
                </a:solidFill>
              </a:rPr>
            </a:br>
            <a:r>
              <a:rPr lang="ar-IQ" sz="2800" b="1" dirty="0">
                <a:solidFill>
                  <a:schemeClr val="bg1"/>
                </a:solidFill>
              </a:rPr>
              <a:t>والتشريع وفق هذا المعنى </a:t>
            </a:r>
            <a:r>
              <a:rPr lang="ar-IQ" sz="2800" b="1" dirty="0">
                <a:solidFill>
                  <a:srgbClr val="FFFF00"/>
                </a:solidFill>
              </a:rPr>
              <a:t>له ثلاث خصائص ، </a:t>
            </a:r>
            <a:r>
              <a:rPr lang="ar-IQ" sz="2800" b="1" dirty="0">
                <a:solidFill>
                  <a:srgbClr val="FF7C80"/>
                </a:solidFill>
              </a:rPr>
              <a:t>فالأولى</a:t>
            </a:r>
            <a:r>
              <a:rPr lang="ar-IQ" sz="2800" b="1" dirty="0">
                <a:solidFill>
                  <a:srgbClr val="FFFF00"/>
                </a:solidFill>
              </a:rPr>
              <a:t> تتمثل في وجوب صدوره في صورة نصوص مكتوبة ،</a:t>
            </a:r>
            <a:r>
              <a:rPr lang="ar-IQ" sz="2800" b="1" dirty="0">
                <a:solidFill>
                  <a:srgbClr val="FF7C80"/>
                </a:solidFill>
              </a:rPr>
              <a:t> والثانية </a:t>
            </a:r>
            <a:r>
              <a:rPr lang="ar-IQ" sz="2800" b="1" dirty="0">
                <a:solidFill>
                  <a:srgbClr val="FFFF00"/>
                </a:solidFill>
              </a:rPr>
              <a:t>في كونه صادرا عن سلطة عامة مختصة بوضعه ، </a:t>
            </a:r>
            <a:r>
              <a:rPr lang="ar-IQ" sz="2800" b="1" dirty="0">
                <a:solidFill>
                  <a:srgbClr val="FF7C80"/>
                </a:solidFill>
              </a:rPr>
              <a:t>والثالثة</a:t>
            </a:r>
            <a:r>
              <a:rPr lang="ar-IQ" sz="2800" b="1" dirty="0">
                <a:solidFill>
                  <a:srgbClr val="990000"/>
                </a:solidFill>
              </a:rPr>
              <a:t> </a:t>
            </a:r>
            <a:r>
              <a:rPr lang="ar-IQ" sz="2800" b="1" dirty="0">
                <a:solidFill>
                  <a:srgbClr val="FFFF00"/>
                </a:solidFill>
              </a:rPr>
              <a:t>أن القاعدة التي مصدرها التشريع تتوافر بشأنها خصائص القاعدة القانونية لا سيما خاصية التجريد التي تؤدي إلى عموم تطبيق القاعدة القانونية . </a:t>
            </a:r>
            <a:r>
              <a:rPr lang="ar-IQ" sz="2800" b="1" dirty="0">
                <a:solidFill>
                  <a:schemeClr val="bg1"/>
                </a:solidFill>
              </a:rPr>
              <a:t/>
            </a:r>
            <a:br>
              <a:rPr lang="ar-IQ" sz="2800" b="1" dirty="0">
                <a:solidFill>
                  <a:schemeClr val="bg1"/>
                </a:solidFill>
              </a:rPr>
            </a:br>
            <a:r>
              <a:rPr lang="ar-IQ" sz="2800" b="1" dirty="0">
                <a:solidFill>
                  <a:srgbClr val="00B050"/>
                </a:solidFill>
              </a:rPr>
              <a:t>وللتشريع مزايا متعددة أهمها سهولة وضعه وتعديله وإلغائه ، وكذلك سهولة الرجوع إليه فضلا عما يؤدي إليه من توحيد النظام القانوني في الدولة وتحديده وتطوير المجتمع . </a:t>
            </a:r>
            <a:r>
              <a:rPr lang="ar-IQ" sz="2800" b="1" dirty="0">
                <a:solidFill>
                  <a:schemeClr val="bg1"/>
                </a:solidFill>
              </a:rPr>
              <a:t/>
            </a:r>
            <a:br>
              <a:rPr lang="ar-IQ" sz="2800" b="1" dirty="0">
                <a:solidFill>
                  <a:schemeClr val="bg1"/>
                </a:solidFill>
              </a:rPr>
            </a:br>
            <a:r>
              <a:rPr lang="ar-IQ" sz="2800" b="1" dirty="0">
                <a:solidFill>
                  <a:schemeClr val="bg1"/>
                </a:solidFill>
              </a:rPr>
              <a:t>ويعتبر التشريع أهم المصادر الرسمية للقانون في الدول الحديثة إذ أن أغلب القواعد القانونية مصدرها التشريع . </a:t>
            </a:r>
          </a:p>
        </p:txBody>
      </p:sp>
    </p:spTree>
    <p:extLst>
      <p:ext uri="{BB962C8B-B14F-4D97-AF65-F5344CB8AC3E}">
        <p14:creationId xmlns:p14="http://schemas.microsoft.com/office/powerpoint/2010/main" val="142205192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98768" y="404664"/>
            <a:ext cx="8568952" cy="5570756"/>
          </a:xfrm>
          <a:prstGeom prst="rect">
            <a:avLst/>
          </a:prstGeom>
          <a:noFill/>
          <a:ln w="9525">
            <a:noFill/>
            <a:miter lim="800000"/>
            <a:headEnd/>
            <a:tailEnd/>
          </a:ln>
          <a:effectLst/>
          <a:scene3d>
            <a:camera prst="perspectiveLeft"/>
            <a:lightRig rig="chilly" dir="t">
              <a:rot lat="0" lon="0" rev="18480000"/>
            </a:lightRig>
          </a:scene3d>
          <a:sp3d prstMaterial="clear">
            <a:bevelT h="63500" prst="hardEdge"/>
          </a:sp3d>
          <a:extLst>
            <a:ext uri="{909E8E84-426E-40DD-AFC4-6F175D3DCCD1}">
              <a14:hiddenFill xmlns:a14="http://schemas.microsoft.com/office/drawing/2010/main">
                <a:solidFill>
                  <a:srgbClr val="FFFFFF"/>
                </a:solidFill>
              </a14:hiddenFill>
            </a:ext>
          </a:extLst>
        </p:spPr>
        <p:txBody>
          <a:bodyPr wrap="square">
            <a:spAutoFit/>
          </a:bodyPr>
          <a:lstStyle/>
          <a:p>
            <a:r>
              <a:rPr lang="ar-SA" sz="3600" b="1" dirty="0" smtClean="0">
                <a:solidFill>
                  <a:srgbClr val="C00000"/>
                </a:solidFill>
              </a:rPr>
              <a:t>2ـــ </a:t>
            </a:r>
            <a:r>
              <a:rPr lang="ar-SA" sz="3600" b="1" dirty="0">
                <a:solidFill>
                  <a:srgbClr val="C00000"/>
                </a:solidFill>
              </a:rPr>
              <a:t>العرف</a:t>
            </a:r>
            <a:r>
              <a:rPr lang="en-US" sz="3600" b="1" dirty="0">
                <a:solidFill>
                  <a:srgbClr val="C00000"/>
                </a:solidFill>
              </a:rPr>
              <a:t>   </a:t>
            </a:r>
            <a:r>
              <a:rPr lang="ar-IQ" sz="3600" b="1" dirty="0" smtClean="0">
                <a:solidFill>
                  <a:srgbClr val="C00000"/>
                </a:solidFill>
              </a:rPr>
              <a:t>:</a:t>
            </a:r>
            <a:r>
              <a:rPr lang="ar-SA" sz="3600" b="1" dirty="0">
                <a:solidFill>
                  <a:srgbClr val="C00000"/>
                </a:solidFill>
              </a:rPr>
              <a:t> </a:t>
            </a:r>
            <a:r>
              <a:rPr lang="ar-SA" sz="3200" b="1" dirty="0"/>
              <a:t>يقصد بالعرف اعتياد الناس على سلوك معين في </a:t>
            </a:r>
            <a:r>
              <a:rPr lang="ar-SA" sz="3200" b="1" dirty="0" smtClean="0"/>
              <a:t>مسألة</a:t>
            </a:r>
            <a:r>
              <a:rPr lang="ar-SA" sz="3200" b="1" dirty="0"/>
              <a:t> من المسائل مع </a:t>
            </a:r>
            <a:r>
              <a:rPr lang="ar-SA" sz="3200" b="1" dirty="0" smtClean="0"/>
              <a:t>اعتقادهم</a:t>
            </a:r>
            <a:r>
              <a:rPr lang="ar-SA" sz="3200" b="1" dirty="0"/>
              <a:t> بأن هذا السلوك اصبح ملزما وأن مخالفته تستتبع توقيع جزاء مادي جبرا</a:t>
            </a:r>
            <a:r>
              <a:rPr lang="en-US" sz="3200" b="1" dirty="0"/>
              <a:t> </a:t>
            </a:r>
            <a:br>
              <a:rPr lang="en-US" sz="3200" b="1" dirty="0"/>
            </a:br>
            <a:r>
              <a:rPr lang="ar-SA" sz="3200" b="1" dirty="0"/>
              <a:t>ويعد العرف أقدم المصادر الرسمية للقانون وهو مصدر تلقائي يرتبط مباشرة بنشأة وتطور المجتمعات ويتميز العرف بأنه ينبع من الناس باتباعهم سنة معينة في أمر من أمور حياتهم الاجتماعية</a:t>
            </a:r>
            <a:r>
              <a:rPr lang="en-US" sz="3200" b="1" dirty="0"/>
              <a:t> .</a:t>
            </a:r>
            <a:br>
              <a:rPr lang="en-US" sz="3200" b="1" dirty="0"/>
            </a:br>
            <a:r>
              <a:rPr lang="ar-SA" sz="3200" b="1" dirty="0"/>
              <a:t>ووفق هذا التعريف فانه يستلزم </a:t>
            </a:r>
            <a:r>
              <a:rPr lang="ar-SA" sz="3200" b="1" dirty="0">
                <a:solidFill>
                  <a:srgbClr val="FF0000"/>
                </a:solidFill>
              </a:rPr>
              <a:t>وجود </a:t>
            </a:r>
            <a:r>
              <a:rPr lang="ar-SA" sz="3200" b="1" u="sng" dirty="0">
                <a:solidFill>
                  <a:srgbClr val="FF0000"/>
                </a:solidFill>
              </a:rPr>
              <a:t>ركنين للعرف </a:t>
            </a:r>
            <a:r>
              <a:rPr lang="ar-SA" sz="3200" b="1" dirty="0">
                <a:solidFill>
                  <a:srgbClr val="FF0000"/>
                </a:solidFill>
              </a:rPr>
              <a:t>، </a:t>
            </a:r>
            <a:r>
              <a:rPr lang="ar-SA" sz="3200" b="1" dirty="0">
                <a:solidFill>
                  <a:srgbClr val="C00000"/>
                </a:solidFill>
              </a:rPr>
              <a:t>الأول مادي يتمثل في </a:t>
            </a:r>
            <a:r>
              <a:rPr lang="ar-SA" sz="3200" b="1" dirty="0">
                <a:solidFill>
                  <a:srgbClr val="990000"/>
                </a:solidFill>
              </a:rPr>
              <a:t>الاعتياد على سلوك معين وهو ما يسمى بالعادة </a:t>
            </a:r>
            <a:r>
              <a:rPr lang="ar-SA" sz="3200" b="1" dirty="0"/>
              <a:t>، </a:t>
            </a:r>
            <a:r>
              <a:rPr lang="ar-SA" sz="3200" b="1" dirty="0">
                <a:solidFill>
                  <a:srgbClr val="0070C0"/>
                </a:solidFill>
              </a:rPr>
              <a:t>والآخر معنوي يتمثل في الشعور بإلزام هذه العادة التي اضطرد على ابتاعها </a:t>
            </a:r>
            <a:endParaRPr lang="ar-IQ" sz="3200" dirty="0">
              <a:solidFill>
                <a:srgbClr val="0070C0"/>
              </a:solidFill>
            </a:endParaRPr>
          </a:p>
        </p:txBody>
      </p:sp>
    </p:spTree>
    <p:extLst>
      <p:ext uri="{BB962C8B-B14F-4D97-AF65-F5344CB8AC3E}">
        <p14:creationId xmlns:p14="http://schemas.microsoft.com/office/powerpoint/2010/main" val="191279270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242192" y="228600"/>
            <a:ext cx="8650288" cy="6400800"/>
          </a:xfrm>
          <a:prstGeom prst="rect">
            <a:avLst/>
          </a:prstGeom>
          <a:ln>
            <a:solidFill>
              <a:schemeClr val="tx1"/>
            </a:solidFill>
            <a:headEnd/>
            <a:tailEnd/>
          </a:ln>
          <a:effectLst>
            <a:glow rad="228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a:lstStyle/>
          <a:p>
            <a:pPr marL="609600" indent="-609600" algn="justLow" eaLnBrk="0" hangingPunct="0">
              <a:buClr>
                <a:schemeClr val="hlink"/>
              </a:buClr>
              <a:buSzPct val="80000"/>
              <a:buFont typeface="Wingdings" pitchFamily="2" charset="2"/>
              <a:buNone/>
              <a:defRPr/>
            </a:pPr>
            <a:r>
              <a:rPr lang="ar-SA" sz="2800" b="1" kern="0" dirty="0">
                <a:solidFill>
                  <a:srgbClr val="000000"/>
                </a:solidFill>
                <a:effectLst>
                  <a:outerShdw blurRad="38100" dist="38100" dir="2700000" algn="tl">
                    <a:srgbClr val="000000"/>
                  </a:outerShdw>
                </a:effectLst>
                <a:latin typeface="+mj-lt"/>
                <a:cs typeface="Times New Roman" pitchFamily="18" charset="0"/>
              </a:rPr>
              <a:t> </a:t>
            </a:r>
            <a:r>
              <a:rPr lang="ar-SA" sz="2800" b="1" kern="0" dirty="0" smtClean="0">
                <a:solidFill>
                  <a:srgbClr val="000000"/>
                </a:solidFill>
                <a:effectLst>
                  <a:outerShdw blurRad="38100" dist="38100" dir="2700000" algn="tl">
                    <a:srgbClr val="000000"/>
                  </a:outerShdw>
                </a:effectLst>
                <a:latin typeface="+mj-lt"/>
                <a:cs typeface="Times New Roman" pitchFamily="18" charset="0"/>
              </a:rPr>
              <a:t>     </a:t>
            </a:r>
            <a:r>
              <a:rPr lang="ar-SA" sz="3600" b="1" kern="0" dirty="0">
                <a:solidFill>
                  <a:srgbClr val="990000"/>
                </a:solidFill>
                <a:effectLst>
                  <a:outerShdw blurRad="38100" dist="38100" dir="2700000" algn="tl">
                    <a:srgbClr val="000000"/>
                  </a:outerShdw>
                </a:effectLst>
                <a:latin typeface="+mj-lt"/>
                <a:cs typeface="Times New Roman" pitchFamily="18" charset="0"/>
              </a:rPr>
              <a:t>العرف:</a:t>
            </a:r>
          </a:p>
          <a:p>
            <a:pPr algn="justLow" eaLnBrk="0" hangingPunct="0">
              <a:spcBef>
                <a:spcPct val="20000"/>
              </a:spcBef>
              <a:buClr>
                <a:schemeClr val="hlink"/>
              </a:buClr>
              <a:buSzPct val="80000"/>
              <a:defRPr/>
            </a:pPr>
            <a:r>
              <a:rPr lang="ar-SA" sz="2800" kern="0" dirty="0" smtClean="0">
                <a:solidFill>
                  <a:srgbClr val="000000"/>
                </a:solidFill>
                <a:effectLst>
                  <a:outerShdw blurRad="38100" dist="38100" dir="2700000" algn="tl">
                    <a:srgbClr val="000000"/>
                  </a:outerShdw>
                </a:effectLst>
                <a:latin typeface="+mj-lt"/>
                <a:cs typeface="Times New Roman" pitchFamily="18" charset="0"/>
              </a:rPr>
              <a:t>      </a:t>
            </a:r>
            <a:r>
              <a:rPr lang="ar-SA" sz="2800" kern="0" dirty="0" smtClean="0">
                <a:solidFill>
                  <a:srgbClr val="7030A0"/>
                </a:solidFill>
                <a:effectLst>
                  <a:outerShdw blurRad="38100" dist="38100" dir="2700000" algn="tl">
                    <a:srgbClr val="000000"/>
                  </a:outerShdw>
                </a:effectLst>
                <a:latin typeface="+mj-lt"/>
                <a:cs typeface="Times New Roman" pitchFamily="18" charset="0"/>
              </a:rPr>
              <a:t>أركان </a:t>
            </a:r>
            <a:r>
              <a:rPr lang="ar-SA" sz="2800" kern="0" dirty="0">
                <a:solidFill>
                  <a:srgbClr val="7030A0"/>
                </a:solidFill>
                <a:effectLst>
                  <a:outerShdw blurRad="38100" dist="38100" dir="2700000" algn="tl">
                    <a:srgbClr val="000000"/>
                  </a:outerShdw>
                </a:effectLst>
                <a:latin typeface="+mj-lt"/>
                <a:cs typeface="Times New Roman" pitchFamily="18" charset="0"/>
              </a:rPr>
              <a:t>العرف = اعتياد + اعتقاد</a:t>
            </a:r>
          </a:p>
          <a:p>
            <a:pPr algn="justLow" eaLnBrk="0" hangingPunct="0">
              <a:spcBef>
                <a:spcPct val="20000"/>
              </a:spcBef>
              <a:buClr>
                <a:schemeClr val="hlink"/>
              </a:buClr>
              <a:buSzPct val="80000"/>
              <a:defRPr/>
            </a:pPr>
            <a:r>
              <a:rPr lang="ar-SA" sz="2600" b="1" kern="0" dirty="0" smtClean="0">
                <a:solidFill>
                  <a:srgbClr val="000000"/>
                </a:solidFill>
                <a:effectLst>
                  <a:outerShdw blurRad="38100" dist="38100" dir="2700000" algn="tl">
                    <a:srgbClr val="000000"/>
                  </a:outerShdw>
                </a:effectLst>
                <a:latin typeface="+mj-lt"/>
                <a:cs typeface="Times New Roman" pitchFamily="18" charset="0"/>
              </a:rPr>
              <a:t>      الشروط </a:t>
            </a:r>
            <a:r>
              <a:rPr lang="ar-SA" sz="2600" b="1" kern="0" dirty="0">
                <a:solidFill>
                  <a:srgbClr val="000000"/>
                </a:solidFill>
                <a:effectLst>
                  <a:outerShdw blurRad="38100" dist="38100" dir="2700000" algn="tl">
                    <a:srgbClr val="000000"/>
                  </a:outerShdw>
                </a:effectLst>
                <a:latin typeface="+mj-lt"/>
                <a:cs typeface="Times New Roman" pitchFamily="18" charset="0"/>
              </a:rPr>
              <a:t>الواجب توافرها في الركن المادي (الاعتياد):</a:t>
            </a:r>
          </a:p>
          <a:p>
            <a:pPr marL="609600" indent="-609600" algn="justLow" eaLnBrk="0" hangingPunct="0">
              <a:spcBef>
                <a:spcPct val="20000"/>
              </a:spcBef>
              <a:buClr>
                <a:srgbClr val="FF0000"/>
              </a:buClr>
              <a:buSzPct val="80000"/>
              <a:buFont typeface="Wingdings" pitchFamily="2" charset="2"/>
              <a:buNone/>
              <a:defRPr/>
            </a:pPr>
            <a:r>
              <a:rPr lang="ar-SA" sz="2600" b="1" kern="0" dirty="0">
                <a:solidFill>
                  <a:srgbClr val="00B050"/>
                </a:solidFill>
                <a:effectLst>
                  <a:outerShdw blurRad="38100" dist="38100" dir="2700000" algn="tl">
                    <a:srgbClr val="000000"/>
                  </a:outerShdw>
                </a:effectLst>
                <a:latin typeface="+mj-lt"/>
                <a:cs typeface="Times New Roman" pitchFamily="18" charset="0"/>
              </a:rPr>
              <a:t>1- أن يكون عاما 2- أن يكون قديما 3- أن يكون ثابتا 4- أن لا يخالف النظام العام أو الآداب العامة</a:t>
            </a:r>
            <a:r>
              <a:rPr lang="ar-SA" sz="2600" b="1" kern="0" dirty="0">
                <a:solidFill>
                  <a:srgbClr val="000000"/>
                </a:solidFill>
                <a:effectLst>
                  <a:outerShdw blurRad="38100" dist="38100" dir="2700000" algn="tl">
                    <a:srgbClr val="000000"/>
                  </a:outerShdw>
                </a:effectLst>
                <a:latin typeface="+mj-lt"/>
                <a:cs typeface="Times New Roman" pitchFamily="18" charset="0"/>
              </a:rPr>
              <a:t>.</a:t>
            </a:r>
            <a:endParaRPr lang="ar-BH" sz="2600" b="1" kern="0" dirty="0">
              <a:solidFill>
                <a:srgbClr val="000000"/>
              </a:solidFill>
              <a:effectLst>
                <a:outerShdw blurRad="38100" dist="38100" dir="2700000" algn="tl">
                  <a:srgbClr val="000000"/>
                </a:outerShdw>
              </a:effectLst>
              <a:latin typeface="+mj-lt"/>
              <a:cs typeface="Times New Roman" pitchFamily="18" charset="0"/>
            </a:endParaRPr>
          </a:p>
          <a:p>
            <a:pPr algn="justLow" eaLnBrk="0" hangingPunct="0">
              <a:spcBef>
                <a:spcPct val="20000"/>
              </a:spcBef>
              <a:buClr>
                <a:schemeClr val="hlink"/>
              </a:buClr>
              <a:buSzPct val="80000"/>
              <a:defRPr/>
            </a:pPr>
            <a:r>
              <a:rPr lang="ar-SA" sz="2600" b="1" kern="0" dirty="0" smtClean="0">
                <a:solidFill>
                  <a:srgbClr val="000000"/>
                </a:solidFill>
                <a:effectLst>
                  <a:outerShdw blurRad="38100" dist="38100" dir="2700000" algn="tl">
                    <a:srgbClr val="000000"/>
                  </a:outerShdw>
                </a:effectLst>
                <a:latin typeface="+mj-lt"/>
                <a:cs typeface="Times New Roman" pitchFamily="18" charset="0"/>
              </a:rPr>
              <a:t>      </a:t>
            </a:r>
            <a:r>
              <a:rPr lang="ar-SA" sz="2600" b="1" kern="0" dirty="0" smtClean="0">
                <a:solidFill>
                  <a:srgbClr val="C00000"/>
                </a:solidFill>
                <a:effectLst>
                  <a:outerShdw blurRad="38100" dist="38100" dir="2700000" algn="tl">
                    <a:srgbClr val="000000"/>
                  </a:outerShdw>
                </a:effectLst>
                <a:latin typeface="+mj-lt"/>
                <a:cs typeface="Times New Roman" pitchFamily="18" charset="0"/>
              </a:rPr>
              <a:t>التمييز </a:t>
            </a:r>
            <a:r>
              <a:rPr lang="ar-SA" sz="2600" b="1" kern="0" dirty="0">
                <a:solidFill>
                  <a:srgbClr val="C00000"/>
                </a:solidFill>
                <a:effectLst>
                  <a:outerShdw blurRad="38100" dist="38100" dir="2700000" algn="tl">
                    <a:srgbClr val="000000"/>
                  </a:outerShdw>
                </a:effectLst>
                <a:latin typeface="+mj-lt"/>
                <a:cs typeface="Times New Roman" pitchFamily="18" charset="0"/>
              </a:rPr>
              <a:t>بين العرف والعادة</a:t>
            </a:r>
          </a:p>
          <a:p>
            <a:pPr algn="justLow" eaLnBrk="0" hangingPunct="0">
              <a:spcBef>
                <a:spcPct val="20000"/>
              </a:spcBef>
              <a:buClr>
                <a:schemeClr val="hlink"/>
              </a:buClr>
              <a:buSzPct val="80000"/>
              <a:defRPr/>
            </a:pPr>
            <a:r>
              <a:rPr lang="ar-SA" sz="2600" b="1" kern="0" dirty="0" smtClean="0">
                <a:solidFill>
                  <a:srgbClr val="000000"/>
                </a:solidFill>
                <a:effectLst>
                  <a:outerShdw blurRad="38100" dist="38100" dir="2700000" algn="tl">
                    <a:srgbClr val="000000"/>
                  </a:outerShdw>
                </a:effectLst>
                <a:latin typeface="+mj-lt"/>
                <a:cs typeface="Times New Roman" pitchFamily="18" charset="0"/>
              </a:rPr>
              <a:t>      </a:t>
            </a:r>
            <a:r>
              <a:rPr lang="ar-SA" sz="2600" b="1" kern="0" dirty="0" smtClean="0">
                <a:solidFill>
                  <a:srgbClr val="C00000"/>
                </a:solidFill>
                <a:effectLst>
                  <a:outerShdw blurRad="38100" dist="38100" dir="2700000" algn="tl">
                    <a:srgbClr val="000000"/>
                  </a:outerShdw>
                </a:effectLst>
                <a:latin typeface="+mj-lt"/>
                <a:cs typeface="Times New Roman" pitchFamily="18" charset="0"/>
              </a:rPr>
              <a:t>الآثار </a:t>
            </a:r>
            <a:r>
              <a:rPr lang="ar-SA" sz="2600" b="1" kern="0" dirty="0">
                <a:solidFill>
                  <a:srgbClr val="C00000"/>
                </a:solidFill>
                <a:effectLst>
                  <a:outerShdw blurRad="38100" dist="38100" dir="2700000" algn="tl">
                    <a:srgbClr val="000000"/>
                  </a:outerShdw>
                </a:effectLst>
                <a:latin typeface="+mj-lt"/>
                <a:cs typeface="Times New Roman" pitchFamily="18" charset="0"/>
              </a:rPr>
              <a:t>المترتبة للتفرقة بين العرف والعادة</a:t>
            </a:r>
          </a:p>
          <a:p>
            <a:pPr marL="609600" indent="-609600" algn="justLow" eaLnBrk="0" hangingPunct="0">
              <a:spcBef>
                <a:spcPct val="20000"/>
              </a:spcBef>
              <a:buClr>
                <a:srgbClr val="FF0000"/>
              </a:buClr>
              <a:buSzPct val="80000"/>
              <a:buFontTx/>
              <a:buAutoNum type="arabicPeriod"/>
              <a:defRPr/>
            </a:pPr>
            <a:r>
              <a:rPr lang="ar-SA" sz="2600" b="1" kern="0" dirty="0">
                <a:solidFill>
                  <a:srgbClr val="CC3300"/>
                </a:solidFill>
                <a:effectLst>
                  <a:outerShdw blurRad="38100" dist="38100" dir="2700000" algn="tl">
                    <a:srgbClr val="000000"/>
                  </a:outerShdw>
                </a:effectLst>
                <a:latin typeface="+mj-lt"/>
                <a:cs typeface="Times New Roman" pitchFamily="18" charset="0"/>
              </a:rPr>
              <a:t>العرف يجب على القاضي تطبيقه في حين لا يلتزم بتطبيق العادة إلا بالاتفاق.</a:t>
            </a:r>
            <a:endParaRPr lang="ar-BH" sz="2600" b="1" kern="0" dirty="0">
              <a:solidFill>
                <a:srgbClr val="CC3300"/>
              </a:solidFill>
              <a:effectLst>
                <a:outerShdw blurRad="38100" dist="38100" dir="2700000" algn="tl">
                  <a:srgbClr val="000000"/>
                </a:outerShdw>
              </a:effectLst>
              <a:latin typeface="+mj-lt"/>
              <a:cs typeface="Times New Roman" pitchFamily="18" charset="0"/>
            </a:endParaRPr>
          </a:p>
          <a:p>
            <a:pPr marL="609600" indent="-609600" algn="justLow" eaLnBrk="0" hangingPunct="0">
              <a:spcBef>
                <a:spcPct val="20000"/>
              </a:spcBef>
              <a:buClr>
                <a:srgbClr val="FF0000"/>
              </a:buClr>
              <a:buSzPct val="80000"/>
              <a:buFontTx/>
              <a:buAutoNum type="arabicPeriod"/>
              <a:defRPr/>
            </a:pPr>
            <a:r>
              <a:rPr lang="ar-SA" sz="2600" b="1" kern="0" dirty="0">
                <a:solidFill>
                  <a:srgbClr val="CC3300"/>
                </a:solidFill>
                <a:effectLst>
                  <a:outerShdw blurRad="38100" dist="38100" dir="2700000" algn="tl">
                    <a:srgbClr val="000000"/>
                  </a:outerShdw>
                </a:effectLst>
                <a:latin typeface="+mj-lt"/>
                <a:cs typeface="Times New Roman" pitchFamily="18" charset="0"/>
              </a:rPr>
              <a:t>لا يكلف الإفراد بإثبات القاعدة العرفية في حين إن من يتمسك بالعادة عليه إثباتها.</a:t>
            </a:r>
            <a:endParaRPr lang="ar-BH" sz="2600" b="1" kern="0" dirty="0">
              <a:solidFill>
                <a:srgbClr val="CC3300"/>
              </a:solidFill>
              <a:effectLst>
                <a:outerShdw blurRad="38100" dist="38100" dir="2700000" algn="tl">
                  <a:srgbClr val="000000"/>
                </a:outerShdw>
              </a:effectLst>
              <a:latin typeface="+mj-lt"/>
              <a:cs typeface="Times New Roman" pitchFamily="18" charset="0"/>
            </a:endParaRPr>
          </a:p>
          <a:p>
            <a:pPr marL="609600" indent="-609600" algn="justLow" eaLnBrk="0" hangingPunct="0">
              <a:spcBef>
                <a:spcPct val="20000"/>
              </a:spcBef>
              <a:buClr>
                <a:srgbClr val="FF0000"/>
              </a:buClr>
              <a:buSzPct val="80000"/>
              <a:buFontTx/>
              <a:buAutoNum type="arabicPeriod"/>
              <a:defRPr/>
            </a:pPr>
            <a:r>
              <a:rPr lang="ar-SA" sz="2600" b="1" kern="0" dirty="0">
                <a:solidFill>
                  <a:srgbClr val="CC3300"/>
                </a:solidFill>
                <a:effectLst>
                  <a:outerShdw blurRad="38100" dist="38100" dir="2700000" algn="tl">
                    <a:srgbClr val="000000"/>
                  </a:outerShdw>
                </a:effectLst>
                <a:latin typeface="+mj-lt"/>
                <a:cs typeface="Times New Roman" pitchFamily="18" charset="0"/>
              </a:rPr>
              <a:t>ليس للإفراد الادعاء بعدم معرفة العرف خلافا للعادة</a:t>
            </a:r>
            <a:endParaRPr lang="ar-BH" sz="2600" b="1" kern="0" dirty="0">
              <a:solidFill>
                <a:srgbClr val="CC3300"/>
              </a:solidFill>
              <a:effectLst>
                <a:outerShdw blurRad="38100" dist="38100" dir="2700000" algn="tl">
                  <a:srgbClr val="000000"/>
                </a:outerShdw>
              </a:effectLst>
              <a:latin typeface="+mj-lt"/>
              <a:cs typeface="Times New Roman" pitchFamily="18" charset="0"/>
            </a:endParaRPr>
          </a:p>
          <a:p>
            <a:pPr marL="609600" indent="-609600" algn="justLow" eaLnBrk="0" hangingPunct="0">
              <a:spcBef>
                <a:spcPct val="20000"/>
              </a:spcBef>
              <a:buClr>
                <a:srgbClr val="FF0000"/>
              </a:buClr>
              <a:buSzPct val="80000"/>
              <a:buFontTx/>
              <a:buAutoNum type="arabicPeriod"/>
              <a:defRPr/>
            </a:pPr>
            <a:r>
              <a:rPr lang="ar-SA" sz="2600" b="1" kern="0" dirty="0">
                <a:solidFill>
                  <a:srgbClr val="CC3300"/>
                </a:solidFill>
                <a:effectLst>
                  <a:outerShdw blurRad="38100" dist="38100" dir="2700000" algn="tl">
                    <a:srgbClr val="000000"/>
                  </a:outerShdw>
                </a:effectLst>
                <a:latin typeface="+mj-lt"/>
                <a:cs typeface="Times New Roman" pitchFamily="18" charset="0"/>
              </a:rPr>
              <a:t>يخضع القاضي في العرف لرقابة محكمة التمييز على خلاف العادات الاتفاقية.</a:t>
            </a:r>
          </a:p>
        </p:txBody>
      </p:sp>
    </p:spTree>
    <p:extLst>
      <p:ext uri="{BB962C8B-B14F-4D97-AF65-F5344CB8AC3E}">
        <p14:creationId xmlns:p14="http://schemas.microsoft.com/office/powerpoint/2010/main" val="24049748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1" end="1"/>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1" end="1"/>
                                            </p:txEl>
                                          </p:spTgt>
                                        </p:tgtEl>
                                        <p:attrNameLst>
                                          <p:attrName>ppt_w</p:attrName>
                                        </p:attrNameLst>
                                      </p:cBhvr>
                                    </p:anim>
                                    <p:anim by="(#ppt_w*0.50)" calcmode="lin" valueType="num">
                                      <p:cBhvr>
                                        <p:cTn id="8" dur="500" decel="50000" autoRev="1" fill="hold">
                                          <p:stCondLst>
                                            <p:cond delay="0"/>
                                          </p:stCondLst>
                                        </p:cTn>
                                        <p:tgtEl>
                                          <p:spTgt spid="2">
                                            <p:txEl>
                                              <p:pRg st="1" end="1"/>
                                            </p:txEl>
                                          </p:spTgt>
                                        </p:tgtEl>
                                        <p:attrNameLst>
                                          <p:attrName>ppt_x</p:attrName>
                                        </p:attrNameLst>
                                      </p:cBhvr>
                                    </p:anim>
                                    <p:anim from="(-#ppt_h/2)" to="(#ppt_y)" calcmode="lin" valueType="num">
                                      <p:cBhvr>
                                        <p:cTn id="9" dur="1000" fill="hold">
                                          <p:stCondLst>
                                            <p:cond delay="0"/>
                                          </p:stCondLst>
                                        </p:cTn>
                                        <p:tgtEl>
                                          <p:spTgt spid="2">
                                            <p:txEl>
                                              <p:pRg st="1" end="1"/>
                                            </p:txEl>
                                          </p:spTgt>
                                        </p:tgtEl>
                                        <p:attrNameLst>
                                          <p:attrName>ppt_y</p:attrName>
                                        </p:attrNameLst>
                                      </p:cBhvr>
                                    </p:anim>
                                    <p:animRot by="21600000">
                                      <p:cBhvr>
                                        <p:cTn id="10" dur="1000" fill="hold">
                                          <p:stCondLst>
                                            <p:cond delay="0"/>
                                          </p:stCondLst>
                                        </p:cTn>
                                        <p:tgtEl>
                                          <p:spTgt spid="2">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p:cTn id="22"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4"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5" dur="10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wipe(down)">
                                      <p:cBhvr>
                                        <p:cTn id="30" dur="580">
                                          <p:stCondLst>
                                            <p:cond delay="0"/>
                                          </p:stCondLst>
                                        </p:cTn>
                                        <p:tgtEl>
                                          <p:spTgt spid="2">
                                            <p:txEl>
                                              <p:pRg st="4" end="4"/>
                                            </p:txEl>
                                          </p:spTgt>
                                        </p:tgtEl>
                                      </p:cBhvr>
                                    </p:animEffect>
                                    <p:anim calcmode="lin" valueType="num">
                                      <p:cBhvr>
                                        <p:cTn id="31"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4" end="4"/>
                                            </p:txEl>
                                          </p:spTgt>
                                        </p:tgtEl>
                                      </p:cBhvr>
                                      <p:to x="100000" y="60000"/>
                                    </p:animScale>
                                    <p:animScale>
                                      <p:cBhvr>
                                        <p:cTn id="37" dur="166" decel="50000">
                                          <p:stCondLst>
                                            <p:cond delay="676"/>
                                          </p:stCondLst>
                                        </p:cTn>
                                        <p:tgtEl>
                                          <p:spTgt spid="2">
                                            <p:txEl>
                                              <p:pRg st="4" end="4"/>
                                            </p:txEl>
                                          </p:spTgt>
                                        </p:tgtEl>
                                      </p:cBhvr>
                                      <p:to x="100000" y="100000"/>
                                    </p:animScale>
                                    <p:animScale>
                                      <p:cBhvr>
                                        <p:cTn id="38" dur="26">
                                          <p:stCondLst>
                                            <p:cond delay="1312"/>
                                          </p:stCondLst>
                                        </p:cTn>
                                        <p:tgtEl>
                                          <p:spTgt spid="2">
                                            <p:txEl>
                                              <p:pRg st="4" end="4"/>
                                            </p:txEl>
                                          </p:spTgt>
                                        </p:tgtEl>
                                      </p:cBhvr>
                                      <p:to x="100000" y="80000"/>
                                    </p:animScale>
                                    <p:animScale>
                                      <p:cBhvr>
                                        <p:cTn id="39" dur="166" decel="50000">
                                          <p:stCondLst>
                                            <p:cond delay="1338"/>
                                          </p:stCondLst>
                                        </p:cTn>
                                        <p:tgtEl>
                                          <p:spTgt spid="2">
                                            <p:txEl>
                                              <p:pRg st="4" end="4"/>
                                            </p:txEl>
                                          </p:spTgt>
                                        </p:tgtEl>
                                      </p:cBhvr>
                                      <p:to x="100000" y="100000"/>
                                    </p:animScale>
                                    <p:animScale>
                                      <p:cBhvr>
                                        <p:cTn id="40" dur="26">
                                          <p:stCondLst>
                                            <p:cond delay="1642"/>
                                          </p:stCondLst>
                                        </p:cTn>
                                        <p:tgtEl>
                                          <p:spTgt spid="2">
                                            <p:txEl>
                                              <p:pRg st="4" end="4"/>
                                            </p:txEl>
                                          </p:spTgt>
                                        </p:tgtEl>
                                      </p:cBhvr>
                                      <p:to x="100000" y="90000"/>
                                    </p:animScale>
                                    <p:animScale>
                                      <p:cBhvr>
                                        <p:cTn id="41" dur="166" decel="50000">
                                          <p:stCondLst>
                                            <p:cond delay="1668"/>
                                          </p:stCondLst>
                                        </p:cTn>
                                        <p:tgtEl>
                                          <p:spTgt spid="2">
                                            <p:txEl>
                                              <p:pRg st="4" end="4"/>
                                            </p:txEl>
                                          </p:spTgt>
                                        </p:tgtEl>
                                      </p:cBhvr>
                                      <p:to x="100000" y="100000"/>
                                    </p:animScale>
                                    <p:animScale>
                                      <p:cBhvr>
                                        <p:cTn id="42" dur="26">
                                          <p:stCondLst>
                                            <p:cond delay="1808"/>
                                          </p:stCondLst>
                                        </p:cTn>
                                        <p:tgtEl>
                                          <p:spTgt spid="2">
                                            <p:txEl>
                                              <p:pRg st="4" end="4"/>
                                            </p:txEl>
                                          </p:spTgt>
                                        </p:tgtEl>
                                      </p:cBhvr>
                                      <p:to x="100000" y="95000"/>
                                    </p:animScale>
                                    <p:animScale>
                                      <p:cBhvr>
                                        <p:cTn id="43" dur="166" decel="50000">
                                          <p:stCondLst>
                                            <p:cond delay="1834"/>
                                          </p:stCondLst>
                                        </p:cTn>
                                        <p:tgtEl>
                                          <p:spTgt spid="2">
                                            <p:txEl>
                                              <p:pRg st="4" end="4"/>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2">
                                            <p:txEl>
                                              <p:pRg st="5" end="5"/>
                                            </p:txEl>
                                          </p:spTgt>
                                        </p:tgtEl>
                                        <p:attrNameLst>
                                          <p:attrName>style.visibility</p:attrName>
                                        </p:attrNameLst>
                                      </p:cBhvr>
                                      <p:to>
                                        <p:strVal val="visible"/>
                                      </p:to>
                                    </p:set>
                                    <p:animEffect transition="in" filter="wipe(down)">
                                      <p:cBhvr>
                                        <p:cTn id="46" dur="580">
                                          <p:stCondLst>
                                            <p:cond delay="0"/>
                                          </p:stCondLst>
                                        </p:cTn>
                                        <p:tgtEl>
                                          <p:spTgt spid="2">
                                            <p:txEl>
                                              <p:pRg st="5" end="5"/>
                                            </p:txEl>
                                          </p:spTgt>
                                        </p:tgtEl>
                                      </p:cBhvr>
                                    </p:animEffect>
                                    <p:anim calcmode="lin" valueType="num">
                                      <p:cBhvr>
                                        <p:cTn id="47"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
                                            <p:txEl>
                                              <p:pRg st="5" end="5"/>
                                            </p:txEl>
                                          </p:spTgt>
                                        </p:tgtEl>
                                      </p:cBhvr>
                                      <p:to x="100000" y="60000"/>
                                    </p:animScale>
                                    <p:animScale>
                                      <p:cBhvr>
                                        <p:cTn id="53" dur="166" decel="50000">
                                          <p:stCondLst>
                                            <p:cond delay="676"/>
                                          </p:stCondLst>
                                        </p:cTn>
                                        <p:tgtEl>
                                          <p:spTgt spid="2">
                                            <p:txEl>
                                              <p:pRg st="5" end="5"/>
                                            </p:txEl>
                                          </p:spTgt>
                                        </p:tgtEl>
                                      </p:cBhvr>
                                      <p:to x="100000" y="100000"/>
                                    </p:animScale>
                                    <p:animScale>
                                      <p:cBhvr>
                                        <p:cTn id="54" dur="26">
                                          <p:stCondLst>
                                            <p:cond delay="1312"/>
                                          </p:stCondLst>
                                        </p:cTn>
                                        <p:tgtEl>
                                          <p:spTgt spid="2">
                                            <p:txEl>
                                              <p:pRg st="5" end="5"/>
                                            </p:txEl>
                                          </p:spTgt>
                                        </p:tgtEl>
                                      </p:cBhvr>
                                      <p:to x="100000" y="80000"/>
                                    </p:animScale>
                                    <p:animScale>
                                      <p:cBhvr>
                                        <p:cTn id="55" dur="166" decel="50000">
                                          <p:stCondLst>
                                            <p:cond delay="1338"/>
                                          </p:stCondLst>
                                        </p:cTn>
                                        <p:tgtEl>
                                          <p:spTgt spid="2">
                                            <p:txEl>
                                              <p:pRg st="5" end="5"/>
                                            </p:txEl>
                                          </p:spTgt>
                                        </p:tgtEl>
                                      </p:cBhvr>
                                      <p:to x="100000" y="100000"/>
                                    </p:animScale>
                                    <p:animScale>
                                      <p:cBhvr>
                                        <p:cTn id="56" dur="26">
                                          <p:stCondLst>
                                            <p:cond delay="1642"/>
                                          </p:stCondLst>
                                        </p:cTn>
                                        <p:tgtEl>
                                          <p:spTgt spid="2">
                                            <p:txEl>
                                              <p:pRg st="5" end="5"/>
                                            </p:txEl>
                                          </p:spTgt>
                                        </p:tgtEl>
                                      </p:cBhvr>
                                      <p:to x="100000" y="90000"/>
                                    </p:animScale>
                                    <p:animScale>
                                      <p:cBhvr>
                                        <p:cTn id="57" dur="166" decel="50000">
                                          <p:stCondLst>
                                            <p:cond delay="1668"/>
                                          </p:stCondLst>
                                        </p:cTn>
                                        <p:tgtEl>
                                          <p:spTgt spid="2">
                                            <p:txEl>
                                              <p:pRg st="5" end="5"/>
                                            </p:txEl>
                                          </p:spTgt>
                                        </p:tgtEl>
                                      </p:cBhvr>
                                      <p:to x="100000" y="100000"/>
                                    </p:animScale>
                                    <p:animScale>
                                      <p:cBhvr>
                                        <p:cTn id="58" dur="26">
                                          <p:stCondLst>
                                            <p:cond delay="1808"/>
                                          </p:stCondLst>
                                        </p:cTn>
                                        <p:tgtEl>
                                          <p:spTgt spid="2">
                                            <p:txEl>
                                              <p:pRg st="5" end="5"/>
                                            </p:txEl>
                                          </p:spTgt>
                                        </p:tgtEl>
                                      </p:cBhvr>
                                      <p:to x="100000" y="95000"/>
                                    </p:animScale>
                                    <p:animScale>
                                      <p:cBhvr>
                                        <p:cTn id="59" dur="166" decel="50000">
                                          <p:stCondLst>
                                            <p:cond delay="1834"/>
                                          </p:stCondLst>
                                        </p:cTn>
                                        <p:tgtEl>
                                          <p:spTgt spid="2">
                                            <p:txEl>
                                              <p:pRg st="5" end="5"/>
                                            </p:txEl>
                                          </p:spTgt>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56" presetClass="entr" presetSubtype="0" fill="hold" nodeType="clickEffect">
                                  <p:stCondLst>
                                    <p:cond delay="0"/>
                                  </p:stCondLst>
                                  <p:iterate type="lt">
                                    <p:tmPct val="10000"/>
                                  </p:iterate>
                                  <p:childTnLst>
                                    <p:set>
                                      <p:cBhvr>
                                        <p:cTn id="63" dur="1" fill="hold">
                                          <p:stCondLst>
                                            <p:cond delay="0"/>
                                          </p:stCondLst>
                                        </p:cTn>
                                        <p:tgtEl>
                                          <p:spTgt spid="2">
                                            <p:txEl>
                                              <p:pRg st="6" end="6"/>
                                            </p:txEl>
                                          </p:spTgt>
                                        </p:tgtEl>
                                        <p:attrNameLst>
                                          <p:attrName>style.visibility</p:attrName>
                                        </p:attrNameLst>
                                      </p:cBhvr>
                                      <p:to>
                                        <p:strVal val="visible"/>
                                      </p:to>
                                    </p:set>
                                    <p:anim by="(-#ppt_w*2)" calcmode="lin" valueType="num">
                                      <p:cBhvr rctx="PPT">
                                        <p:cTn id="64" dur="500" autoRev="1" fill="hold">
                                          <p:stCondLst>
                                            <p:cond delay="0"/>
                                          </p:stCondLst>
                                        </p:cTn>
                                        <p:tgtEl>
                                          <p:spTgt spid="2">
                                            <p:txEl>
                                              <p:pRg st="6" end="6"/>
                                            </p:txEl>
                                          </p:spTgt>
                                        </p:tgtEl>
                                        <p:attrNameLst>
                                          <p:attrName>ppt_w</p:attrName>
                                        </p:attrNameLst>
                                      </p:cBhvr>
                                    </p:anim>
                                    <p:anim by="(#ppt_w*0.50)" calcmode="lin" valueType="num">
                                      <p:cBhvr>
                                        <p:cTn id="65" dur="500" decel="50000" autoRev="1" fill="hold">
                                          <p:stCondLst>
                                            <p:cond delay="0"/>
                                          </p:stCondLst>
                                        </p:cTn>
                                        <p:tgtEl>
                                          <p:spTgt spid="2">
                                            <p:txEl>
                                              <p:pRg st="6" end="6"/>
                                            </p:txEl>
                                          </p:spTgt>
                                        </p:tgtEl>
                                        <p:attrNameLst>
                                          <p:attrName>ppt_x</p:attrName>
                                        </p:attrNameLst>
                                      </p:cBhvr>
                                    </p:anim>
                                    <p:anim from="(-#ppt_h/2)" to="(#ppt_y)" calcmode="lin" valueType="num">
                                      <p:cBhvr>
                                        <p:cTn id="66" dur="1000" fill="hold">
                                          <p:stCondLst>
                                            <p:cond delay="0"/>
                                          </p:stCondLst>
                                        </p:cTn>
                                        <p:tgtEl>
                                          <p:spTgt spid="2">
                                            <p:txEl>
                                              <p:pRg st="6" end="6"/>
                                            </p:txEl>
                                          </p:spTgt>
                                        </p:tgtEl>
                                        <p:attrNameLst>
                                          <p:attrName>ppt_y</p:attrName>
                                        </p:attrNameLst>
                                      </p:cBhvr>
                                    </p:anim>
                                    <p:animRot by="21600000">
                                      <p:cBhvr>
                                        <p:cTn id="67" dur="1000" fill="hold">
                                          <p:stCondLst>
                                            <p:cond delay="0"/>
                                          </p:stCondLst>
                                        </p:cTn>
                                        <p:tgtEl>
                                          <p:spTgt spid="2">
                                            <p:txEl>
                                              <p:pRg st="6" end="6"/>
                                            </p:txEl>
                                          </p:spTgt>
                                        </p:tgtEl>
                                        <p:attrNameLst>
                                          <p:attrName>r</p:attrName>
                                        </p:attrNameLst>
                                      </p:cBhvr>
                                    </p:animRot>
                                  </p:childTnLst>
                                </p:cTn>
                              </p:par>
                              <p:par>
                                <p:cTn id="68" presetID="56" presetClass="entr" presetSubtype="0" fill="hold" nodeType="withEffect">
                                  <p:stCondLst>
                                    <p:cond delay="0"/>
                                  </p:stCondLst>
                                  <p:iterate type="lt">
                                    <p:tmPct val="10000"/>
                                  </p:iterate>
                                  <p:childTnLst>
                                    <p:set>
                                      <p:cBhvr>
                                        <p:cTn id="69" dur="1" fill="hold">
                                          <p:stCondLst>
                                            <p:cond delay="0"/>
                                          </p:stCondLst>
                                        </p:cTn>
                                        <p:tgtEl>
                                          <p:spTgt spid="2">
                                            <p:txEl>
                                              <p:pRg st="7" end="7"/>
                                            </p:txEl>
                                          </p:spTgt>
                                        </p:tgtEl>
                                        <p:attrNameLst>
                                          <p:attrName>style.visibility</p:attrName>
                                        </p:attrNameLst>
                                      </p:cBhvr>
                                      <p:to>
                                        <p:strVal val="visible"/>
                                      </p:to>
                                    </p:set>
                                    <p:anim by="(-#ppt_w*2)" calcmode="lin" valueType="num">
                                      <p:cBhvr rctx="PPT">
                                        <p:cTn id="70" dur="500" autoRev="1" fill="hold">
                                          <p:stCondLst>
                                            <p:cond delay="0"/>
                                          </p:stCondLst>
                                        </p:cTn>
                                        <p:tgtEl>
                                          <p:spTgt spid="2">
                                            <p:txEl>
                                              <p:pRg st="7" end="7"/>
                                            </p:txEl>
                                          </p:spTgt>
                                        </p:tgtEl>
                                        <p:attrNameLst>
                                          <p:attrName>ppt_w</p:attrName>
                                        </p:attrNameLst>
                                      </p:cBhvr>
                                    </p:anim>
                                    <p:anim by="(#ppt_w*0.50)" calcmode="lin" valueType="num">
                                      <p:cBhvr>
                                        <p:cTn id="71" dur="500" decel="50000" autoRev="1" fill="hold">
                                          <p:stCondLst>
                                            <p:cond delay="0"/>
                                          </p:stCondLst>
                                        </p:cTn>
                                        <p:tgtEl>
                                          <p:spTgt spid="2">
                                            <p:txEl>
                                              <p:pRg st="7" end="7"/>
                                            </p:txEl>
                                          </p:spTgt>
                                        </p:tgtEl>
                                        <p:attrNameLst>
                                          <p:attrName>ppt_x</p:attrName>
                                        </p:attrNameLst>
                                      </p:cBhvr>
                                    </p:anim>
                                    <p:anim from="(-#ppt_h/2)" to="(#ppt_y)" calcmode="lin" valueType="num">
                                      <p:cBhvr>
                                        <p:cTn id="72" dur="1000" fill="hold">
                                          <p:stCondLst>
                                            <p:cond delay="0"/>
                                          </p:stCondLst>
                                        </p:cTn>
                                        <p:tgtEl>
                                          <p:spTgt spid="2">
                                            <p:txEl>
                                              <p:pRg st="7" end="7"/>
                                            </p:txEl>
                                          </p:spTgt>
                                        </p:tgtEl>
                                        <p:attrNameLst>
                                          <p:attrName>ppt_y</p:attrName>
                                        </p:attrNameLst>
                                      </p:cBhvr>
                                    </p:anim>
                                    <p:animRot by="21600000">
                                      <p:cBhvr>
                                        <p:cTn id="73" dur="1000" fill="hold">
                                          <p:stCondLst>
                                            <p:cond delay="0"/>
                                          </p:stCondLst>
                                        </p:cTn>
                                        <p:tgtEl>
                                          <p:spTgt spid="2">
                                            <p:txEl>
                                              <p:pRg st="7" end="7"/>
                                            </p:txEl>
                                          </p:spTgt>
                                        </p:tgtEl>
                                        <p:attrNameLst>
                                          <p:attrName>r</p:attrName>
                                        </p:attrNameLst>
                                      </p:cBhvr>
                                    </p:animRot>
                                  </p:childTnLst>
                                </p:cTn>
                              </p:par>
                              <p:par>
                                <p:cTn id="74" presetID="56" presetClass="entr" presetSubtype="0" fill="hold" nodeType="withEffect">
                                  <p:stCondLst>
                                    <p:cond delay="0"/>
                                  </p:stCondLst>
                                  <p:iterate type="lt">
                                    <p:tmPct val="10000"/>
                                  </p:iterate>
                                  <p:childTnLst>
                                    <p:set>
                                      <p:cBhvr>
                                        <p:cTn id="75" dur="1" fill="hold">
                                          <p:stCondLst>
                                            <p:cond delay="0"/>
                                          </p:stCondLst>
                                        </p:cTn>
                                        <p:tgtEl>
                                          <p:spTgt spid="2">
                                            <p:txEl>
                                              <p:pRg st="8" end="8"/>
                                            </p:txEl>
                                          </p:spTgt>
                                        </p:tgtEl>
                                        <p:attrNameLst>
                                          <p:attrName>style.visibility</p:attrName>
                                        </p:attrNameLst>
                                      </p:cBhvr>
                                      <p:to>
                                        <p:strVal val="visible"/>
                                      </p:to>
                                    </p:set>
                                    <p:anim by="(-#ppt_w*2)" calcmode="lin" valueType="num">
                                      <p:cBhvr rctx="PPT">
                                        <p:cTn id="76" dur="500" autoRev="1" fill="hold">
                                          <p:stCondLst>
                                            <p:cond delay="0"/>
                                          </p:stCondLst>
                                        </p:cTn>
                                        <p:tgtEl>
                                          <p:spTgt spid="2">
                                            <p:txEl>
                                              <p:pRg st="8" end="8"/>
                                            </p:txEl>
                                          </p:spTgt>
                                        </p:tgtEl>
                                        <p:attrNameLst>
                                          <p:attrName>ppt_w</p:attrName>
                                        </p:attrNameLst>
                                      </p:cBhvr>
                                    </p:anim>
                                    <p:anim by="(#ppt_w*0.50)" calcmode="lin" valueType="num">
                                      <p:cBhvr>
                                        <p:cTn id="77" dur="500" decel="50000" autoRev="1" fill="hold">
                                          <p:stCondLst>
                                            <p:cond delay="0"/>
                                          </p:stCondLst>
                                        </p:cTn>
                                        <p:tgtEl>
                                          <p:spTgt spid="2">
                                            <p:txEl>
                                              <p:pRg st="8" end="8"/>
                                            </p:txEl>
                                          </p:spTgt>
                                        </p:tgtEl>
                                        <p:attrNameLst>
                                          <p:attrName>ppt_x</p:attrName>
                                        </p:attrNameLst>
                                      </p:cBhvr>
                                    </p:anim>
                                    <p:anim from="(-#ppt_h/2)" to="(#ppt_y)" calcmode="lin" valueType="num">
                                      <p:cBhvr>
                                        <p:cTn id="78" dur="1000" fill="hold">
                                          <p:stCondLst>
                                            <p:cond delay="0"/>
                                          </p:stCondLst>
                                        </p:cTn>
                                        <p:tgtEl>
                                          <p:spTgt spid="2">
                                            <p:txEl>
                                              <p:pRg st="8" end="8"/>
                                            </p:txEl>
                                          </p:spTgt>
                                        </p:tgtEl>
                                        <p:attrNameLst>
                                          <p:attrName>ppt_y</p:attrName>
                                        </p:attrNameLst>
                                      </p:cBhvr>
                                    </p:anim>
                                    <p:animRot by="21600000">
                                      <p:cBhvr>
                                        <p:cTn id="79" dur="1000" fill="hold">
                                          <p:stCondLst>
                                            <p:cond delay="0"/>
                                          </p:stCondLst>
                                        </p:cTn>
                                        <p:tgtEl>
                                          <p:spTgt spid="2">
                                            <p:txEl>
                                              <p:pRg st="8" end="8"/>
                                            </p:txEl>
                                          </p:spTgt>
                                        </p:tgtEl>
                                        <p:attrNameLst>
                                          <p:attrName>r</p:attrName>
                                        </p:attrNameLst>
                                      </p:cBhvr>
                                    </p:animRot>
                                  </p:childTnLst>
                                </p:cTn>
                              </p:par>
                              <p:par>
                                <p:cTn id="80" presetID="56" presetClass="entr" presetSubtype="0" fill="hold" nodeType="withEffect">
                                  <p:stCondLst>
                                    <p:cond delay="0"/>
                                  </p:stCondLst>
                                  <p:iterate type="lt">
                                    <p:tmPct val="10000"/>
                                  </p:iterate>
                                  <p:childTnLst>
                                    <p:set>
                                      <p:cBhvr>
                                        <p:cTn id="81" dur="1" fill="hold">
                                          <p:stCondLst>
                                            <p:cond delay="0"/>
                                          </p:stCondLst>
                                        </p:cTn>
                                        <p:tgtEl>
                                          <p:spTgt spid="2">
                                            <p:txEl>
                                              <p:pRg st="9" end="9"/>
                                            </p:txEl>
                                          </p:spTgt>
                                        </p:tgtEl>
                                        <p:attrNameLst>
                                          <p:attrName>style.visibility</p:attrName>
                                        </p:attrNameLst>
                                      </p:cBhvr>
                                      <p:to>
                                        <p:strVal val="visible"/>
                                      </p:to>
                                    </p:set>
                                    <p:anim by="(-#ppt_w*2)" calcmode="lin" valueType="num">
                                      <p:cBhvr rctx="PPT">
                                        <p:cTn id="82" dur="500" autoRev="1" fill="hold">
                                          <p:stCondLst>
                                            <p:cond delay="0"/>
                                          </p:stCondLst>
                                        </p:cTn>
                                        <p:tgtEl>
                                          <p:spTgt spid="2">
                                            <p:txEl>
                                              <p:pRg st="9" end="9"/>
                                            </p:txEl>
                                          </p:spTgt>
                                        </p:tgtEl>
                                        <p:attrNameLst>
                                          <p:attrName>ppt_w</p:attrName>
                                        </p:attrNameLst>
                                      </p:cBhvr>
                                    </p:anim>
                                    <p:anim by="(#ppt_w*0.50)" calcmode="lin" valueType="num">
                                      <p:cBhvr>
                                        <p:cTn id="83" dur="500" decel="50000" autoRev="1" fill="hold">
                                          <p:stCondLst>
                                            <p:cond delay="0"/>
                                          </p:stCondLst>
                                        </p:cTn>
                                        <p:tgtEl>
                                          <p:spTgt spid="2">
                                            <p:txEl>
                                              <p:pRg st="9" end="9"/>
                                            </p:txEl>
                                          </p:spTgt>
                                        </p:tgtEl>
                                        <p:attrNameLst>
                                          <p:attrName>ppt_x</p:attrName>
                                        </p:attrNameLst>
                                      </p:cBhvr>
                                    </p:anim>
                                    <p:anim from="(-#ppt_h/2)" to="(#ppt_y)" calcmode="lin" valueType="num">
                                      <p:cBhvr>
                                        <p:cTn id="84" dur="1000" fill="hold">
                                          <p:stCondLst>
                                            <p:cond delay="0"/>
                                          </p:stCondLst>
                                        </p:cTn>
                                        <p:tgtEl>
                                          <p:spTgt spid="2">
                                            <p:txEl>
                                              <p:pRg st="9" end="9"/>
                                            </p:txEl>
                                          </p:spTgt>
                                        </p:tgtEl>
                                        <p:attrNameLst>
                                          <p:attrName>ppt_y</p:attrName>
                                        </p:attrNameLst>
                                      </p:cBhvr>
                                    </p:anim>
                                    <p:animRot by="21600000">
                                      <p:cBhvr>
                                        <p:cTn id="85" dur="1000" fill="hold">
                                          <p:stCondLst>
                                            <p:cond delay="0"/>
                                          </p:stCondLst>
                                        </p:cTn>
                                        <p:tgtEl>
                                          <p:spTgt spid="2">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242192" y="228600"/>
            <a:ext cx="8650288" cy="3344416"/>
          </a:xfrm>
          <a:prstGeom prst="rect">
            <a:avLst/>
          </a:prstGeom>
          <a:ln>
            <a:solidFill>
              <a:schemeClr val="tx1"/>
            </a:solidFill>
            <a:headEnd/>
            <a:tailEnd/>
          </a:ln>
          <a:effectLst>
            <a:glow rad="228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a:lstStyle/>
          <a:p>
            <a:pPr marL="609600" indent="-609600" algn="justLow" eaLnBrk="0" hangingPunct="0">
              <a:buClr>
                <a:schemeClr val="hlink"/>
              </a:buClr>
              <a:buSzPct val="80000"/>
              <a:buFont typeface="Wingdings" pitchFamily="2" charset="2"/>
              <a:buNone/>
              <a:defRPr/>
            </a:pPr>
            <a:endParaRPr lang="ar-SA" sz="2600" b="1" kern="0" dirty="0">
              <a:solidFill>
                <a:srgbClr val="CC3300"/>
              </a:solidFill>
              <a:effectLst>
                <a:outerShdw blurRad="38100" dist="38100" dir="2700000" algn="tl">
                  <a:srgbClr val="000000"/>
                </a:outerShdw>
              </a:effectLst>
              <a:latin typeface="+mj-lt"/>
              <a:cs typeface="Times New Roman" pitchFamily="18" charset="0"/>
            </a:endParaRPr>
          </a:p>
        </p:txBody>
      </p:sp>
      <p:sp>
        <p:nvSpPr>
          <p:cNvPr id="4" name="Rectangle 3"/>
          <p:cNvSpPr txBox="1">
            <a:spLocks noChangeArrowheads="1"/>
          </p:cNvSpPr>
          <p:nvPr/>
        </p:nvSpPr>
        <p:spPr>
          <a:xfrm>
            <a:off x="242192" y="228600"/>
            <a:ext cx="8650288" cy="3344416"/>
          </a:xfrm>
          <a:prstGeom prst="rect">
            <a:avLst/>
          </a:prstGeom>
          <a:ln>
            <a:solidFill>
              <a:srgbClr val="FFFF00"/>
            </a:solidFill>
          </a:ln>
        </p:spPr>
        <p:txBody>
          <a:bodyPr/>
          <a:lst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609600" indent="-609600">
              <a:spcBef>
                <a:spcPct val="0"/>
              </a:spcBef>
              <a:buSzPct val="80000"/>
              <a:buFont typeface="Wingdings" pitchFamily="2" charset="2"/>
              <a:buChar char="v"/>
              <a:defRPr/>
            </a:pPr>
            <a:r>
              <a:rPr lang="ar-SA" sz="2800" b="1" dirty="0" smtClean="0">
                <a:solidFill>
                  <a:srgbClr val="990000"/>
                </a:solidFill>
                <a:latin typeface="Times New Roman" pitchFamily="18" charset="0"/>
                <a:cs typeface="Times New Roman" pitchFamily="18" charset="0"/>
              </a:rPr>
              <a:t>مزايا العرف:</a:t>
            </a:r>
          </a:p>
          <a:p>
            <a:pPr marL="609600" indent="-609600" algn="justLow">
              <a:buClr>
                <a:srgbClr val="FF0000"/>
              </a:buClr>
              <a:buSzPct val="80000"/>
              <a:buFontTx/>
              <a:buNone/>
              <a:defRPr/>
            </a:pPr>
            <a:r>
              <a:rPr lang="ar-SA" sz="2800" b="1" dirty="0" smtClean="0">
                <a:solidFill>
                  <a:srgbClr val="000000"/>
                </a:solidFill>
                <a:latin typeface="Times New Roman" pitchFamily="18" charset="0"/>
                <a:cs typeface="Times New Roman" pitchFamily="18" charset="0"/>
              </a:rPr>
              <a:t>	</a:t>
            </a:r>
            <a:r>
              <a:rPr lang="ar-SA" sz="2800" b="1" dirty="0" smtClean="0">
                <a:solidFill>
                  <a:srgbClr val="002060"/>
                </a:solidFill>
                <a:latin typeface="Times New Roman" pitchFamily="18" charset="0"/>
                <a:cs typeface="Times New Roman" pitchFamily="18" charset="0"/>
              </a:rPr>
              <a:t>فالقاعدة العرفية تنبع من ضمير الجماعة. ومن مزاياها ايضا التطور والتغير تبعا لتغير رغبات الجماعة</a:t>
            </a:r>
            <a:r>
              <a:rPr lang="ar-SA" sz="2800" b="1" dirty="0" smtClean="0">
                <a:solidFill>
                  <a:srgbClr val="000000"/>
                </a:solidFill>
                <a:latin typeface="Times New Roman" pitchFamily="18" charset="0"/>
                <a:cs typeface="Times New Roman" pitchFamily="18" charset="0"/>
              </a:rPr>
              <a:t>.</a:t>
            </a:r>
            <a:endParaRPr lang="ar-BH" sz="2800" b="1" dirty="0" smtClean="0">
              <a:solidFill>
                <a:srgbClr val="000000"/>
              </a:solidFill>
              <a:latin typeface="Times New Roman" pitchFamily="18" charset="0"/>
              <a:cs typeface="Times New Roman" pitchFamily="18" charset="0"/>
            </a:endParaRPr>
          </a:p>
          <a:p>
            <a:pPr marL="609600" indent="-609600" algn="justLow">
              <a:buSzPct val="80000"/>
              <a:buFont typeface="Wingdings" pitchFamily="2" charset="2"/>
              <a:buChar char="v"/>
              <a:defRPr/>
            </a:pPr>
            <a:r>
              <a:rPr lang="ar-SA" sz="2800" b="1" dirty="0" smtClean="0">
                <a:ln>
                  <a:solidFill>
                    <a:schemeClr val="tx1"/>
                  </a:solidFill>
                </a:ln>
                <a:solidFill>
                  <a:srgbClr val="990000"/>
                </a:solidFill>
                <a:latin typeface="Times New Roman" pitchFamily="18" charset="0"/>
                <a:cs typeface="Times New Roman" pitchFamily="18" charset="0"/>
              </a:rPr>
              <a:t>عيوب العرف:</a:t>
            </a:r>
            <a:endParaRPr lang="ar-BH" sz="2800" b="1" dirty="0" smtClean="0">
              <a:ln>
                <a:solidFill>
                  <a:schemeClr val="tx1"/>
                </a:solidFill>
              </a:ln>
              <a:solidFill>
                <a:srgbClr val="990000"/>
              </a:solidFill>
              <a:latin typeface="Times New Roman" pitchFamily="18" charset="0"/>
              <a:cs typeface="Times New Roman" pitchFamily="18" charset="0"/>
            </a:endParaRPr>
          </a:p>
          <a:p>
            <a:pPr marL="609600" indent="-609600" algn="justLow">
              <a:buClr>
                <a:srgbClr val="FF0000"/>
              </a:buClr>
              <a:buSzPct val="80000"/>
              <a:buFontTx/>
              <a:buAutoNum type="arabicPeriod"/>
              <a:defRPr/>
            </a:pPr>
            <a:r>
              <a:rPr lang="ar-SA" b="1" dirty="0" smtClean="0">
                <a:solidFill>
                  <a:srgbClr val="00B050"/>
                </a:solidFill>
                <a:latin typeface="Times New Roman" pitchFamily="18" charset="0"/>
                <a:cs typeface="Times New Roman" pitchFamily="18" charset="0"/>
              </a:rPr>
              <a:t>عدم الانضباط وعدم التحديد  لكون القاعدة العرفية غير مكتوبة.</a:t>
            </a:r>
            <a:endParaRPr lang="ar-BH" b="1" dirty="0" smtClean="0">
              <a:solidFill>
                <a:srgbClr val="00B050"/>
              </a:solidFill>
              <a:latin typeface="Times New Roman" pitchFamily="18" charset="0"/>
              <a:cs typeface="Times New Roman" pitchFamily="18" charset="0"/>
            </a:endParaRPr>
          </a:p>
          <a:p>
            <a:pPr marL="609600" indent="-609600" algn="justLow">
              <a:buClr>
                <a:srgbClr val="FF0000"/>
              </a:buClr>
              <a:buSzPct val="80000"/>
              <a:buFontTx/>
              <a:buAutoNum type="arabicPeriod"/>
              <a:defRPr/>
            </a:pPr>
            <a:r>
              <a:rPr lang="ar-SA" b="1" dirty="0" smtClean="0">
                <a:solidFill>
                  <a:srgbClr val="00B050"/>
                </a:solidFill>
                <a:latin typeface="Times New Roman" pitchFamily="18" charset="0"/>
                <a:cs typeface="Times New Roman" pitchFamily="18" charset="0"/>
              </a:rPr>
              <a:t>صعوبة الاهتداء إلية لاختلاف العرف من إقليم إلى إقليم آخر داخل الدولة.</a:t>
            </a:r>
            <a:endParaRPr lang="ar-BH" b="1" dirty="0" smtClean="0">
              <a:solidFill>
                <a:srgbClr val="00B050"/>
              </a:solidFill>
              <a:latin typeface="Times New Roman" pitchFamily="18" charset="0"/>
              <a:cs typeface="Times New Roman" pitchFamily="18" charset="0"/>
            </a:endParaRPr>
          </a:p>
          <a:p>
            <a:pPr marL="609600" indent="-609600" algn="justLow">
              <a:buClr>
                <a:srgbClr val="FF0000"/>
              </a:buClr>
              <a:buSzPct val="80000"/>
              <a:buFontTx/>
              <a:buAutoNum type="arabicPeriod"/>
              <a:defRPr/>
            </a:pPr>
            <a:r>
              <a:rPr lang="ar-SA" b="1" dirty="0" smtClean="0">
                <a:solidFill>
                  <a:srgbClr val="00B050"/>
                </a:solidFill>
                <a:latin typeface="Times New Roman" pitchFamily="18" charset="0"/>
                <a:cs typeface="Times New Roman" pitchFamily="18" charset="0"/>
              </a:rPr>
              <a:t>عدم قابلية العرف للتطور السريع.</a:t>
            </a:r>
            <a:endParaRPr lang="ar-SA" b="1" dirty="0">
              <a:solidFill>
                <a:srgbClr val="00B050"/>
              </a:solidFill>
              <a:latin typeface="Times New Roman" pitchFamily="18" charset="0"/>
              <a:cs typeface="Times New Roman" pitchFamily="18" charset="0"/>
            </a:endParaRPr>
          </a:p>
        </p:txBody>
      </p:sp>
      <p:sp>
        <p:nvSpPr>
          <p:cNvPr id="5" name="Rectangle 1"/>
          <p:cNvSpPr>
            <a:spLocks noChangeArrowheads="1"/>
          </p:cNvSpPr>
          <p:nvPr/>
        </p:nvSpPr>
        <p:spPr bwMode="auto">
          <a:xfrm>
            <a:off x="242192" y="3800898"/>
            <a:ext cx="8650288" cy="2678112"/>
          </a:xfrm>
          <a:prstGeom prst="rect">
            <a:avLst/>
          </a:prstGeom>
          <a:solidFill>
            <a:schemeClr val="bg2"/>
          </a:solidFill>
          <a:ln>
            <a:noFill/>
          </a:ln>
          <a:effectLst>
            <a:prstShdw prst="shdw13" dist="53882" dir="13500000">
              <a:schemeClr val="bg2">
                <a:alpha val="50000"/>
              </a:schemeClr>
            </a:prstShdw>
          </a:effectLst>
          <a:extLst/>
        </p:spPr>
        <p:txBody>
          <a:bodyPr wrap="square" anchor="ctr">
            <a:spAutoFit/>
          </a:bodyPr>
          <a:lstStyle/>
          <a:p>
            <a:pPr eaLnBrk="0" hangingPunct="0">
              <a:buFontTx/>
              <a:buChar char="•"/>
            </a:pPr>
            <a:r>
              <a:rPr lang="ar-SA" sz="2400" b="1" dirty="0">
                <a:latin typeface="Calibri" pitchFamily="34" charset="0"/>
                <a:cs typeface="Calibri" pitchFamily="34" charset="0"/>
              </a:rPr>
              <a:t>العرف التجاري يختلف عن العادة التجارية .</a:t>
            </a:r>
            <a:endParaRPr lang="en-US" sz="1200" dirty="0"/>
          </a:p>
          <a:p>
            <a:pPr eaLnBrk="0" hangingPunct="0">
              <a:buFontTx/>
              <a:buChar char="•"/>
            </a:pPr>
            <a:r>
              <a:rPr lang="ar-SA" sz="2400" b="1" dirty="0">
                <a:latin typeface="Calibri" pitchFamily="34" charset="0"/>
                <a:cs typeface="Calibri" pitchFamily="34" charset="0"/>
              </a:rPr>
              <a:t>تعريف العادة التجارية: مجموعة القواعد التي شاعت أو استقرت في المعاملات التجارية نتيجة اعتياد الأفراد والأخذ بها في عقودهم إلى درجة يمكن القول باتجاه إدارة المتعاقدين ضمناً إلى اتباع حكمها دون حاجة إلى النص عليها.</a:t>
            </a:r>
            <a:endParaRPr lang="en-US" sz="1200" dirty="0"/>
          </a:p>
          <a:p>
            <a:pPr eaLnBrk="0" hangingPunct="0">
              <a:buFontTx/>
              <a:buChar char="•"/>
            </a:pPr>
            <a:r>
              <a:rPr lang="ar-SA" sz="2400" b="1" dirty="0">
                <a:latin typeface="Calibri" pitchFamily="34" charset="0"/>
                <a:cs typeface="Calibri" pitchFamily="34" charset="0"/>
              </a:rPr>
              <a:t>وتسمى العادة التجارية باسم العادة الاتفاقية وإذا ثبت عدم رضاء احد المتعاقدين بها وجب استبعاد حكمها ومن أمثلتها تحديد مدة معينة لفحص البضائع لبعض البيوع التجارية أو تمديد مدة قصوى للرجوع بقيمات العيوب الخفية وإلى غير ذلك</a:t>
            </a:r>
            <a:r>
              <a:rPr lang="ar-SA" sz="1200" b="1" dirty="0">
                <a:latin typeface="Calibri" pitchFamily="34" charset="0"/>
                <a:cs typeface="Calibri" pitchFamily="34" charset="0"/>
              </a:rPr>
              <a:t>.</a:t>
            </a:r>
            <a:endParaRPr lang="ar-SA" dirty="0"/>
          </a:p>
        </p:txBody>
      </p:sp>
    </p:spTree>
    <p:extLst>
      <p:ext uri="{BB962C8B-B14F-4D97-AF65-F5344CB8AC3E}">
        <p14:creationId xmlns:p14="http://schemas.microsoft.com/office/powerpoint/2010/main" val="17203443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90"/>
                                          </p:val>
                                        </p:tav>
                                        <p:tav tm="100000">
                                          <p:val>
                                            <p:fltVal val="0"/>
                                          </p:val>
                                        </p:tav>
                                      </p:tavLst>
                                    </p:anim>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89694" y="188640"/>
            <a:ext cx="8964612" cy="3416320"/>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defRPr/>
            </a:pPr>
            <a:r>
              <a:rPr lang="ar-IQ" sz="2400" b="1" dirty="0">
                <a:solidFill>
                  <a:srgbClr val="C00000"/>
                </a:solidFill>
                <a:effectLst>
                  <a:glow rad="228600">
                    <a:schemeClr val="accent1">
                      <a:satMod val="175000"/>
                      <a:alpha val="40000"/>
                    </a:schemeClr>
                  </a:glow>
                </a:effectLst>
              </a:rPr>
              <a:t> </a:t>
            </a:r>
            <a:r>
              <a:rPr lang="ar-IQ" sz="2400" b="1" dirty="0" smtClean="0">
                <a:solidFill>
                  <a:srgbClr val="C00000"/>
                </a:solidFill>
                <a:effectLst>
                  <a:glow rad="228600">
                    <a:schemeClr val="accent1">
                      <a:satMod val="175000"/>
                      <a:alpha val="40000"/>
                    </a:schemeClr>
                  </a:glow>
                </a:effectLst>
              </a:rPr>
              <a:t>   </a:t>
            </a:r>
            <a:r>
              <a:rPr lang="ar-IQ" sz="2400" b="1" dirty="0" smtClean="0">
                <a:solidFill>
                  <a:srgbClr val="C00000"/>
                </a:solidFill>
                <a:effectLst/>
              </a:rPr>
              <a:t>3ــ</a:t>
            </a:r>
            <a:r>
              <a:rPr lang="ar-IQ" sz="2400" b="1" dirty="0" smtClean="0">
                <a:solidFill>
                  <a:srgbClr val="C00000"/>
                </a:solidFill>
                <a:effectLst>
                  <a:glow rad="228600">
                    <a:schemeClr val="accent1">
                      <a:satMod val="175000"/>
                      <a:alpha val="40000"/>
                    </a:schemeClr>
                  </a:glow>
                </a:effectLst>
              </a:rPr>
              <a:t> </a:t>
            </a:r>
            <a:r>
              <a:rPr lang="ar-SA" sz="2400" b="1" dirty="0">
                <a:solidFill>
                  <a:srgbClr val="C00000"/>
                </a:solidFill>
                <a:effectLst/>
              </a:rPr>
              <a:t>الدين :</a:t>
            </a:r>
            <a:r>
              <a:rPr lang="en-US" sz="2400" b="1" dirty="0">
                <a:solidFill>
                  <a:srgbClr val="FFC000"/>
                </a:solidFill>
              </a:rPr>
              <a:t/>
            </a:r>
            <a:br>
              <a:rPr lang="en-US" sz="2400" b="1" dirty="0">
                <a:solidFill>
                  <a:srgbClr val="FFC000"/>
                </a:solidFill>
              </a:rPr>
            </a:br>
            <a:r>
              <a:rPr lang="ar-SA" sz="2400" b="1" dirty="0">
                <a:effectLst/>
              </a:rPr>
              <a:t>يعتب</a:t>
            </a:r>
            <a:r>
              <a:rPr lang="ar-SA" sz="2400" b="1" dirty="0">
                <a:solidFill>
                  <a:schemeClr val="accent3">
                    <a:lumMod val="10000"/>
                  </a:schemeClr>
                </a:solidFill>
                <a:effectLst/>
              </a:rPr>
              <a:t>ر الدين </a:t>
            </a:r>
            <a:r>
              <a:rPr lang="ar-SA" sz="2400" dirty="0">
                <a:solidFill>
                  <a:schemeClr val="accent3">
                    <a:lumMod val="10000"/>
                  </a:schemeClr>
                </a:solidFill>
                <a:effectLst/>
              </a:rPr>
              <a:t>مصدرا</a:t>
            </a:r>
            <a:r>
              <a:rPr lang="ar-SA" sz="2400" b="1" dirty="0">
                <a:solidFill>
                  <a:schemeClr val="accent3">
                    <a:lumMod val="10000"/>
                  </a:schemeClr>
                </a:solidFill>
                <a:effectLst/>
              </a:rPr>
              <a:t> رسميا للقواعد القانونية التي تحكم المسائل التي تثيرهاعلاقات الناس بعضهم البعض وعلى الأخص في الدول الإسلامية ، والمقصود بالدين</a:t>
            </a:r>
            <a:r>
              <a:rPr lang="en-US" sz="2400" b="1" dirty="0">
                <a:solidFill>
                  <a:schemeClr val="accent3">
                    <a:lumMod val="10000"/>
                  </a:schemeClr>
                </a:solidFill>
                <a:effectLst/>
              </a:rPr>
              <a:t> </a:t>
            </a:r>
            <a:r>
              <a:rPr lang="ar-SA" sz="2400" b="1" dirty="0">
                <a:solidFill>
                  <a:schemeClr val="accent3">
                    <a:lumMod val="10000"/>
                  </a:schemeClr>
                </a:solidFill>
                <a:effectLst/>
              </a:rPr>
              <a:t>في هذه الدول القواعد والأحكام التي أنزلها الله تعالى لارشاد الناس وتوجيه سلوكهم</a:t>
            </a:r>
            <a:r>
              <a:rPr lang="ar-IQ" sz="2400" b="1" dirty="0">
                <a:solidFill>
                  <a:schemeClr val="accent3">
                    <a:lumMod val="10000"/>
                  </a:schemeClr>
                </a:solidFill>
                <a:effectLst/>
              </a:rPr>
              <a:t> </a:t>
            </a:r>
            <a:r>
              <a:rPr lang="ar-SA" sz="2400" b="1" dirty="0">
                <a:solidFill>
                  <a:schemeClr val="accent3">
                    <a:lumMod val="10000"/>
                  </a:schemeClr>
                </a:solidFill>
                <a:effectLst/>
              </a:rPr>
              <a:t>ابتداء من نظم العبادات أي علاقة الإنسان بخالقه وكذلك المعاملات أي علاقة الخلق</a:t>
            </a:r>
            <a:r>
              <a:rPr lang="en-US" sz="2400" b="1" dirty="0">
                <a:solidFill>
                  <a:schemeClr val="accent3">
                    <a:lumMod val="10000"/>
                  </a:schemeClr>
                </a:solidFill>
                <a:effectLst/>
              </a:rPr>
              <a:t/>
            </a:r>
            <a:br>
              <a:rPr lang="en-US" sz="2400" b="1" dirty="0">
                <a:solidFill>
                  <a:schemeClr val="accent3">
                    <a:lumMod val="10000"/>
                  </a:schemeClr>
                </a:solidFill>
                <a:effectLst/>
              </a:rPr>
            </a:br>
            <a:r>
              <a:rPr lang="ar-SA" sz="2400" b="1" dirty="0">
                <a:solidFill>
                  <a:schemeClr val="accent3">
                    <a:lumMod val="10000"/>
                  </a:schemeClr>
                </a:solidFill>
                <a:effectLst/>
              </a:rPr>
              <a:t>بعضهم البعض</a:t>
            </a:r>
            <a:r>
              <a:rPr lang="en-US" sz="2400" b="1" dirty="0">
                <a:solidFill>
                  <a:schemeClr val="accent3">
                    <a:lumMod val="10000"/>
                  </a:schemeClr>
                </a:solidFill>
                <a:effectLst/>
              </a:rPr>
              <a:t> </a:t>
            </a:r>
            <a:r>
              <a:rPr lang="ar-IQ" sz="2400" b="1" dirty="0">
                <a:solidFill>
                  <a:schemeClr val="accent3">
                    <a:lumMod val="10000"/>
                  </a:schemeClr>
                </a:solidFill>
                <a:effectLst/>
              </a:rPr>
              <a:t>مقصورة </a:t>
            </a:r>
            <a:r>
              <a:rPr lang="en-US" sz="2400" b="1" dirty="0">
                <a:solidFill>
                  <a:schemeClr val="accent3">
                    <a:lumMod val="10000"/>
                  </a:schemeClr>
                </a:solidFill>
                <a:effectLst/>
              </a:rPr>
              <a:t> </a:t>
            </a:r>
            <a:r>
              <a:rPr lang="ar-IQ" sz="2400" b="1" dirty="0">
                <a:solidFill>
                  <a:schemeClr val="accent3">
                    <a:lumMod val="10000"/>
                  </a:schemeClr>
                </a:solidFill>
                <a:effectLst/>
              </a:rPr>
              <a:t>( تنظيم المعاملات بينهم </a:t>
            </a:r>
            <a:r>
              <a:rPr lang="ar-IQ" sz="2400" b="1" dirty="0">
                <a:solidFill>
                  <a:schemeClr val="accent3">
                    <a:lumMod val="10000"/>
                  </a:schemeClr>
                </a:solidFill>
                <a:effectLst>
                  <a:glow rad="139700">
                    <a:schemeClr val="accent6">
                      <a:satMod val="175000"/>
                      <a:alpha val="40000"/>
                    </a:schemeClr>
                  </a:glow>
                </a:effectLst>
              </a:rPr>
              <a:t>)</a:t>
            </a:r>
            <a:r>
              <a:rPr lang="en-US" sz="2400" b="1" dirty="0">
                <a:solidFill>
                  <a:schemeClr val="accent3">
                    <a:lumMod val="10000"/>
                  </a:schemeClr>
                </a:solidFill>
                <a:effectLst>
                  <a:glow rad="139700">
                    <a:schemeClr val="accent6">
                      <a:satMod val="175000"/>
                      <a:alpha val="40000"/>
                    </a:schemeClr>
                  </a:glow>
                </a:effectLst>
              </a:rPr>
              <a:t> </a:t>
            </a:r>
            <a:endParaRPr lang="ar-IQ" sz="2400" b="1" dirty="0">
              <a:solidFill>
                <a:schemeClr val="accent3">
                  <a:lumMod val="10000"/>
                </a:schemeClr>
              </a:solidFill>
              <a:effectLst>
                <a:glow rad="139700">
                  <a:schemeClr val="accent6">
                    <a:satMod val="175000"/>
                    <a:alpha val="40000"/>
                  </a:schemeClr>
                </a:glow>
              </a:effectLst>
            </a:endParaRPr>
          </a:p>
          <a:p>
            <a:pPr>
              <a:defRPr/>
            </a:pPr>
            <a:r>
              <a:rPr lang="ar-IQ" sz="2400" b="1" dirty="0">
                <a:solidFill>
                  <a:srgbClr val="C00000"/>
                </a:solidFill>
              </a:rPr>
              <a:t> </a:t>
            </a:r>
            <a:r>
              <a:rPr lang="ar-IQ" sz="2400" b="1" dirty="0" smtClean="0">
                <a:solidFill>
                  <a:srgbClr val="C00000"/>
                </a:solidFill>
              </a:rPr>
              <a:t>   4- </a:t>
            </a:r>
            <a:r>
              <a:rPr lang="ar-IQ" sz="2400" b="1" dirty="0">
                <a:solidFill>
                  <a:srgbClr val="C00000"/>
                </a:solidFill>
              </a:rPr>
              <a:t>قواعد العدالة </a:t>
            </a:r>
            <a:r>
              <a:rPr lang="en-US" sz="2400" b="1" dirty="0">
                <a:solidFill>
                  <a:srgbClr val="C00000"/>
                </a:solidFill>
              </a:rPr>
              <a:t>  </a:t>
            </a:r>
          </a:p>
          <a:p>
            <a:pPr>
              <a:defRPr/>
            </a:pPr>
            <a:r>
              <a:rPr lang="ar-IQ" sz="2400" b="1" dirty="0">
                <a:solidFill>
                  <a:schemeClr val="accent3">
                    <a:lumMod val="10000"/>
                  </a:schemeClr>
                </a:solidFill>
                <a:effectLst>
                  <a:glow rad="228600">
                    <a:schemeClr val="accent3">
                      <a:satMod val="175000"/>
                      <a:alpha val="40000"/>
                    </a:schemeClr>
                  </a:glow>
                </a:effectLst>
              </a:rPr>
              <a:t>جاءت قواعد العدالة ، كمصدر رسمي احتياطي  من مصادر القانون بعد التشريع والعرف والشريعة الاسلامية</a:t>
            </a:r>
            <a:endParaRPr lang="ar-IQ" sz="2400" dirty="0">
              <a:solidFill>
                <a:schemeClr val="accent3">
                  <a:lumMod val="10000"/>
                </a:schemeClr>
              </a:solidFill>
              <a:effectLst>
                <a:glow rad="228600">
                  <a:schemeClr val="accent3">
                    <a:satMod val="175000"/>
                    <a:alpha val="40000"/>
                  </a:schemeClr>
                </a:glow>
              </a:effectLst>
            </a:endParaRPr>
          </a:p>
        </p:txBody>
      </p:sp>
      <p:sp>
        <p:nvSpPr>
          <p:cNvPr id="3" name="Rectangle 2"/>
          <p:cNvSpPr/>
          <p:nvPr/>
        </p:nvSpPr>
        <p:spPr>
          <a:xfrm>
            <a:off x="89694" y="3595118"/>
            <a:ext cx="8964612" cy="2924175"/>
          </a:xfrm>
          <a:prstGeom prst="rect">
            <a:avLst/>
          </a:prstGeom>
        </p:spPr>
        <p:txBody>
          <a:bodyPr>
            <a:spAutoFit/>
          </a:bodyPr>
          <a:lstStyle/>
          <a:p>
            <a:pPr marL="182563" eaLnBrk="0" hangingPunct="0">
              <a:tabLst>
                <a:tab pos="15875" algn="l"/>
              </a:tabLst>
              <a:defRPr/>
            </a:pPr>
            <a:r>
              <a:rPr lang="ar-IQ" sz="2400" b="1" dirty="0">
                <a:solidFill>
                  <a:srgbClr val="C00000"/>
                </a:solidFill>
                <a:latin typeface="Arial" pitchFamily="34" charset="0"/>
                <a:cs typeface="Times New Roman" pitchFamily="18" charset="0"/>
              </a:rPr>
              <a:t>5ـــ </a:t>
            </a:r>
            <a:r>
              <a:rPr lang="ar-SA" sz="2400" b="1" dirty="0">
                <a:solidFill>
                  <a:srgbClr val="C00000"/>
                </a:solidFill>
                <a:latin typeface="Arial" pitchFamily="34" charset="0"/>
                <a:cs typeface="Times New Roman" pitchFamily="18" charset="0"/>
              </a:rPr>
              <a:t>الفقه والقضاء</a:t>
            </a:r>
            <a:r>
              <a:rPr lang="ar-SA" b="1" dirty="0">
                <a:solidFill>
                  <a:srgbClr val="C00000"/>
                </a:solidFill>
                <a:latin typeface="Arial" pitchFamily="34" charset="0"/>
                <a:cs typeface="Times New Roman" pitchFamily="18" charset="0"/>
              </a:rPr>
              <a:t>:</a:t>
            </a:r>
            <a:endParaRPr lang="ar-SA" b="1" dirty="0">
              <a:solidFill>
                <a:srgbClr val="C00000"/>
              </a:solidFill>
              <a:latin typeface="Times New Roman" pitchFamily="18" charset="0"/>
              <a:cs typeface="Times New Roman" pitchFamily="18" charset="0"/>
            </a:endParaRPr>
          </a:p>
          <a:p>
            <a:pPr marL="182563" rtl="0" eaLnBrk="0" hangingPunct="0">
              <a:tabLst>
                <a:tab pos="15875" algn="l"/>
              </a:tabLst>
              <a:defRPr/>
            </a:pPr>
            <a:r>
              <a:rPr lang="ar-SA" sz="1600" b="1" dirty="0">
                <a:solidFill>
                  <a:srgbClr val="C00000"/>
                </a:solidFill>
                <a:latin typeface="Times New Roman" pitchFamily="18" charset="0"/>
                <a:cs typeface="Times New Roman" pitchFamily="18" charset="0"/>
              </a:rPr>
              <a:t> </a:t>
            </a:r>
            <a:r>
              <a:rPr lang="ar-SA" b="1" dirty="0">
                <a:solidFill>
                  <a:schemeClr val="accent3">
                    <a:lumMod val="10000"/>
                  </a:schemeClr>
                </a:solidFill>
                <a:effectLst>
                  <a:glow rad="101600">
                    <a:srgbClr val="FFFF00">
                      <a:alpha val="60000"/>
                    </a:srgbClr>
                  </a:glow>
                </a:effectLst>
                <a:latin typeface="Times New Roman" pitchFamily="18" charset="0"/>
                <a:cs typeface="Times New Roman" pitchFamily="18" charset="0"/>
              </a:rPr>
              <a:t>كان </a:t>
            </a:r>
            <a:r>
              <a:rPr lang="ar-SA" sz="2000" b="1" dirty="0">
                <a:solidFill>
                  <a:schemeClr val="accent3">
                    <a:lumMod val="10000"/>
                  </a:schemeClr>
                </a:solidFill>
                <a:effectLst>
                  <a:glow rad="101600">
                    <a:srgbClr val="FFFF00">
                      <a:alpha val="60000"/>
                    </a:srgbClr>
                  </a:glow>
                </a:effectLst>
                <a:latin typeface="Times New Roman" pitchFamily="18" charset="0"/>
                <a:cs typeface="Times New Roman" pitchFamily="18" charset="0"/>
              </a:rPr>
              <a:t>الفقه والقضاء مصدرين رسميين للقانون في بعض الأنظمة القديمة ، إلا أن، دور الفقه تضاءل في القوانين الحديثة حيث انحصر دوره في كونه مصدرا تفسيريا يرجع إليه للاستئناس فحسب ، غير أن ذلك لا يمس بالدور الذي يقوم به الفقه في تطوير القانون حيث انه الكاشف الأول لقصور القانون والمطالب الأول لسد النقص فيه</a:t>
            </a:r>
            <a:r>
              <a:rPr lang="en-US" sz="2000" b="1" dirty="0">
                <a:solidFill>
                  <a:schemeClr val="accent3">
                    <a:lumMod val="10000"/>
                  </a:schemeClr>
                </a:solidFill>
                <a:effectLst>
                  <a:glow rad="101600">
                    <a:srgbClr val="FFFF00">
                      <a:alpha val="60000"/>
                    </a:srgbClr>
                  </a:glow>
                </a:effectLst>
                <a:latin typeface="Times New Roman" pitchFamily="18" charset="0"/>
                <a:cs typeface="Times New Roman" pitchFamily="18" charset="0"/>
              </a:rPr>
              <a:t> .</a:t>
            </a:r>
            <a:br>
              <a:rPr lang="en-US" sz="2000" b="1" dirty="0">
                <a:solidFill>
                  <a:schemeClr val="accent3">
                    <a:lumMod val="10000"/>
                  </a:schemeClr>
                </a:solidFill>
                <a:effectLst>
                  <a:glow rad="101600">
                    <a:srgbClr val="FFFF00">
                      <a:alpha val="60000"/>
                    </a:srgbClr>
                  </a:glow>
                </a:effectLst>
                <a:latin typeface="Times New Roman" pitchFamily="18" charset="0"/>
                <a:cs typeface="Times New Roman" pitchFamily="18" charset="0"/>
              </a:rPr>
            </a:br>
            <a:r>
              <a:rPr lang="ar-SA" sz="2000" b="1" dirty="0">
                <a:solidFill>
                  <a:schemeClr val="accent3">
                    <a:lumMod val="10000"/>
                  </a:schemeClr>
                </a:solidFill>
                <a:effectLst>
                  <a:glow rad="101600">
                    <a:srgbClr val="FFFF00">
                      <a:alpha val="60000"/>
                    </a:srgbClr>
                  </a:glow>
                </a:effectLst>
                <a:latin typeface="Times New Roman" pitchFamily="18" charset="0"/>
                <a:cs typeface="Times New Roman" pitchFamily="18" charset="0"/>
              </a:rPr>
              <a:t>وفيما يتعلق بالقضاء فقد كانت السوابق القضائية مصدرا رسميا من مصادر القانون حيث أن الأحكام الصادرة عن المحاكم تدخل بصفة تلقائية في صلب القانون كقواعد لها نفس قوته . وكما هو الحال بالنسبة للفقه فقد تضائل دور القضاء في القوانين الحديثة فيما عدا القانون </a:t>
            </a:r>
            <a:r>
              <a:rPr lang="ar-SA" sz="2000" b="1" dirty="0">
                <a:solidFill>
                  <a:schemeClr val="accent3">
                    <a:lumMod val="10000"/>
                  </a:schemeClr>
                </a:solidFill>
                <a:effectLst>
                  <a:glow rad="101600">
                    <a:srgbClr val="FFFF00">
                      <a:alpha val="60000"/>
                    </a:srgbClr>
                  </a:glow>
                </a:effectLst>
                <a:cs typeface="Times New Roman" pitchFamily="18" charset="0"/>
              </a:rPr>
              <a:t>الإنجليزي والقوانين التي تنهج نهجه إذ </a:t>
            </a:r>
            <a:r>
              <a:rPr lang="ar-SA" sz="2000" b="1" dirty="0">
                <a:solidFill>
                  <a:schemeClr val="accent3">
                    <a:lumMod val="10000"/>
                  </a:schemeClr>
                </a:solidFill>
                <a:cs typeface="Times New Roman" pitchFamily="18" charset="0"/>
              </a:rPr>
              <a:t>يمثل القضاء مصدرا رسميا لقواعده </a:t>
            </a:r>
            <a:r>
              <a:rPr lang="ar-SA" sz="1600" b="1" dirty="0">
                <a:solidFill>
                  <a:schemeClr val="accent3">
                    <a:lumMod val="10000"/>
                  </a:schemeClr>
                </a:solidFill>
                <a:cs typeface="Times New Roman" pitchFamily="18" charset="0"/>
              </a:rPr>
              <a:t>القانونية</a:t>
            </a:r>
            <a:r>
              <a:rPr lang="en-US" sz="1600" b="1" dirty="0">
                <a:solidFill>
                  <a:schemeClr val="accent3">
                    <a:lumMod val="10000"/>
                  </a:schemeClr>
                </a:solidFill>
                <a:cs typeface="Times New Roman" pitchFamily="18" charset="0"/>
              </a:rPr>
              <a:t> </a:t>
            </a:r>
            <a:endParaRPr lang="ar-IQ" dirty="0">
              <a:solidFill>
                <a:schemeClr val="accent3">
                  <a:lumMod val="10000"/>
                </a:schemeClr>
              </a:solidFill>
            </a:endParaRPr>
          </a:p>
        </p:txBody>
      </p:sp>
    </p:spTree>
    <p:extLst>
      <p:ext uri="{BB962C8B-B14F-4D97-AF65-F5344CB8AC3E}">
        <p14:creationId xmlns:p14="http://schemas.microsoft.com/office/powerpoint/2010/main" val="75435192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nodeType="clickEffect">
                                  <p:stCondLst>
                                    <p:cond delay="0"/>
                                  </p:stCondLst>
                                  <p:iterate type="lt">
                                    <p:tmPct val="10000"/>
                                  </p:iterate>
                                  <p:childTnLst>
                                    <p:set>
                                      <p:cBhvr>
                                        <p:cTn id="15" dur="1" fill="hold">
                                          <p:stCondLst>
                                            <p:cond delay="0"/>
                                          </p:stCondLst>
                                        </p:cTn>
                                        <p:tgtEl>
                                          <p:spTgt spid="2">
                                            <p:txEl>
                                              <p:pRg st="1" end="1"/>
                                            </p:txEl>
                                          </p:spTgt>
                                        </p:tgtEl>
                                        <p:attrNameLst>
                                          <p:attrName>style.visibility</p:attrName>
                                        </p:attrNameLst>
                                      </p:cBhvr>
                                      <p:to>
                                        <p:strVal val="visible"/>
                                      </p:to>
                                    </p:set>
                                    <p:anim by="(-#ppt_w*2)" calcmode="lin" valueType="num">
                                      <p:cBhvr rctx="PPT">
                                        <p:cTn id="16" dur="500" autoRev="1" fill="hold">
                                          <p:stCondLst>
                                            <p:cond delay="0"/>
                                          </p:stCondLst>
                                        </p:cTn>
                                        <p:tgtEl>
                                          <p:spTgt spid="2">
                                            <p:txEl>
                                              <p:pRg st="1" end="1"/>
                                            </p:txEl>
                                          </p:spTgt>
                                        </p:tgtEl>
                                        <p:attrNameLst>
                                          <p:attrName>ppt_w</p:attrName>
                                        </p:attrNameLst>
                                      </p:cBhvr>
                                    </p:anim>
                                    <p:anim by="(#ppt_w*0.50)" calcmode="lin" valueType="num">
                                      <p:cBhvr>
                                        <p:cTn id="17" dur="500" decel="50000" autoRev="1" fill="hold">
                                          <p:stCondLst>
                                            <p:cond delay="0"/>
                                          </p:stCondLst>
                                        </p:cTn>
                                        <p:tgtEl>
                                          <p:spTgt spid="2">
                                            <p:txEl>
                                              <p:pRg st="1" end="1"/>
                                            </p:txEl>
                                          </p:spTgt>
                                        </p:tgtEl>
                                        <p:attrNameLst>
                                          <p:attrName>ppt_x</p:attrName>
                                        </p:attrNameLst>
                                      </p:cBhvr>
                                    </p:anim>
                                    <p:anim from="(-#ppt_h/2)" to="(#ppt_y)" calcmode="lin" valueType="num">
                                      <p:cBhvr>
                                        <p:cTn id="18" dur="1000" fill="hold">
                                          <p:stCondLst>
                                            <p:cond delay="0"/>
                                          </p:stCondLst>
                                        </p:cTn>
                                        <p:tgtEl>
                                          <p:spTgt spid="2">
                                            <p:txEl>
                                              <p:pRg st="1" end="1"/>
                                            </p:txEl>
                                          </p:spTgt>
                                        </p:tgtEl>
                                        <p:attrNameLst>
                                          <p:attrName>ppt_y</p:attrName>
                                        </p:attrNameLst>
                                      </p:cBhvr>
                                    </p:anim>
                                    <p:animRot by="21600000">
                                      <p:cBhvr>
                                        <p:cTn id="19" dur="1000" fill="hold">
                                          <p:stCondLst>
                                            <p:cond delay="0"/>
                                          </p:stCondLst>
                                        </p:cTn>
                                        <p:tgtEl>
                                          <p:spTgt spid="2">
                                            <p:txEl>
                                              <p:pRg st="1" end="1"/>
                                            </p:txEl>
                                          </p:spTgt>
                                        </p:tgtEl>
                                        <p:attrNameLst>
                                          <p:attrName>r</p:attrName>
                                        </p:attrNameLst>
                                      </p:cBhvr>
                                    </p:animRot>
                                  </p:childTnLst>
                                </p:cTn>
                              </p:par>
                              <p:par>
                                <p:cTn id="20" presetID="56" presetClass="entr" presetSubtype="0" fill="hold" nodeType="withEffect">
                                  <p:stCondLst>
                                    <p:cond delay="0"/>
                                  </p:stCondLst>
                                  <p:iterate type="lt">
                                    <p:tmPct val="10000"/>
                                  </p:iterate>
                                  <p:childTnLst>
                                    <p:set>
                                      <p:cBhvr>
                                        <p:cTn id="21" dur="1" fill="hold">
                                          <p:stCondLst>
                                            <p:cond delay="0"/>
                                          </p:stCondLst>
                                        </p:cTn>
                                        <p:tgtEl>
                                          <p:spTgt spid="2">
                                            <p:txEl>
                                              <p:pRg st="2" end="2"/>
                                            </p:txEl>
                                          </p:spTgt>
                                        </p:tgtEl>
                                        <p:attrNameLst>
                                          <p:attrName>style.visibility</p:attrName>
                                        </p:attrNameLst>
                                      </p:cBhvr>
                                      <p:to>
                                        <p:strVal val="visible"/>
                                      </p:to>
                                    </p:set>
                                    <p:anim by="(-#ppt_w*2)" calcmode="lin" valueType="num">
                                      <p:cBhvr rctx="PPT">
                                        <p:cTn id="22" dur="500" autoRev="1" fill="hold">
                                          <p:stCondLst>
                                            <p:cond delay="0"/>
                                          </p:stCondLst>
                                        </p:cTn>
                                        <p:tgtEl>
                                          <p:spTgt spid="2">
                                            <p:txEl>
                                              <p:pRg st="2" end="2"/>
                                            </p:txEl>
                                          </p:spTgt>
                                        </p:tgtEl>
                                        <p:attrNameLst>
                                          <p:attrName>ppt_w</p:attrName>
                                        </p:attrNameLst>
                                      </p:cBhvr>
                                    </p:anim>
                                    <p:anim by="(#ppt_w*0.50)" calcmode="lin" valueType="num">
                                      <p:cBhvr>
                                        <p:cTn id="23" dur="500" decel="50000" autoRev="1" fill="hold">
                                          <p:stCondLst>
                                            <p:cond delay="0"/>
                                          </p:stCondLst>
                                        </p:cTn>
                                        <p:tgtEl>
                                          <p:spTgt spid="2">
                                            <p:txEl>
                                              <p:pRg st="2" end="2"/>
                                            </p:txEl>
                                          </p:spTgt>
                                        </p:tgtEl>
                                        <p:attrNameLst>
                                          <p:attrName>ppt_x</p:attrName>
                                        </p:attrNameLst>
                                      </p:cBhvr>
                                    </p:anim>
                                    <p:anim from="(-#ppt_h/2)" to="(#ppt_y)" calcmode="lin" valueType="num">
                                      <p:cBhvr>
                                        <p:cTn id="24" dur="1000" fill="hold">
                                          <p:stCondLst>
                                            <p:cond delay="0"/>
                                          </p:stCondLst>
                                        </p:cTn>
                                        <p:tgtEl>
                                          <p:spTgt spid="2">
                                            <p:txEl>
                                              <p:pRg st="2" end="2"/>
                                            </p:txEl>
                                          </p:spTgt>
                                        </p:tgtEl>
                                        <p:attrNameLst>
                                          <p:attrName>ppt_y</p:attrName>
                                        </p:attrNameLst>
                                      </p:cBhvr>
                                    </p:anim>
                                    <p:animRot by="21600000">
                                      <p:cBhvr>
                                        <p:cTn id="25" dur="1000" fill="hold">
                                          <p:stCondLst>
                                            <p:cond delay="0"/>
                                          </p:stCondLst>
                                        </p:cTn>
                                        <p:tgtEl>
                                          <p:spTgt spid="2">
                                            <p:txEl>
                                              <p:pRg st="2" end="2"/>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checkerboard(across)">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979</TotalTime>
  <Words>521</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cp:lastModifiedBy>
  <cp:revision>102</cp:revision>
  <dcterms:created xsi:type="dcterms:W3CDTF">2011-12-09T14:32:55Z</dcterms:created>
  <dcterms:modified xsi:type="dcterms:W3CDTF">2019-05-30T21:33:47Z</dcterms:modified>
</cp:coreProperties>
</file>