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8" r:id="rId3"/>
    <p:sldId id="257" r:id="rId4"/>
    <p:sldId id="260" r:id="rId5"/>
    <p:sldId id="259"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5D65493-454E-4295-90FF-E7AB977E19B5}" type="datetimeFigureOut">
              <a:rPr lang="ar-IQ" smtClean="0"/>
              <a:t>3/22/1441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3E27B12-AAC7-4A45-989D-FDAD5D897281}"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3E27B12-AAC7-4A45-989D-FDAD5D897281}" type="slidenum">
              <a:rPr lang="ar-IQ" smtClean="0"/>
              <a:t>3</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70A5AD-4D2A-4967-83D5-000826204A3C}"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70A5AD-4D2A-4967-83D5-000826204A3C}"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70A5AD-4D2A-4967-83D5-000826204A3C}"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70A5AD-4D2A-4967-83D5-000826204A3C}"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70A5AD-4D2A-4967-83D5-000826204A3C}"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70A5AD-4D2A-4967-83D5-000826204A3C}" type="datetimeFigureOut">
              <a:rPr lang="ar-IQ" smtClean="0"/>
              <a:pPr/>
              <a:t>3/22/1441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70A5AD-4D2A-4967-83D5-000826204A3C}" type="datetimeFigureOut">
              <a:rPr lang="ar-IQ" smtClean="0"/>
              <a:pPr/>
              <a:t>3/22/1441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70A5AD-4D2A-4967-83D5-000826204A3C}" type="datetimeFigureOut">
              <a:rPr lang="ar-IQ" smtClean="0"/>
              <a:pPr/>
              <a:t>3/22/1441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0A5AD-4D2A-4967-83D5-000826204A3C}" type="datetimeFigureOut">
              <a:rPr lang="ar-IQ" smtClean="0"/>
              <a:pPr/>
              <a:t>3/22/1441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0A5AD-4D2A-4967-83D5-000826204A3C}" type="datetimeFigureOut">
              <a:rPr lang="ar-IQ" smtClean="0"/>
              <a:pPr/>
              <a:t>3/22/1441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0A5AD-4D2A-4967-83D5-000826204A3C}" type="datetimeFigureOut">
              <a:rPr lang="ar-IQ" smtClean="0"/>
              <a:pPr/>
              <a:t>3/22/1441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532C4B-3D75-4F24-9C3B-CB3B6C83FB7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70A5AD-4D2A-4967-83D5-000826204A3C}" type="datetimeFigureOut">
              <a:rPr lang="ar-IQ" smtClean="0"/>
              <a:pPr/>
              <a:t>3/22/1441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5532C4B-3D75-4F24-9C3B-CB3B6C83FB7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428604"/>
            <a:ext cx="7743852" cy="285752"/>
          </a:xfrm>
        </p:spPr>
        <p:txBody>
          <a:bodyPr>
            <a:normAutofit fontScale="90000"/>
          </a:bodyPr>
          <a:lstStyle/>
          <a:p>
            <a:r>
              <a:rPr lang="ar-IQ" dirty="0" smtClean="0"/>
              <a:t>محاسبة تكاليف </a:t>
            </a:r>
            <a:endParaRPr lang="ar-IQ" dirty="0"/>
          </a:p>
        </p:txBody>
      </p:sp>
      <p:sp>
        <p:nvSpPr>
          <p:cNvPr id="3" name="Subtitle 2"/>
          <p:cNvSpPr>
            <a:spLocks noGrp="1"/>
          </p:cNvSpPr>
          <p:nvPr>
            <p:ph type="subTitle" idx="1"/>
          </p:nvPr>
        </p:nvSpPr>
        <p:spPr>
          <a:xfrm>
            <a:off x="571472" y="928670"/>
            <a:ext cx="8072494" cy="5214974"/>
          </a:xfrm>
        </p:spPr>
        <p:txBody>
          <a:bodyPr>
            <a:noAutofit/>
          </a:bodyPr>
          <a:lstStyle/>
          <a:p>
            <a:pPr algn="just"/>
            <a:r>
              <a:rPr lang="ar-IQ" sz="2400" dirty="0" smtClean="0"/>
              <a:t>  </a:t>
            </a:r>
            <a:r>
              <a:rPr lang="ar-IQ" b="1" i="1" u="sng" dirty="0" smtClean="0"/>
              <a:t>مقدمة</a:t>
            </a:r>
            <a:r>
              <a:rPr lang="ar-IQ" sz="2400" b="1" i="1" u="sng" dirty="0" smtClean="0"/>
              <a:t> </a:t>
            </a:r>
            <a:r>
              <a:rPr lang="ar-IQ" sz="2400" dirty="0" smtClean="0"/>
              <a:t>  </a:t>
            </a:r>
          </a:p>
          <a:p>
            <a:pPr algn="just"/>
            <a:endParaRPr lang="ar-IQ" sz="2400" dirty="0" smtClean="0"/>
          </a:p>
          <a:p>
            <a:pPr algn="just"/>
            <a:r>
              <a:rPr lang="ar-IQ" sz="2400" dirty="0" smtClean="0"/>
              <a:t>لم </a:t>
            </a:r>
            <a:r>
              <a:rPr lang="ar-IQ" sz="2400" dirty="0" smtClean="0"/>
              <a:t>تعد محاسبة التكاليف قاصرة علي مجرد تحديد تكلفة المنتجات في الوحـدات الصناعية بل دخلت مجالات جديدة في مساندة الإدارة في تخطيط عملياتها ومتابعة الأداء وتحليل البيانات وتقديم التقارير للرقابة واتخاذ القرارات في مختلف مجالات. ونجد أن هناك اتفاق بين علماء الفكر المحاسبي علي أن محاسبة التكاليف يجب أن تخدم المشروعات في مجالات الثلاث الرئيسية الآتية:</a:t>
            </a:r>
          </a:p>
          <a:p>
            <a:pPr algn="just"/>
            <a:r>
              <a:rPr lang="ar-IQ" sz="2400" dirty="0" smtClean="0"/>
              <a:t> </a:t>
            </a:r>
            <a:r>
              <a:rPr lang="ar-IQ" sz="2400" dirty="0" smtClean="0"/>
              <a:t>1-استخراج </a:t>
            </a:r>
            <a:r>
              <a:rPr lang="ar-IQ" sz="2400" dirty="0" smtClean="0"/>
              <a:t>تكلفة وحدات الإنتاج. </a:t>
            </a:r>
          </a:p>
          <a:p>
            <a:pPr algn="just"/>
            <a:r>
              <a:rPr lang="ar-IQ" sz="2400" dirty="0" smtClean="0"/>
              <a:t> 2</a:t>
            </a:r>
            <a:r>
              <a:rPr lang="ar-IQ" sz="2400" dirty="0" smtClean="0"/>
              <a:t> </a:t>
            </a:r>
            <a:r>
              <a:rPr lang="ar-IQ" sz="2400" dirty="0" smtClean="0"/>
              <a:t>-المراقبة علي عناصر التكاليف.</a:t>
            </a:r>
          </a:p>
          <a:p>
            <a:pPr algn="just"/>
            <a:r>
              <a:rPr lang="ar-IQ" sz="2400" dirty="0" smtClean="0"/>
              <a:t> </a:t>
            </a:r>
            <a:r>
              <a:rPr lang="ar-IQ" sz="2400" dirty="0" smtClean="0"/>
              <a:t>3 </a:t>
            </a:r>
            <a:r>
              <a:rPr lang="ar-IQ" sz="2400" dirty="0" smtClean="0"/>
              <a:t>-كيفية استخدام بيانات التكاليف في التخطيط واتخاذ القرارات.</a:t>
            </a:r>
          </a:p>
          <a:p>
            <a:pPr algn="just"/>
            <a:r>
              <a:rPr lang="ar-IQ" sz="2400" dirty="0" smtClean="0"/>
              <a:t> </a:t>
            </a:r>
            <a:endParaRPr lang="ar-IQ"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a:r>
              <a:rPr lang="ar-IQ" sz="2800" dirty="0" smtClean="0"/>
              <a:t>وبناء علي العرض السابق يتناول الكتاب بعض الموضوعات التي تحقق مجالات الثلاث السابقة في نظم الإنتاج المختلفة</a:t>
            </a:r>
            <a:r>
              <a:rPr lang="ar-IQ" sz="2800" dirty="0" smtClean="0"/>
              <a:t>.</a:t>
            </a:r>
          </a:p>
          <a:p>
            <a:pPr algn="just"/>
            <a:r>
              <a:rPr lang="ar-IQ" sz="2800" dirty="0" smtClean="0"/>
              <a:t> </a:t>
            </a:r>
            <a:r>
              <a:rPr lang="ar-IQ" sz="2800" dirty="0" smtClean="0"/>
              <a:t>الباب الأول: ماهية محاسبة التكاليف. </a:t>
            </a:r>
            <a:endParaRPr lang="ar-IQ" sz="2800" dirty="0" smtClean="0"/>
          </a:p>
          <a:p>
            <a:pPr algn="just"/>
            <a:r>
              <a:rPr lang="ar-IQ" sz="2800" dirty="0" smtClean="0"/>
              <a:t>الباب </a:t>
            </a:r>
            <a:r>
              <a:rPr lang="ar-IQ" sz="2800" dirty="0" smtClean="0"/>
              <a:t>الثاني: تبويبات عناصر التكاليف. </a:t>
            </a:r>
            <a:endParaRPr lang="ar-IQ" sz="2800" dirty="0" smtClean="0"/>
          </a:p>
          <a:p>
            <a:pPr algn="just"/>
            <a:r>
              <a:rPr lang="ar-IQ" sz="2800" dirty="0" smtClean="0"/>
              <a:t>الباب </a:t>
            </a:r>
            <a:r>
              <a:rPr lang="ar-IQ" sz="2800" dirty="0" smtClean="0"/>
              <a:t>الثالث: قوائم قياس تكاليف الإنتاج ونتائج الأعمال</a:t>
            </a:r>
            <a:r>
              <a:rPr lang="ar-IQ" sz="2800" dirty="0" smtClean="0"/>
              <a:t>.</a:t>
            </a:r>
          </a:p>
          <a:p>
            <a:pPr algn="just"/>
            <a:r>
              <a:rPr lang="ar-IQ" sz="2800" dirty="0" smtClean="0"/>
              <a:t> </a:t>
            </a:r>
            <a:r>
              <a:rPr lang="ar-IQ" sz="2800" dirty="0" smtClean="0"/>
              <a:t>الباب الرابع: الدورة التكاليفية في إطار القيد المزدوج</a:t>
            </a:r>
            <a:r>
              <a:rPr lang="ar-IQ" sz="2800" dirty="0" smtClean="0"/>
              <a:t>.</a:t>
            </a:r>
          </a:p>
          <a:p>
            <a:pPr algn="just"/>
            <a:r>
              <a:rPr lang="ar-IQ" sz="2800" dirty="0" smtClean="0"/>
              <a:t> </a:t>
            </a:r>
            <a:r>
              <a:rPr lang="ar-IQ" sz="2800" dirty="0" smtClean="0"/>
              <a:t>الباب الخامس: المحاسبة عن تكلفة الأوامر الإنتاجية (قصيرة الأجل).</a:t>
            </a:r>
            <a:endParaRPr lang="ar-IQ"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200" b="1" dirty="0" smtClean="0"/>
              <a:t>الباب الاول :ماهية محاسبة تكاليف</a:t>
            </a:r>
            <a:endParaRPr lang="ar-IQ" sz="3200" b="1" dirty="0"/>
          </a:p>
        </p:txBody>
      </p:sp>
      <p:sp>
        <p:nvSpPr>
          <p:cNvPr id="3" name="Content Placeholder 2"/>
          <p:cNvSpPr>
            <a:spLocks noGrp="1"/>
          </p:cNvSpPr>
          <p:nvPr>
            <p:ph idx="1"/>
          </p:nvPr>
        </p:nvSpPr>
        <p:spPr/>
        <p:txBody>
          <a:bodyPr>
            <a:normAutofit/>
          </a:bodyPr>
          <a:lstStyle/>
          <a:p>
            <a:pPr>
              <a:buNone/>
            </a:pPr>
            <a:r>
              <a:rPr lang="ar-IQ" b="1" i="1" u="sng" dirty="0" smtClean="0"/>
              <a:t>تعريف محاسبة تكاليف </a:t>
            </a:r>
          </a:p>
          <a:p>
            <a:pPr algn="just"/>
            <a:r>
              <a:rPr lang="ar-IQ" dirty="0" smtClean="0"/>
              <a:t>تعرف </a:t>
            </a:r>
            <a:r>
              <a:rPr lang="ar-IQ" dirty="0" smtClean="0"/>
              <a:t>محاسبة التكاليف </a:t>
            </a:r>
            <a:r>
              <a:rPr lang="ar-IQ" dirty="0" smtClean="0"/>
              <a:t>بانها </a:t>
            </a:r>
            <a:r>
              <a:rPr lang="ar-IQ" dirty="0" smtClean="0"/>
              <a:t>"مجموعات النظريات والأساليب والإجراءات التي تستخدم في تجميع وتسجيل وتحليل وتفسير تكاليف النشاط – سواء كان إنتاجيـاً أو خدمياً – </a:t>
            </a:r>
            <a:r>
              <a:rPr lang="ar-IQ" dirty="0" smtClean="0"/>
              <a:t>بهدف </a:t>
            </a:r>
            <a:r>
              <a:rPr lang="ar-IQ" dirty="0" smtClean="0"/>
              <a:t>قياس تكلفة هذا النشاط وفرض الرقابة عليهـا وترشـيد القـرارات الإدارية</a:t>
            </a:r>
            <a:r>
              <a:rPr lang="ar-IQ"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أهداف محاسبة تكاليف</a:t>
            </a:r>
            <a:endParaRPr lang="ar-IQ" b="1" dirty="0"/>
          </a:p>
        </p:txBody>
      </p:sp>
      <p:sp>
        <p:nvSpPr>
          <p:cNvPr id="3" name="Content Placeholder 2"/>
          <p:cNvSpPr>
            <a:spLocks noGrp="1"/>
          </p:cNvSpPr>
          <p:nvPr>
            <p:ph idx="1"/>
          </p:nvPr>
        </p:nvSpPr>
        <p:spPr/>
        <p:txBody>
          <a:bodyPr/>
          <a:lstStyle/>
          <a:p>
            <a:pPr>
              <a:buNone/>
            </a:pPr>
            <a:r>
              <a:rPr lang="ar-IQ" dirty="0" smtClean="0"/>
              <a:t>1- قياس تكاليف الانتاج</a:t>
            </a:r>
          </a:p>
          <a:p>
            <a:pPr algn="just">
              <a:buNone/>
            </a:pPr>
            <a:r>
              <a:rPr lang="ar-IQ" dirty="0" smtClean="0"/>
              <a:t>    تقوم </a:t>
            </a:r>
            <a:r>
              <a:rPr lang="ar-IQ" dirty="0" smtClean="0"/>
              <a:t>محاسبة التكاليف بتجميع وتسجيل بيانات التكاليف بغرض قياس تكلفة الإنتاج خلال فترة معينة من الزمن، وتقييم المخزون السلعي من الإنتاج التام والإنتاج تحت التشغيل </a:t>
            </a:r>
            <a:r>
              <a:rPr lang="ar-IQ" dirty="0" smtClean="0"/>
              <a:t>نهاية </a:t>
            </a:r>
            <a:r>
              <a:rPr lang="ar-IQ" dirty="0" smtClean="0"/>
              <a:t>الفترة المحاسبية وبالتالي قياس الأرباح عن الفترة عن طريق مقابلة الإيرادات بالتكاليف.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ar-IQ" dirty="0"/>
          </a:p>
        </p:txBody>
      </p:sp>
      <p:sp>
        <p:nvSpPr>
          <p:cNvPr id="3" name="Content Placeholder 2"/>
          <p:cNvSpPr>
            <a:spLocks noGrp="1"/>
          </p:cNvSpPr>
          <p:nvPr>
            <p:ph idx="1"/>
          </p:nvPr>
        </p:nvSpPr>
        <p:spPr>
          <a:xfrm>
            <a:off x="457200" y="1428736"/>
            <a:ext cx="8229600" cy="4697427"/>
          </a:xfrm>
        </p:spPr>
        <p:txBody>
          <a:bodyPr>
            <a:normAutofit lnSpcReduction="10000"/>
          </a:bodyPr>
          <a:lstStyle/>
          <a:p>
            <a:pPr>
              <a:buNone/>
            </a:pPr>
            <a:r>
              <a:rPr lang="ar-IQ" dirty="0" smtClean="0"/>
              <a:t>2- هدف الرقابة على التكاليف</a:t>
            </a:r>
          </a:p>
          <a:p>
            <a:pPr>
              <a:buNone/>
            </a:pPr>
            <a:r>
              <a:rPr lang="ar-IQ" dirty="0" smtClean="0"/>
              <a:t>أ</a:t>
            </a:r>
            <a:r>
              <a:rPr lang="ar-IQ" dirty="0" smtClean="0"/>
              <a:t>-الضبط </a:t>
            </a:r>
            <a:r>
              <a:rPr lang="ar-IQ" dirty="0" smtClean="0"/>
              <a:t>الداخلي للتكلفة: وذلك بتتبع الحركة الداخلية لعناصر التكاليف في مرحلتي الحصـول عليهـا </a:t>
            </a:r>
            <a:r>
              <a:rPr lang="ar-IQ" dirty="0" smtClean="0"/>
              <a:t>واستخدامها بهدف </a:t>
            </a:r>
            <a:r>
              <a:rPr lang="ar-IQ" dirty="0" smtClean="0"/>
              <a:t>المحافظة علي أصول المنشأة ومنع الإسراف في الإنفـاق ومحاربـة الفاقد </a:t>
            </a:r>
            <a:r>
              <a:rPr lang="ar-IQ" dirty="0" smtClean="0"/>
              <a:t>والضائع</a:t>
            </a:r>
          </a:p>
          <a:p>
            <a:pPr>
              <a:buNone/>
            </a:pPr>
            <a:r>
              <a:rPr lang="ar-IQ" dirty="0" smtClean="0"/>
              <a:t>ب</a:t>
            </a:r>
            <a:r>
              <a:rPr lang="ar-IQ" dirty="0" smtClean="0"/>
              <a:t>-وضع </a:t>
            </a:r>
            <a:r>
              <a:rPr lang="ar-IQ" dirty="0" smtClean="0"/>
              <a:t>معايير للتكلفة: ويتلخص آليه تنفيذ هذا الهدف فى وضع معايير للتكلفة تستخدم في رفع الكفاية للعناصر ولتقييم أداء المسئولين. وذلك بمقارنة الأداء الفعلي والمعايير الموضوعة مسبقاً، بمعني آخر مقارنة ما حدث فعلاً بما كان يجب أن يحدث (المخطط)</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ar-IQ" dirty="0"/>
          </a:p>
        </p:txBody>
      </p:sp>
      <p:sp>
        <p:nvSpPr>
          <p:cNvPr id="3" name="Content Placeholder 2"/>
          <p:cNvSpPr>
            <a:spLocks noGrp="1"/>
          </p:cNvSpPr>
          <p:nvPr>
            <p:ph idx="1"/>
          </p:nvPr>
        </p:nvSpPr>
        <p:spPr>
          <a:xfrm>
            <a:off x="457200" y="785794"/>
            <a:ext cx="8229600" cy="5340369"/>
          </a:xfrm>
        </p:spPr>
        <p:txBody>
          <a:bodyPr>
            <a:normAutofit/>
          </a:bodyPr>
          <a:lstStyle/>
          <a:p>
            <a:pPr>
              <a:buNone/>
            </a:pPr>
            <a:r>
              <a:rPr lang="ar-IQ" dirty="0" smtClean="0"/>
              <a:t>3- المساعدة في اتخاذ قرارات الادارية</a:t>
            </a:r>
          </a:p>
          <a:p>
            <a:pPr algn="just">
              <a:buNone/>
            </a:pPr>
            <a:r>
              <a:rPr lang="ar-IQ" sz="2400" dirty="0" smtClean="0"/>
              <a:t>      تهدف </a:t>
            </a:r>
            <a:r>
              <a:rPr lang="ar-IQ" sz="2400" dirty="0" smtClean="0"/>
              <a:t>محاسبة التكاليف إلي إمداد الإدارة بالبيانات الكمية التي تساعدها في اتخاذ قرارات إدارية سليمة في كل من مجالات التسعير والإنفاق الاستثماري وبصفة عامة في المشكلات التي تتعلق بالاختيار بين البدائل، مثل: </a:t>
            </a:r>
            <a:endParaRPr lang="ar-IQ" sz="2400" dirty="0" smtClean="0"/>
          </a:p>
          <a:p>
            <a:pPr algn="just">
              <a:buNone/>
            </a:pPr>
            <a:r>
              <a:rPr lang="ar-IQ" sz="2400" dirty="0" smtClean="0"/>
              <a:t>1- </a:t>
            </a:r>
            <a:r>
              <a:rPr lang="ar-IQ" sz="2400" dirty="0" smtClean="0"/>
              <a:t>(هل من الأفضل أن تقوم المنشأة بتصنيع جزء من أجزاء المنتج أم شراؤه من الغير</a:t>
            </a:r>
            <a:r>
              <a:rPr lang="ar-IQ" sz="2400" dirty="0" smtClean="0"/>
              <a:t>؟</a:t>
            </a:r>
          </a:p>
          <a:p>
            <a:pPr algn="just">
              <a:buNone/>
            </a:pPr>
            <a:r>
              <a:rPr lang="ar-IQ" sz="2400" dirty="0" smtClean="0"/>
              <a:t> ٢- </a:t>
            </a:r>
            <a:r>
              <a:rPr lang="ar-IQ" sz="2400" dirty="0" smtClean="0"/>
              <a:t>(هل من المناسب التوقف عن إنتاج سلعة تقوم الشركة بإنتاجها حالياً، أم الاستمرار في الإنتاج في ظل ظروف معينة؟ </a:t>
            </a:r>
            <a:endParaRPr lang="ar-IQ" sz="2400" dirty="0" smtClean="0"/>
          </a:p>
          <a:p>
            <a:pPr algn="just">
              <a:buNone/>
            </a:pPr>
            <a:r>
              <a:rPr lang="ar-IQ" sz="2400" dirty="0" smtClean="0"/>
              <a:t>٣ -(</a:t>
            </a:r>
            <a:r>
              <a:rPr lang="ar-IQ" sz="2400" dirty="0" smtClean="0"/>
              <a:t>هل من الأفضل الإبقاء علي الآلة القديمة أم استبدالها بآخري حديثة؟ </a:t>
            </a:r>
            <a:endParaRPr lang="ar-IQ"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ar-IQ" b="1" dirty="0" smtClean="0"/>
              <a:t>مفاهيم التكلفة</a:t>
            </a:r>
            <a:endParaRPr lang="ar-IQ" b="1" dirty="0"/>
          </a:p>
        </p:txBody>
      </p:sp>
      <p:sp>
        <p:nvSpPr>
          <p:cNvPr id="3" name="Content Placeholder 2"/>
          <p:cNvSpPr>
            <a:spLocks noGrp="1"/>
          </p:cNvSpPr>
          <p:nvPr>
            <p:ph idx="1"/>
          </p:nvPr>
        </p:nvSpPr>
        <p:spPr>
          <a:xfrm>
            <a:off x="457200" y="1142984"/>
            <a:ext cx="8258204" cy="5500726"/>
          </a:xfrm>
        </p:spPr>
        <p:txBody>
          <a:bodyPr>
            <a:normAutofit/>
          </a:bodyPr>
          <a:lstStyle/>
          <a:p>
            <a:pPr>
              <a:buNone/>
            </a:pPr>
            <a:r>
              <a:rPr lang="ar-IQ" sz="3600" b="1" i="1" u="sng" dirty="0" smtClean="0"/>
              <a:t>مفاهيم التكلفة     </a:t>
            </a:r>
          </a:p>
          <a:p>
            <a:pPr>
              <a:buNone/>
            </a:pPr>
            <a:r>
              <a:rPr lang="ar-IQ" sz="2800" dirty="0" smtClean="0"/>
              <a:t>     لعل أول ما يفكر فيه قاري التكاليف عند محاولة دراسة "مفهوم التكلفة" أن يجد تعريفا مناسباً لهذا المصطلح والفرق بينه وبين مسميات أخري يتم استخدامها. </a:t>
            </a:r>
          </a:p>
          <a:p>
            <a:pPr>
              <a:buNone/>
            </a:pPr>
            <a:r>
              <a:rPr lang="ar-IQ" sz="2800" smtClean="0"/>
              <a:t>١ -فالتكلفة </a:t>
            </a:r>
            <a:r>
              <a:rPr lang="ar-IQ" sz="2800" dirty="0" smtClean="0"/>
              <a:t>تعرف بأنها: تضحية معينة يمكن التعبير عنها بقيمة نقدية أو مـا يعادلهـا وتتحملها الوحدة الاقتصادية في سبيل الحصول علي عائد أو التوقع الحصول علي عائد أو منفعة. </a:t>
            </a:r>
          </a:p>
          <a:p>
            <a:pPr>
              <a:buNone/>
            </a:pPr>
            <a:r>
              <a:rPr lang="ar-IQ" sz="2800" dirty="0" smtClean="0"/>
              <a:t>٢ -أما المصروف: فهو كل تكلفة مستنفذة تخصم من إيرادات الفترة عند قياس الدخل عن هذه الفترة. </a:t>
            </a:r>
          </a:p>
          <a:p>
            <a:pPr>
              <a:buNone/>
            </a:pPr>
            <a:r>
              <a:rPr lang="ar-IQ" sz="2800" dirty="0" smtClean="0"/>
              <a:t>٣ أما الخسارة: تعني تحمل المشروع تضحية معينة دون مقابل فهي أذن ليست تكلفة وإنما خسارة. </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527</Words>
  <Application>Microsoft Office PowerPoint</Application>
  <PresentationFormat>On-screen Show (4:3)</PresentationFormat>
  <Paragraphs>35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محاسبة تكاليف </vt:lpstr>
      <vt:lpstr>Slide 2</vt:lpstr>
      <vt:lpstr>الباب الاول :ماهية محاسبة تكاليف</vt:lpstr>
      <vt:lpstr>أهداف محاسبة تكاليف</vt:lpstr>
      <vt:lpstr>Slide 5</vt:lpstr>
      <vt:lpstr>Slide 6</vt:lpstr>
      <vt:lpstr>مفاهيم التكلفة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N2019</dc:creator>
  <cp:lastModifiedBy>N2019</cp:lastModifiedBy>
  <cp:revision>7</cp:revision>
  <dcterms:created xsi:type="dcterms:W3CDTF">2019-11-19T14:52:38Z</dcterms:created>
  <dcterms:modified xsi:type="dcterms:W3CDTF">2019-11-19T15:45:13Z</dcterms:modified>
</cp:coreProperties>
</file>