
<file path=[Content_Types].xml><?xml version="1.0" encoding="utf-8"?>
<Types xmlns="http://schemas.openxmlformats.org/package/2006/content-types">
  <Override PartName="/ppt/slides/slide5.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rtl="1" saveSubsetFonts="1">
  <p:sldMasterIdLst>
    <p:sldMasterId id="2147483648" r:id="rId1"/>
  </p:sldMasterIdLst>
  <p:sldIdLst>
    <p:sldId id="256" r:id="rId2"/>
    <p:sldId id="257" r:id="rId3"/>
    <p:sldId id="258" r:id="rId4"/>
    <p:sldId id="259" r:id="rId5"/>
    <p:sldId id="260" r:id="rId6"/>
  </p:sldIdLst>
  <p:sldSz cx="9144000" cy="6858000" type="screen4x3"/>
  <p:notesSz cx="6858000" cy="9144000"/>
  <p:defaultText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84380"/>
    <p:restoredTop sz="94660"/>
  </p:normalViewPr>
  <p:slideViewPr>
    <p:cSldViewPr>
      <p:cViewPr varScale="1">
        <p:scale>
          <a:sx n="66" d="100"/>
          <a:sy n="66" d="100"/>
        </p:scale>
        <p:origin x="-150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viewProps" Target="viewProps.xml"/><Relationship Id="rId3" Type="http://schemas.openxmlformats.org/officeDocument/2006/relationships/slide" Target="slides/slide2.xml"/><Relationship Id="rId7" Type="http://schemas.openxmlformats.org/officeDocument/2006/relationships/presProps" Target="pres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5" Type="http://schemas.openxmlformats.org/officeDocument/2006/relationships/slide" Target="slides/slide4.xml"/><Relationship Id="rId10"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theme" Target="theme/theme1.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ar-IQ"/>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ar-IQ"/>
          </a:p>
        </p:txBody>
      </p:sp>
      <p:sp>
        <p:nvSpPr>
          <p:cNvPr id="4" name="Date Placeholder 3"/>
          <p:cNvSpPr>
            <a:spLocks noGrp="1"/>
          </p:cNvSpPr>
          <p:nvPr>
            <p:ph type="dt" sz="half" idx="10"/>
          </p:nvPr>
        </p:nvSpPr>
        <p:spPr/>
        <p:txBody>
          <a:bodyPr/>
          <a:lstStyle/>
          <a:p>
            <a:fld id="{B20A1F39-8B1A-4BBB-A1F7-DB68B1E10F5D}" type="datetimeFigureOut">
              <a:rPr lang="ar-IQ" smtClean="0"/>
              <a:pPr/>
              <a:t>3/22/1441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0A1F39-8B1A-4BBB-A1F7-DB68B1E10F5D}" type="datetimeFigureOut">
              <a:rPr lang="ar-IQ" smtClean="0"/>
              <a:pPr/>
              <a:t>3/22/1441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ar-IQ"/>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0A1F39-8B1A-4BBB-A1F7-DB68B1E10F5D}" type="datetimeFigureOut">
              <a:rPr lang="ar-IQ" smtClean="0"/>
              <a:pPr/>
              <a:t>3/22/1441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10"/>
          </p:nvPr>
        </p:nvSpPr>
        <p:spPr/>
        <p:txBody>
          <a:bodyPr/>
          <a:lstStyle/>
          <a:p>
            <a:fld id="{B20A1F39-8B1A-4BBB-A1F7-DB68B1E10F5D}" type="datetimeFigureOut">
              <a:rPr lang="ar-IQ" smtClean="0"/>
              <a:pPr/>
              <a:t>3/22/1441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r">
              <a:defRPr sz="4000" b="1" cap="all"/>
            </a:lvl1pPr>
          </a:lstStyle>
          <a:p>
            <a:r>
              <a:rPr lang="en-US" smtClean="0"/>
              <a:t>Click to edit Master title style</a:t>
            </a:r>
            <a:endParaRPr lang="ar-IQ"/>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B20A1F39-8B1A-4BBB-A1F7-DB68B1E10F5D}" type="datetimeFigureOut">
              <a:rPr lang="ar-IQ" smtClean="0"/>
              <a:pPr/>
              <a:t>3/22/1441</a:t>
            </a:fld>
            <a:endParaRPr lang="ar-IQ"/>
          </a:p>
        </p:txBody>
      </p:sp>
      <p:sp>
        <p:nvSpPr>
          <p:cNvPr id="5" name="Footer Placeholder 4"/>
          <p:cNvSpPr>
            <a:spLocks noGrp="1"/>
          </p:cNvSpPr>
          <p:nvPr>
            <p:ph type="ftr" sz="quarter" idx="11"/>
          </p:nvPr>
        </p:nvSpPr>
        <p:spPr/>
        <p:txBody>
          <a:bodyPr/>
          <a:lstStyle/>
          <a:p>
            <a:endParaRPr lang="ar-IQ"/>
          </a:p>
        </p:txBody>
      </p:sp>
      <p:sp>
        <p:nvSpPr>
          <p:cNvPr id="6" name="Slide Number Placeholder 5"/>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Date Placeholder 4"/>
          <p:cNvSpPr>
            <a:spLocks noGrp="1"/>
          </p:cNvSpPr>
          <p:nvPr>
            <p:ph type="dt" sz="half" idx="10"/>
          </p:nvPr>
        </p:nvSpPr>
        <p:spPr/>
        <p:txBody>
          <a:bodyPr/>
          <a:lstStyle/>
          <a:p>
            <a:fld id="{B20A1F39-8B1A-4BBB-A1F7-DB68B1E10F5D}" type="datetimeFigureOut">
              <a:rPr lang="ar-IQ" smtClean="0"/>
              <a:pPr/>
              <a:t>3/22/1441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ar-IQ"/>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7" name="Date Placeholder 6"/>
          <p:cNvSpPr>
            <a:spLocks noGrp="1"/>
          </p:cNvSpPr>
          <p:nvPr>
            <p:ph type="dt" sz="half" idx="10"/>
          </p:nvPr>
        </p:nvSpPr>
        <p:spPr/>
        <p:txBody>
          <a:bodyPr/>
          <a:lstStyle/>
          <a:p>
            <a:fld id="{B20A1F39-8B1A-4BBB-A1F7-DB68B1E10F5D}" type="datetimeFigureOut">
              <a:rPr lang="ar-IQ" smtClean="0"/>
              <a:pPr/>
              <a:t>3/22/1441</a:t>
            </a:fld>
            <a:endParaRPr lang="ar-IQ"/>
          </a:p>
        </p:txBody>
      </p:sp>
      <p:sp>
        <p:nvSpPr>
          <p:cNvPr id="8" name="Footer Placeholder 7"/>
          <p:cNvSpPr>
            <a:spLocks noGrp="1"/>
          </p:cNvSpPr>
          <p:nvPr>
            <p:ph type="ftr" sz="quarter" idx="11"/>
          </p:nvPr>
        </p:nvSpPr>
        <p:spPr/>
        <p:txBody>
          <a:bodyPr/>
          <a:lstStyle/>
          <a:p>
            <a:endParaRPr lang="ar-IQ"/>
          </a:p>
        </p:txBody>
      </p:sp>
      <p:sp>
        <p:nvSpPr>
          <p:cNvPr id="9" name="Slide Number Placeholder 8"/>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ar-IQ"/>
          </a:p>
        </p:txBody>
      </p:sp>
      <p:sp>
        <p:nvSpPr>
          <p:cNvPr id="3" name="Date Placeholder 2"/>
          <p:cNvSpPr>
            <a:spLocks noGrp="1"/>
          </p:cNvSpPr>
          <p:nvPr>
            <p:ph type="dt" sz="half" idx="10"/>
          </p:nvPr>
        </p:nvSpPr>
        <p:spPr/>
        <p:txBody>
          <a:bodyPr/>
          <a:lstStyle/>
          <a:p>
            <a:fld id="{B20A1F39-8B1A-4BBB-A1F7-DB68B1E10F5D}" type="datetimeFigureOut">
              <a:rPr lang="ar-IQ" smtClean="0"/>
              <a:pPr/>
              <a:t>3/22/1441</a:t>
            </a:fld>
            <a:endParaRPr lang="ar-IQ"/>
          </a:p>
        </p:txBody>
      </p:sp>
      <p:sp>
        <p:nvSpPr>
          <p:cNvPr id="4" name="Footer Placeholder 3"/>
          <p:cNvSpPr>
            <a:spLocks noGrp="1"/>
          </p:cNvSpPr>
          <p:nvPr>
            <p:ph type="ftr" sz="quarter" idx="11"/>
          </p:nvPr>
        </p:nvSpPr>
        <p:spPr/>
        <p:txBody>
          <a:bodyPr/>
          <a:lstStyle/>
          <a:p>
            <a:endParaRPr lang="ar-IQ"/>
          </a:p>
        </p:txBody>
      </p:sp>
      <p:sp>
        <p:nvSpPr>
          <p:cNvPr id="5" name="Slide Number Placeholder 4"/>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B20A1F39-8B1A-4BBB-A1F7-DB68B1E10F5D}" type="datetimeFigureOut">
              <a:rPr lang="ar-IQ" smtClean="0"/>
              <a:pPr/>
              <a:t>3/22/1441</a:t>
            </a:fld>
            <a:endParaRPr lang="ar-IQ"/>
          </a:p>
        </p:txBody>
      </p:sp>
      <p:sp>
        <p:nvSpPr>
          <p:cNvPr id="3" name="Footer Placeholder 2"/>
          <p:cNvSpPr>
            <a:spLocks noGrp="1"/>
          </p:cNvSpPr>
          <p:nvPr>
            <p:ph type="ftr" sz="quarter" idx="11"/>
          </p:nvPr>
        </p:nvSpPr>
        <p:spPr/>
        <p:txBody>
          <a:bodyPr/>
          <a:lstStyle/>
          <a:p>
            <a:endParaRPr lang="ar-IQ"/>
          </a:p>
        </p:txBody>
      </p:sp>
      <p:sp>
        <p:nvSpPr>
          <p:cNvPr id="4" name="Slide Number Placeholder 3"/>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r">
              <a:defRPr sz="2000" b="1"/>
            </a:lvl1pPr>
          </a:lstStyle>
          <a:p>
            <a:r>
              <a:rPr lang="en-US" smtClean="0"/>
              <a:t>Click to edit Master title style</a:t>
            </a:r>
            <a:endParaRPr lang="ar-IQ"/>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A1F39-8B1A-4BBB-A1F7-DB68B1E10F5D}" type="datetimeFigureOut">
              <a:rPr lang="ar-IQ" smtClean="0"/>
              <a:pPr/>
              <a:t>3/22/1441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r">
              <a:defRPr sz="2000" b="1"/>
            </a:lvl1pPr>
          </a:lstStyle>
          <a:p>
            <a:r>
              <a:rPr lang="en-US" smtClean="0"/>
              <a:t>Click to edit Master title style</a:t>
            </a:r>
            <a:endParaRPr lang="ar-IQ"/>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ar-IQ"/>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B20A1F39-8B1A-4BBB-A1F7-DB68B1E10F5D}" type="datetimeFigureOut">
              <a:rPr lang="ar-IQ" smtClean="0"/>
              <a:pPr/>
              <a:t>3/22/1441</a:t>
            </a:fld>
            <a:endParaRPr lang="ar-IQ"/>
          </a:p>
        </p:txBody>
      </p:sp>
      <p:sp>
        <p:nvSpPr>
          <p:cNvPr id="6" name="Footer Placeholder 5"/>
          <p:cNvSpPr>
            <a:spLocks noGrp="1"/>
          </p:cNvSpPr>
          <p:nvPr>
            <p:ph type="ftr" sz="quarter" idx="11"/>
          </p:nvPr>
        </p:nvSpPr>
        <p:spPr/>
        <p:txBody>
          <a:bodyPr/>
          <a:lstStyle/>
          <a:p>
            <a:endParaRPr lang="ar-IQ"/>
          </a:p>
        </p:txBody>
      </p:sp>
      <p:sp>
        <p:nvSpPr>
          <p:cNvPr id="7" name="Slide Number Placeholder 6"/>
          <p:cNvSpPr>
            <a:spLocks noGrp="1"/>
          </p:cNvSpPr>
          <p:nvPr>
            <p:ph type="sldNum" sz="quarter" idx="12"/>
          </p:nvPr>
        </p:nvSpPr>
        <p:spPr/>
        <p:txBody>
          <a:bodyPr/>
          <a:lstStyle/>
          <a:p>
            <a:fld id="{3B930519-B6C4-48F6-B878-AD2E1B2EF744}" type="slidenum">
              <a:rPr lang="ar-IQ" smtClean="0"/>
              <a:pPr/>
              <a:t>‹#›</a:t>
            </a:fld>
            <a:endParaRPr lang="ar-IQ"/>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1" anchor="ctr">
            <a:normAutofit/>
          </a:bodyPr>
          <a:lstStyle/>
          <a:p>
            <a:r>
              <a:rPr lang="en-US" smtClean="0"/>
              <a:t>Click to edit Master title style</a:t>
            </a:r>
            <a:endParaRPr lang="ar-IQ"/>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1">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ar-IQ"/>
          </a:p>
        </p:txBody>
      </p:sp>
      <p:sp>
        <p:nvSpPr>
          <p:cNvPr id="4" name="Date Placeholder 3"/>
          <p:cNvSpPr>
            <a:spLocks noGrp="1"/>
          </p:cNvSpPr>
          <p:nvPr>
            <p:ph type="dt" sz="half" idx="2"/>
          </p:nvPr>
        </p:nvSpPr>
        <p:spPr>
          <a:xfrm>
            <a:off x="6553200" y="6356350"/>
            <a:ext cx="2133600" cy="365125"/>
          </a:xfrm>
          <a:prstGeom prst="rect">
            <a:avLst/>
          </a:prstGeom>
        </p:spPr>
        <p:txBody>
          <a:bodyPr vert="horz" lIns="91440" tIns="45720" rIns="91440" bIns="45720" rtlCol="1" anchor="ctr"/>
          <a:lstStyle>
            <a:lvl1pPr algn="r">
              <a:defRPr sz="1200">
                <a:solidFill>
                  <a:schemeClr val="tx1">
                    <a:tint val="75000"/>
                  </a:schemeClr>
                </a:solidFill>
              </a:defRPr>
            </a:lvl1pPr>
          </a:lstStyle>
          <a:p>
            <a:fld id="{B20A1F39-8B1A-4BBB-A1F7-DB68B1E10F5D}" type="datetimeFigureOut">
              <a:rPr lang="ar-IQ" smtClean="0"/>
              <a:pPr/>
              <a:t>3/22/1441</a:t>
            </a:fld>
            <a:endParaRPr lang="ar-IQ"/>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1" anchor="ctr"/>
          <a:lstStyle>
            <a:lvl1pPr algn="ctr">
              <a:defRPr sz="1200">
                <a:solidFill>
                  <a:schemeClr val="tx1">
                    <a:tint val="75000"/>
                  </a:schemeClr>
                </a:solidFill>
              </a:defRPr>
            </a:lvl1pPr>
          </a:lstStyle>
          <a:p>
            <a:endParaRPr lang="ar-IQ"/>
          </a:p>
        </p:txBody>
      </p:sp>
      <p:sp>
        <p:nvSpPr>
          <p:cNvPr id="6" name="Slide Number Placeholder 5"/>
          <p:cNvSpPr>
            <a:spLocks noGrp="1"/>
          </p:cNvSpPr>
          <p:nvPr>
            <p:ph type="sldNum" sz="quarter" idx="4"/>
          </p:nvPr>
        </p:nvSpPr>
        <p:spPr>
          <a:xfrm>
            <a:off x="457200" y="6356350"/>
            <a:ext cx="2133600" cy="365125"/>
          </a:xfrm>
          <a:prstGeom prst="rect">
            <a:avLst/>
          </a:prstGeom>
        </p:spPr>
        <p:txBody>
          <a:bodyPr vert="horz" lIns="91440" tIns="45720" rIns="91440" bIns="45720" rtlCol="1" anchor="ctr"/>
          <a:lstStyle>
            <a:lvl1pPr algn="l">
              <a:defRPr sz="1200">
                <a:solidFill>
                  <a:schemeClr val="tx1">
                    <a:tint val="75000"/>
                  </a:schemeClr>
                </a:solidFill>
              </a:defRPr>
            </a:lvl1pPr>
          </a:lstStyle>
          <a:p>
            <a:fld id="{3B930519-B6C4-48F6-B878-AD2E1B2EF744}" type="slidenum">
              <a:rPr lang="ar-IQ" smtClean="0"/>
              <a:pPr/>
              <a:t>‹#›</a:t>
            </a:fld>
            <a:endParaRPr lang="ar-IQ"/>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1" eaLnBrk="1" latinLnBrk="0" hangingPunct="1">
        <a:spcBef>
          <a:spcPct val="0"/>
        </a:spcBef>
        <a:buNone/>
        <a:defRPr sz="4400" kern="1200">
          <a:solidFill>
            <a:schemeClr val="tx1"/>
          </a:solidFill>
          <a:latin typeface="+mj-lt"/>
          <a:ea typeface="+mj-ea"/>
          <a:cs typeface="+mj-cs"/>
        </a:defRPr>
      </a:lvl1pPr>
    </p:titleStyle>
    <p:bodyStyle>
      <a:lvl1pPr marL="342900" indent="-342900" algn="r" defTabSz="914400" rtl="1"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r" defTabSz="914400" rtl="1"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r" defTabSz="914400" rtl="1"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r" defTabSz="914400" rtl="1"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ar-IQ"/>
      </a:defPPr>
      <a:lvl1pPr marL="0" algn="r" defTabSz="914400" rtl="1" eaLnBrk="1" latinLnBrk="0" hangingPunct="1">
        <a:defRPr sz="1800" kern="1200">
          <a:solidFill>
            <a:schemeClr val="tx1"/>
          </a:solidFill>
          <a:latin typeface="+mn-lt"/>
          <a:ea typeface="+mn-ea"/>
          <a:cs typeface="+mn-cs"/>
        </a:defRPr>
      </a:lvl1pPr>
      <a:lvl2pPr marL="457200" algn="r" defTabSz="914400" rtl="1" eaLnBrk="1" latinLnBrk="0" hangingPunct="1">
        <a:defRPr sz="1800" kern="1200">
          <a:solidFill>
            <a:schemeClr val="tx1"/>
          </a:solidFill>
          <a:latin typeface="+mn-lt"/>
          <a:ea typeface="+mn-ea"/>
          <a:cs typeface="+mn-cs"/>
        </a:defRPr>
      </a:lvl2pPr>
      <a:lvl3pPr marL="914400" algn="r" defTabSz="914400" rtl="1" eaLnBrk="1" latinLnBrk="0" hangingPunct="1">
        <a:defRPr sz="1800" kern="1200">
          <a:solidFill>
            <a:schemeClr val="tx1"/>
          </a:solidFill>
          <a:latin typeface="+mn-lt"/>
          <a:ea typeface="+mn-ea"/>
          <a:cs typeface="+mn-cs"/>
        </a:defRPr>
      </a:lvl3pPr>
      <a:lvl4pPr marL="1371600" algn="r" defTabSz="914400" rtl="1" eaLnBrk="1" latinLnBrk="0" hangingPunct="1">
        <a:defRPr sz="1800" kern="1200">
          <a:solidFill>
            <a:schemeClr val="tx1"/>
          </a:solidFill>
          <a:latin typeface="+mn-lt"/>
          <a:ea typeface="+mn-ea"/>
          <a:cs typeface="+mn-cs"/>
        </a:defRPr>
      </a:lvl4pPr>
      <a:lvl5pPr marL="1828800" algn="r" defTabSz="914400" rtl="1" eaLnBrk="1" latinLnBrk="0" hangingPunct="1">
        <a:defRPr sz="1800" kern="1200">
          <a:solidFill>
            <a:schemeClr val="tx1"/>
          </a:solidFill>
          <a:latin typeface="+mn-lt"/>
          <a:ea typeface="+mn-ea"/>
          <a:cs typeface="+mn-cs"/>
        </a:defRPr>
      </a:lvl5pPr>
      <a:lvl6pPr marL="2286000" algn="r" defTabSz="914400" rtl="1" eaLnBrk="1" latinLnBrk="0" hangingPunct="1">
        <a:defRPr sz="1800" kern="1200">
          <a:solidFill>
            <a:schemeClr val="tx1"/>
          </a:solidFill>
          <a:latin typeface="+mn-lt"/>
          <a:ea typeface="+mn-ea"/>
          <a:cs typeface="+mn-cs"/>
        </a:defRPr>
      </a:lvl6pPr>
      <a:lvl7pPr marL="2743200" algn="r" defTabSz="914400" rtl="1" eaLnBrk="1" latinLnBrk="0" hangingPunct="1">
        <a:defRPr sz="1800" kern="1200">
          <a:solidFill>
            <a:schemeClr val="tx1"/>
          </a:solidFill>
          <a:latin typeface="+mn-lt"/>
          <a:ea typeface="+mn-ea"/>
          <a:cs typeface="+mn-cs"/>
        </a:defRPr>
      </a:lvl7pPr>
      <a:lvl8pPr marL="3200400" algn="r" defTabSz="914400" rtl="1" eaLnBrk="1" latinLnBrk="0" hangingPunct="1">
        <a:defRPr sz="1800" kern="1200">
          <a:solidFill>
            <a:schemeClr val="tx1"/>
          </a:solidFill>
          <a:latin typeface="+mn-lt"/>
          <a:ea typeface="+mn-ea"/>
          <a:cs typeface="+mn-cs"/>
        </a:defRPr>
      </a:lvl8pPr>
      <a:lvl9pPr marL="3657600" algn="r" defTabSz="914400" rtl="1"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4291"/>
            <a:ext cx="7772400" cy="857256"/>
          </a:xfrm>
        </p:spPr>
        <p:txBody>
          <a:bodyPr>
            <a:normAutofit/>
          </a:bodyPr>
          <a:lstStyle/>
          <a:p>
            <a:r>
              <a:rPr lang="ar-IQ" b="1" dirty="0" smtClean="0"/>
              <a:t>الباب الثاني :تبويبات عناصر التكاليف</a:t>
            </a:r>
            <a:endParaRPr lang="ar-IQ" b="1" dirty="0"/>
          </a:p>
        </p:txBody>
      </p:sp>
      <p:sp>
        <p:nvSpPr>
          <p:cNvPr id="3" name="Subtitle 2"/>
          <p:cNvSpPr>
            <a:spLocks noGrp="1"/>
          </p:cNvSpPr>
          <p:nvPr>
            <p:ph type="subTitle" idx="1"/>
          </p:nvPr>
        </p:nvSpPr>
        <p:spPr>
          <a:xfrm>
            <a:off x="571472" y="1500174"/>
            <a:ext cx="8143932" cy="4857784"/>
          </a:xfrm>
        </p:spPr>
        <p:txBody>
          <a:bodyPr>
            <a:normAutofit/>
          </a:bodyPr>
          <a:lstStyle/>
          <a:p>
            <a:pPr algn="r"/>
            <a:r>
              <a:rPr lang="ar-IQ" sz="2400" dirty="0" smtClean="0"/>
              <a:t>1- التبويب الرئيسي للتكاليف او النوعي </a:t>
            </a:r>
          </a:p>
          <a:p>
            <a:pPr algn="r"/>
            <a:r>
              <a:rPr lang="ar-IQ" sz="2400" dirty="0" smtClean="0"/>
              <a:t> تنقسم عوامل الإنتاج من حيث طبيعتها إلي الأنواع التالية:</a:t>
            </a:r>
          </a:p>
          <a:p>
            <a:pPr algn="r"/>
            <a:r>
              <a:rPr lang="ar-IQ" sz="2400" dirty="0" smtClean="0"/>
              <a:t> ١ -المواد ويقابلها عنصر تكلفة المواد.</a:t>
            </a:r>
          </a:p>
          <a:p>
            <a:pPr algn="r"/>
            <a:r>
              <a:rPr lang="ar-IQ" sz="2400" dirty="0" smtClean="0"/>
              <a:t> ٢ -العمالة ويقابلها عنصر تكلفة الأجور.</a:t>
            </a:r>
          </a:p>
          <a:p>
            <a:pPr algn="r"/>
            <a:r>
              <a:rPr lang="ar-IQ" sz="2400" dirty="0" smtClean="0"/>
              <a:t> ٣ -الخدمات ويقابلها عنصر تكلفة المصروفات. ويتضح مما سبق أن عناصر التكاليف من حيث نوعيتها ثلاثة، وهي العناصـر اللازمة للقيام بأوجه النشاط المختلفة والتي يتطلب الإنتاج توافرها حتى يـتم تصـنيع المنتجات أو تقديم الخدمات.</a:t>
            </a:r>
            <a:endParaRPr lang="ar-IQ" sz="1100"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296842"/>
          </a:xfrm>
        </p:spPr>
        <p:txBody>
          <a:bodyPr>
            <a:normAutofit fontScale="90000"/>
          </a:bodyPr>
          <a:lstStyle/>
          <a:p>
            <a:endParaRPr lang="ar-IQ" dirty="0"/>
          </a:p>
        </p:txBody>
      </p:sp>
      <p:sp>
        <p:nvSpPr>
          <p:cNvPr id="3" name="Content Placeholder 2"/>
          <p:cNvSpPr>
            <a:spLocks noGrp="1"/>
          </p:cNvSpPr>
          <p:nvPr>
            <p:ph idx="1"/>
          </p:nvPr>
        </p:nvSpPr>
        <p:spPr>
          <a:xfrm>
            <a:off x="457200" y="928670"/>
            <a:ext cx="8229600" cy="5197493"/>
          </a:xfrm>
        </p:spPr>
        <p:txBody>
          <a:bodyPr>
            <a:normAutofit fontScale="85000" lnSpcReduction="10000"/>
          </a:bodyPr>
          <a:lstStyle/>
          <a:p>
            <a:pPr>
              <a:buNone/>
            </a:pPr>
            <a:r>
              <a:rPr lang="ar-IQ" dirty="0" smtClean="0"/>
              <a:t>2- التبويب التكاليف طبقا للتقسيم الوظيفي:</a:t>
            </a:r>
          </a:p>
          <a:p>
            <a:pPr>
              <a:buNone/>
            </a:pPr>
            <a:r>
              <a:rPr lang="ar-IQ" dirty="0"/>
              <a:t> </a:t>
            </a:r>
            <a:r>
              <a:rPr lang="ar-IQ" dirty="0" smtClean="0"/>
              <a:t>     يتطلب التقسيم الوظيفي تبويب عناصر التكاليف وفقاً للوظيفة التي استفادت من التكاليف بهدف قياس تكاليف كل وظيفة علي حدة وبالتالي يمكني تحديد نصـيب الوحدة من تلك التكاليف وكذلك الرقابة عليها، وهي يمكن إيضاحها علي النحو التالي: </a:t>
            </a:r>
          </a:p>
          <a:p>
            <a:pPr>
              <a:buNone/>
            </a:pPr>
            <a:r>
              <a:rPr lang="ar-IQ" dirty="0" smtClean="0"/>
              <a:t>١ -عناصر تكاليف وظيفة الإنتاج، وتتمثل في التكاليف المرتبطة بمراكز الإنتاج ومراكز الخدمات الإنتاجية، والتي يمكن القول بأنها التكاليف اللازمة لإتمام الوظيفة الإنتاجية في سبيل تحقيق الإنتاج.</a:t>
            </a:r>
          </a:p>
          <a:p>
            <a:pPr>
              <a:buNone/>
            </a:pPr>
            <a:r>
              <a:rPr lang="ar-IQ" dirty="0" smtClean="0"/>
              <a:t> ٢ -عناصر تكاليف وظيفة التسويق، وهي النفقات اللازمة للوظيفة التسويقية في سبيل بيع وتوزيع المنتجات. </a:t>
            </a:r>
            <a:endParaRPr lang="ar-IQ" dirty="0"/>
          </a:p>
          <a:p>
            <a:pPr>
              <a:buNone/>
            </a:pPr>
            <a:r>
              <a:rPr lang="ar-IQ" dirty="0" smtClean="0"/>
              <a:t> ٣ -عناصر تكاليف الوظيفة الإدارية والتمويلية، وهي النفقات المرتبطة بالمراكز الخدمية الإدارية والتمويلية. </a:t>
            </a:r>
            <a:endParaRPr lang="ar-IQ"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368280"/>
          </a:xfrm>
        </p:spPr>
        <p:txBody>
          <a:bodyPr>
            <a:normAutofit fontScale="90000"/>
          </a:bodyPr>
          <a:lstStyle/>
          <a:p>
            <a:endParaRPr lang="ar-IQ" dirty="0"/>
          </a:p>
        </p:txBody>
      </p:sp>
      <p:sp>
        <p:nvSpPr>
          <p:cNvPr id="3" name="Content Placeholder 2"/>
          <p:cNvSpPr>
            <a:spLocks noGrp="1"/>
          </p:cNvSpPr>
          <p:nvPr>
            <p:ph idx="1"/>
          </p:nvPr>
        </p:nvSpPr>
        <p:spPr>
          <a:xfrm>
            <a:off x="457200" y="928670"/>
            <a:ext cx="8229600" cy="5572164"/>
          </a:xfrm>
        </p:spPr>
        <p:txBody>
          <a:bodyPr>
            <a:normAutofit fontScale="77500" lnSpcReduction="20000"/>
          </a:bodyPr>
          <a:lstStyle/>
          <a:p>
            <a:pPr algn="just">
              <a:buNone/>
            </a:pPr>
            <a:r>
              <a:rPr lang="ar-IQ" dirty="0" smtClean="0"/>
              <a:t>3- تبويب التكاليف وفقا لعلاقتها </a:t>
            </a:r>
            <a:r>
              <a:rPr lang="ar-IQ" dirty="0" smtClean="0"/>
              <a:t>بوحدات </a:t>
            </a:r>
            <a:r>
              <a:rPr lang="ar-IQ" dirty="0" smtClean="0"/>
              <a:t>التكلفة:</a:t>
            </a:r>
          </a:p>
          <a:p>
            <a:pPr algn="just">
              <a:buNone/>
            </a:pPr>
            <a:r>
              <a:rPr lang="ar-IQ" dirty="0"/>
              <a:t> </a:t>
            </a:r>
            <a:r>
              <a:rPr lang="ar-IQ" dirty="0" smtClean="0"/>
              <a:t>     يقصد بوحدة التكلفة بأنها وحدة للتعبير عن الإنتاج وتوصيفه وقياسه، وتحدد علي أساسها التكاليف، وقد تكون: - وحدة منتج. - مجموعة من المنتج. - عقد مقاولة. - أمر إنتاجي. - مرحلة إنتاجية. ويتم تبويب التكاليف في ظل هذا التقسيم وفقاً لعلاقتها بوحدات التكلفة إلي: </a:t>
            </a:r>
          </a:p>
          <a:p>
            <a:pPr algn="just">
              <a:buNone/>
            </a:pPr>
            <a:r>
              <a:rPr lang="ar-IQ" dirty="0" smtClean="0"/>
              <a:t>أ_ تبويب التكاليف الى مباشرة :_وهي عناصر التكاليف التي يمكن تتبعها وتخصصيها وبسهولة مباشرة إلي وحدة التكلفة (أمر الإنتاج أو وحدة منتج معين، ...) ويظهر فيها الارتباط مباشراً بين عناصر التكاليف ووحدة المنتج، كما تبدو بصورة واضحة علاقة السببية، حيث لا يتم الإنتاج إلا بسبب حدوث مثل تلك التكاليف. </a:t>
            </a:r>
            <a:endParaRPr lang="ar-IQ" dirty="0"/>
          </a:p>
          <a:p>
            <a:pPr algn="just">
              <a:buNone/>
            </a:pPr>
            <a:r>
              <a:rPr lang="ar-IQ" dirty="0" smtClean="0"/>
              <a:t>ب_تبويب التكاليف الى غيرمباشرة :- وتتضمن التكاليف التي لا يمكن تتبعها وتخصيصها إلي أمر إنتاجي أو منتج معين، حيث يتم إنفاق مثل تلك التكاليف ولا يمكن تتبع ذلك الإنفاق لمنتج محدد كمـا هـو الحال بالنسبة للتكاليف المباشرة وبالتالي لا يوجد ارتباط بين تلك التكاليف ووحـدة الإنتاج، ولا يعني ذلك أنها لا تدخل في تكاليف الإنتاج النهائي، بل يتم توزيعها وتحمليها علي الإنتاج وفقاً لأسس ومعدلات معينة بنسبة ما يستفيده كل منتج من تلك التكاليف. </a:t>
            </a:r>
            <a:endParaRPr lang="ar-IQ"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274638"/>
            <a:ext cx="8229600" cy="796908"/>
          </a:xfrm>
        </p:spPr>
        <p:txBody>
          <a:bodyPr/>
          <a:lstStyle/>
          <a:p>
            <a:endParaRPr lang="ar-IQ" dirty="0"/>
          </a:p>
        </p:txBody>
      </p:sp>
      <p:sp>
        <p:nvSpPr>
          <p:cNvPr id="3" name="Content Placeholder 2"/>
          <p:cNvSpPr>
            <a:spLocks noGrp="1"/>
          </p:cNvSpPr>
          <p:nvPr>
            <p:ph idx="1"/>
          </p:nvPr>
        </p:nvSpPr>
        <p:spPr>
          <a:xfrm>
            <a:off x="457200" y="1357298"/>
            <a:ext cx="8229600" cy="4768865"/>
          </a:xfrm>
        </p:spPr>
        <p:txBody>
          <a:bodyPr>
            <a:noAutofit/>
          </a:bodyPr>
          <a:lstStyle/>
          <a:p>
            <a:pPr>
              <a:buNone/>
            </a:pPr>
            <a:r>
              <a:rPr lang="ar-IQ" sz="2800" dirty="0" smtClean="0"/>
              <a:t>4- تبويب التكاليف وفقا لسلوكهامن تغيير حجم النشاط</a:t>
            </a:r>
          </a:p>
          <a:p>
            <a:pPr>
              <a:buNone/>
            </a:pPr>
            <a:r>
              <a:rPr lang="ar-IQ" sz="2400" dirty="0" smtClean="0"/>
              <a:t>لاحظ المحاسبون أن تحديد تكلفة المنتج علي أساس التكاليف الإجمالية يصبح غير دقيقاً إذا تغير حجم النشاط، ويعتبر تبويب التكاليف وفقاً لسلوكها من تغـير حجـم النشاط من الأساليب التكاليفية الهامة عند وضع السياسات أو تعديلها وعند دراسـة البيانات بصدد اتخاذ قرارات معينة. وفي إطار هذا التقسيم يتم تبويب التكاليف وفقـاً لعلاقتها بحجم النشاط إلي: </a:t>
            </a:r>
          </a:p>
          <a:p>
            <a:pPr>
              <a:buNone/>
            </a:pPr>
            <a:r>
              <a:rPr lang="ar-IQ" sz="2400" dirty="0" smtClean="0"/>
              <a:t>أ_التكايف المتغيرة :-وهي التكاليف التي تتغير في مجموعها بنفس نسبة التغير في نشاط الوحـدات الوظيفية ومن ثم تزيد بزيادة حجم النشاط وتنقص بنقصانه، ومن ثم أطلق المحاسبون علي هذا التكاليف مصطلح "التكاليف المرنة". ومما هو جدير بالملاحظة أن التكاليف المتغيرة بالنسبة لوحدة التكلفـة تتمتـع بثبات نسبي مع تغير حجم النشاط ومن صفات تلك التكاليف سهولة تخصصها علـي مراكز التكلفة وكذلك إمكانية الرقابة عليها. </a:t>
            </a:r>
            <a:endParaRPr lang="ar-IQ" sz="2400"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0"/>
            <a:ext cx="8229600" cy="285728"/>
          </a:xfrm>
        </p:spPr>
        <p:txBody>
          <a:bodyPr>
            <a:normAutofit fontScale="90000"/>
          </a:bodyPr>
          <a:lstStyle/>
          <a:p>
            <a:endParaRPr lang="ar-IQ" dirty="0"/>
          </a:p>
        </p:txBody>
      </p:sp>
      <p:sp>
        <p:nvSpPr>
          <p:cNvPr id="3" name="Content Placeholder 2"/>
          <p:cNvSpPr>
            <a:spLocks noGrp="1"/>
          </p:cNvSpPr>
          <p:nvPr>
            <p:ph idx="1"/>
          </p:nvPr>
        </p:nvSpPr>
        <p:spPr>
          <a:xfrm>
            <a:off x="428596" y="214290"/>
            <a:ext cx="8501122" cy="6429420"/>
          </a:xfrm>
        </p:spPr>
        <p:txBody>
          <a:bodyPr>
            <a:normAutofit fontScale="47500" lnSpcReduction="20000"/>
          </a:bodyPr>
          <a:lstStyle/>
          <a:p>
            <a:pPr algn="just">
              <a:buNone/>
            </a:pPr>
            <a:r>
              <a:rPr lang="ar-IQ" sz="3800" dirty="0" smtClean="0"/>
              <a:t>ب</a:t>
            </a:r>
            <a:r>
              <a:rPr lang="ar-IQ" sz="5100" dirty="0" smtClean="0"/>
              <a:t>_التكاليف الثابتة :هي التكاليف التي لا تتغير في مجموعها مع التغير في نشاط الوحدات الوظيفية وبالتالي تظل ثابتة بالرغم من تغير حجم النشاط، وذلك بفرض ثبات مكوناتها خلال فترة زمنية معينة، ومما هو جدير بالملاحظة أن نصيب وحدة التكلفة من التكاليف الثابتة يعتبر تبويبات عناصر التكاليف متغيراً، حيث ينخفض كلما زاد حجم النشاط والعكس صحيحاً، ومن سمات التكاليف الثابتة صعوبة تخصيصها علي مراكز التكلفة. ويوضح الرسم التالي العلاقة بين حجم النشاط والتكاليف المتغيرة والتكاليف الثابتة.</a:t>
            </a:r>
          </a:p>
          <a:p>
            <a:pPr algn="just">
              <a:buNone/>
            </a:pPr>
            <a:r>
              <a:rPr lang="ar-IQ" sz="5100" dirty="0" smtClean="0"/>
              <a:t> التكاليف شبه متغييرة  وهي تكاليف في معظمها عناصر متغيرة، فهي تتضمن عنصرين: </a:t>
            </a:r>
          </a:p>
          <a:p>
            <a:pPr algn="just">
              <a:buNone/>
            </a:pPr>
            <a:r>
              <a:rPr lang="ar-IQ" sz="5100" dirty="0" smtClean="0"/>
              <a:t> -عنصر كبير يتغيرمع حجم النشاط. </a:t>
            </a:r>
          </a:p>
          <a:p>
            <a:pPr algn="just">
              <a:buNone/>
            </a:pPr>
            <a:r>
              <a:rPr lang="ar-IQ" sz="5100" dirty="0" smtClean="0"/>
              <a:t> -عنصر قليل لا يتغير مع حجم النشاط.</a:t>
            </a:r>
          </a:p>
          <a:p>
            <a:pPr algn="just">
              <a:buNone/>
            </a:pPr>
            <a:r>
              <a:rPr lang="ar-IQ" sz="5100" dirty="0" smtClean="0"/>
              <a:t> والمثال الذي يوضح مثل تلك التكاليف هي تكاليف الصيانة حيـث هنـاك تكاليف للمحافظة علي الآلات حتى في حالة إغلاق المصنع ويعتبر هذا العنصـر هـو العنصر الضئيل الثابت، أما باقي التكاليف فهي تتغير بتغير حجم الإنتاج. </a:t>
            </a:r>
          </a:p>
          <a:p>
            <a:pPr algn="just">
              <a:buNone/>
            </a:pPr>
            <a:r>
              <a:rPr lang="ar-IQ" sz="5100" dirty="0" smtClean="0"/>
              <a:t>التكاليف شبه ثابتة وهي تكاليف في معظمها عنصر المصروف الثابت ومن ثم تتضمن عنصرين: </a:t>
            </a:r>
          </a:p>
          <a:p>
            <a:pPr algn="just">
              <a:buNone/>
            </a:pPr>
            <a:r>
              <a:rPr lang="ar-IQ" sz="5100" dirty="0"/>
              <a:t>-</a:t>
            </a:r>
            <a:r>
              <a:rPr lang="ar-IQ" sz="5100" dirty="0" smtClean="0"/>
              <a:t>عنصر كبير ثابت لا يتغير مع حجم</a:t>
            </a:r>
          </a:p>
          <a:p>
            <a:pPr algn="just">
              <a:buNone/>
            </a:pPr>
            <a:r>
              <a:rPr lang="ar-IQ" sz="5100" dirty="0" smtClean="0"/>
              <a:t>عنصر ضئيل يتغير مع حجم النشاط</a:t>
            </a:r>
          </a:p>
          <a:p>
            <a:endParaRPr lang="ar-IQ"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39</TotalTime>
  <Words>704</Words>
  <Application>Microsoft Office PowerPoint</Application>
  <PresentationFormat>On-screen Show (4:3)</PresentationFormat>
  <Paragraphs>26</Paragraphs>
  <Slides>5</Slides>
  <Notes>0</Notes>
  <HiddenSlides>0</HiddenSlides>
  <MMClips>0</MMClips>
  <ScaleCrop>false</ScaleCrop>
  <HeadingPairs>
    <vt:vector size="4" baseType="variant">
      <vt:variant>
        <vt:lpstr>Theme</vt:lpstr>
      </vt:variant>
      <vt:variant>
        <vt:i4>1</vt:i4>
      </vt:variant>
      <vt:variant>
        <vt:lpstr>Slide Titles</vt:lpstr>
      </vt:variant>
      <vt:variant>
        <vt:i4>5</vt:i4>
      </vt:variant>
    </vt:vector>
  </HeadingPairs>
  <TitlesOfParts>
    <vt:vector size="6" baseType="lpstr">
      <vt:lpstr>Office Theme</vt:lpstr>
      <vt:lpstr>الباب الثاني :تبويبات عناصر التكاليف</vt:lpstr>
      <vt:lpstr>Slide 2</vt:lpstr>
      <vt:lpstr>Slide 3</vt:lpstr>
      <vt:lpstr>Slide 4</vt:lpstr>
      <vt:lpstr>Slide 5</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الباب الثاني :تبويبات عناصر التكاليف</dc:title>
  <dc:creator>N2019</dc:creator>
  <cp:lastModifiedBy>N2019</cp:lastModifiedBy>
  <cp:revision>12</cp:revision>
  <dcterms:created xsi:type="dcterms:W3CDTF">2019-11-19T15:47:45Z</dcterms:created>
  <dcterms:modified xsi:type="dcterms:W3CDTF">2019-11-19T16:29:48Z</dcterms:modified>
</cp:coreProperties>
</file>