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74" r:id="rId1"/>
  </p:sldMasterIdLst>
  <p:notesMasterIdLst>
    <p:notesMasterId r:id="rId9"/>
  </p:notesMasterIdLst>
  <p:sldIdLst>
    <p:sldId id="256" r:id="rId2"/>
    <p:sldId id="293" r:id="rId3"/>
    <p:sldId id="308" r:id="rId4"/>
    <p:sldId id="305" r:id="rId5"/>
    <p:sldId id="296" r:id="rId6"/>
    <p:sldId id="309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6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56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BD229-A440-4744-81C5-4DEEA587FF81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5C667-4D50-42C1-ABA7-7C5C329F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DE1EDBFE-4ADB-44E1-988A-0B6E47E3AD83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1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C4C8-671D-4320-9E18-E2D43BBADCCE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1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8F3-4FD5-4B4B-BD1A-73C434E41DCF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4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DBB-02D8-4B6B-A379-C37F56E7650D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4940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82C-4139-4F2A-AF9A-A9926DF80F14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8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EB89-CB44-4EFE-A20B-727963EF227E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0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D500-3C71-40AE-BBB8-4A505937DFC3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5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DE28-D79F-4788-9506-BD03EE762293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02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AE69-514F-415E-BAAA-1F69F8C554CC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6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F7B1-5887-4F6D-8672-4A27DF3BE5D5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6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37E-5DF0-4316-963A-415DF493F217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1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861E-A4F8-4CB3-8CF7-0ACB52758AAC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5D9-3D63-419C-9E8C-2B8A97D03D7F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2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CAF8-823F-44E3-BF4E-73838A9CECB2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5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2648-22CB-49BB-9261-751BDAD12E43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5DBB-60C5-41CE-AD9D-3EE9FDB9B03F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7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DC0F-F78A-40A5-AE3A-4ECE747FAFF0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3FBADBB-02D8-4B6B-A379-C37F56E7650D}" type="datetime1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0CC2-818E-4C3F-9F81-0855A2F48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254" y="970705"/>
            <a:ext cx="10350382" cy="5729453"/>
          </a:xfrm>
        </p:spPr>
        <p:txBody>
          <a:bodyPr/>
          <a:lstStyle/>
          <a:p>
            <a:pPr algn="ctr" rtl="1"/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</a:t>
            </a:r>
            <a:r>
              <a:rPr lang="ar-IQ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سیگمۆند باومان و چەمکی شڵۆقبوون یان شلبوون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</a:t>
            </a:r>
            <a:br>
              <a:rPr lang="ar-IQ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1925-2017</a:t>
            </a:r>
            <a:r>
              <a:rPr lang="ar-IQ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b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b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shahlaa.jabbar@su.edu.krd</a:t>
            </a:r>
            <a:b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b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30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سیگمۆند باومان کێیە؟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KW" sz="2800" dirty="0">
                <a:latin typeface="Unikurd Goran" pitchFamily="34" charset="-78"/>
                <a:cs typeface="Unikurd Goran" pitchFamily="34" charset="-78"/>
              </a:rPr>
              <a:t>باومان </a:t>
            </a:r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بە تیۆرەوانی</a:t>
            </a:r>
            <a:r>
              <a:rPr lang="ar-KW" sz="2800" dirty="0">
                <a:latin typeface="Unikurd Goran" pitchFamily="34" charset="-78"/>
                <a:cs typeface="Unikurd Goran" pitchFamily="34" charset="-78"/>
              </a:rPr>
              <a:t> مۆدێرنە و پۆستمۆدێرنە </a:t>
            </a:r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لەقەڵەم دەدرێت</a:t>
            </a:r>
            <a:r>
              <a:rPr lang="ar-KW" sz="2800" dirty="0">
                <a:latin typeface="Unikurd Goran" pitchFamily="34" charset="-78"/>
                <a:cs typeface="Unikurd Goran" pitchFamily="34" charset="-78"/>
              </a:rPr>
              <a:t>. </a:t>
            </a:r>
            <a:endParaRPr lang="ar-IQ" sz="28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کاریگەربووە بە ماکس ڤێبەر، جۆرج زیمڵ و گرامشی و رایت میڵز و قوتابخانەی فرانکفۆرد. </a:t>
            </a:r>
          </a:p>
          <a:p>
            <a:pPr algn="just" rtl="1"/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هزرەکانی سەبارەت بە شڵۆقبوون؛ لە تێگەیشتنەکانی بۆ هزری فەیلەسوفان و تیۆرەوانانی پێش خۆی دەگەڕێنەوە. </a:t>
            </a:r>
          </a:p>
          <a:p>
            <a:pPr algn="just" rtl="1"/>
            <a:r>
              <a:rPr lang="ar-KW" sz="290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ئەخلاق، پۆست مۆدێرنە، یۆتۆپیا، کۆمەڵناسی ڕەخنەگرانە، مۆدێرنەی شل، جیهانگیری، شوناس، ترس، مردن، نەمری، چین، نایەکسانی، پەروەردە، بەکاربردن، تایبەتمەندی، ئازادی، کۆمەڵگا، بەختەوەری</a:t>
            </a:r>
            <a:r>
              <a:rPr lang="ar-IQ" sz="2900" dirty="0">
                <a:effectLst/>
                <a:latin typeface="Unikurd Goran" pitchFamily="34" charset="-78"/>
                <a:ea typeface="Calibri" panose="020F0502020204030204" pitchFamily="34" charset="0"/>
                <a:cs typeface="Unikurd Goran" pitchFamily="34" charset="-78"/>
              </a:rPr>
              <a:t>.</a:t>
            </a:r>
          </a:p>
          <a:p>
            <a:pPr algn="just" rtl="1"/>
            <a:r>
              <a:rPr lang="ar-IQ" sz="2900" dirty="0">
                <a:latin typeface="Unikurd Goran" pitchFamily="34" charset="-78"/>
                <a:cs typeface="Unikurd Goran" pitchFamily="34" charset="-78"/>
              </a:rPr>
              <a:t>دامەزرێنەری کۆمەڵناسی دۆخی شڵۆق.</a:t>
            </a:r>
            <a:endParaRPr lang="en-US" sz="2800" dirty="0">
              <a:latin typeface="Unikurd Goran" pitchFamily="34" charset="-78"/>
              <a:cs typeface="Unikurd Goran" pitchFamily="34" charset="-78"/>
            </a:endParaRPr>
          </a:p>
          <a:p>
            <a:pPr algn="r" rtl="1"/>
            <a:endParaRPr lang="en-US" sz="28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 </a:t>
            </a:r>
            <a:endParaRPr lang="en-US" sz="28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1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تێگەیشتنی باومان بۆ مۆدێرنە و پۆست مۆدێرنە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601" y="2615375"/>
            <a:ext cx="8825659" cy="3416300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باومان خوێندنەوەی نوێ و تایبەتی بۆ مۆدێرنە و پۆست مۆدیرنە و شڵۆقبوون یان شلبوونەوە خستوەتە ڕوو، دووبارە دایڕشتوونەتەوە، بەجۆرێک:</a:t>
            </a:r>
          </a:p>
          <a:p>
            <a:pPr marL="0" indent="0" algn="just" rtl="1">
              <a:buNone/>
            </a:pPr>
            <a:endParaRPr lang="ar-IQ" sz="24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IQ" sz="2400" b="1" i="1" dirty="0">
                <a:latin typeface="Unikurd Goran" pitchFamily="34" charset="-78"/>
                <a:cs typeface="Unikurd Goran" pitchFamily="34" charset="-78"/>
              </a:rPr>
              <a:t>مۆدێرنە: 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قۆناغێکی پێشکەوتنی کۆمەڵگەیە کە ئەقڵ تێیدا باڵادەستە و </a:t>
            </a:r>
            <a:r>
              <a:rPr lang="ar-SA" sz="2400" dirty="0">
                <a:latin typeface="Unikurd Goran" pitchFamily="34" charset="-78"/>
                <a:cs typeface="Unikurd Goran" pitchFamily="34" charset="-78"/>
              </a:rPr>
              <a:t>کۆنترۆڵی هەمو شتێک دەکات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،</a:t>
            </a:r>
            <a:r>
              <a:rPr lang="ar-SA" sz="2400" dirty="0">
                <a:latin typeface="Unikurd Goran" pitchFamily="34" charset="-78"/>
                <a:cs typeface="Unikurd Goran" pitchFamily="34" charset="-78"/>
              </a:rPr>
              <a:t> واتە مۆدێرنەی زبر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. لەسەر </a:t>
            </a:r>
            <a:r>
              <a:rPr lang="ar-IQ" sz="2200" dirty="0">
                <a:latin typeface="Unikurd Goran" pitchFamily="34" charset="-78"/>
                <a:cs typeface="Unikurd Goran" pitchFamily="34" charset="-78"/>
              </a:rPr>
              <a:t>بنەمای </a:t>
            </a:r>
            <a:r>
              <a:rPr lang="ar-KW" sz="220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خودگەرایی، </a:t>
            </a:r>
            <a:r>
              <a:rPr lang="ar-IQ" sz="220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ئ</a:t>
            </a:r>
            <a:r>
              <a:rPr lang="ar-KW" sz="220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ەقڵانیەت، ئازادی و پێشکەوتن</a:t>
            </a:r>
            <a:r>
              <a:rPr lang="ar-IQ" sz="2200" dirty="0">
                <a:effectLst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ar-IQ" sz="22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just" rtl="1">
              <a:buNone/>
            </a:pPr>
            <a:r>
              <a:rPr lang="ar-IQ" sz="2400" b="1" i="1" dirty="0">
                <a:latin typeface="Unikurd Goran" pitchFamily="34" charset="-78"/>
                <a:cs typeface="Unikurd Goran" pitchFamily="34" charset="-78"/>
              </a:rPr>
              <a:t>پۆست مۆدێرنە: 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قۆناغی لەبەریەکهەڵوەشانەوەی چەمکە زبرەکانە؛ ئازادبوونە </a:t>
            </a:r>
            <a:r>
              <a:rPr lang="ar-SA" sz="2400" dirty="0">
                <a:latin typeface="Unikurd Goran" pitchFamily="34" charset="-78"/>
                <a:cs typeface="Unikurd Goran" pitchFamily="34" charset="-78"/>
              </a:rPr>
              <a:t>لە چەمک و پیرۆزی و راستییەکان. ناوی دەبات بە مۆدێرنەی شڵۆق یان شلبۆوە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.</a:t>
            </a:r>
          </a:p>
          <a:p>
            <a:pPr marL="0" indent="0" algn="just" rtl="1">
              <a:buNone/>
            </a:pPr>
            <a:r>
              <a:rPr lang="ar-IQ" sz="2400" b="1" i="1" dirty="0">
                <a:latin typeface="Unikurd Goran" pitchFamily="34" charset="-78"/>
                <a:cs typeface="Unikurd Goran" pitchFamily="34" charset="-78"/>
              </a:rPr>
              <a:t>شڵۆقبوون یان شلبوونەوە: </a:t>
            </a: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دۆخێکە تێیدا، جیابوونەوەی توانا ودەسەڵاتە (ئەوەی دەتوانین بیکەین) لە سیاسەت (چی لەسەرمان پێویستە بیکەین) واتە گوزەرکردن لە دۆخێکی یەکگرتوو و جێگیر بۆ دۆخێ نادڵنیای و شڵۆقبوون.</a:t>
            </a:r>
            <a:endParaRPr lang="en-US" sz="24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197586" cy="706964"/>
          </a:xfrm>
        </p:spPr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تێگەیشتنی باومان بۆ چەمکی شڵۆقبوون یان شلبوونەوە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8192"/>
            <a:ext cx="9425960" cy="4227616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0" i="0" dirty="0">
                <a:solidFill>
                  <a:srgbClr val="000000"/>
                </a:solidFill>
                <a:effectLst/>
                <a:latin typeface="Al-Jazeera"/>
              </a:rPr>
              <a:t> 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شڵۆقبوون دۆخێکە پەیوەستە بە پۆست مۆدێرنەوە.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KW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مۆدێرنە 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گوزارشت لە پچڕان و تێپەڕاندنی </a:t>
            </a:r>
            <a:r>
              <a:rPr lang="ar-KW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سەدەکانی ناوەڕاست دەکات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.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کۆمەڵگەی مۆدێرن کۆمەڵگەیەکی باخەوانییە.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پۆست مۆدیرنە، خڵتە و سێبەری مۆدێرنەی وردە وردە لەنێو دەتوێتەوە و سستم و ئامرازی نوێی لێوە دروست دەبێت. 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سەرەتای ئەو شڵۆقییە؛ لەبەریەکهەڵوەشانەوەی </a:t>
            </a:r>
            <a:r>
              <a:rPr lang="ar-KW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بنیاد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KW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 کۆمەڵایەتییەکان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،</a:t>
            </a:r>
            <a:r>
              <a:rPr lang="ar-KW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 دامەزراوە کۆمەڵایەتیی</a:t>
            </a: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ەکانە.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1" dirty="0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دەوڵەت خۆی لە بەرپرسیارەتییەکان دزیوەتەوە و ڕۆژگارێکی نادیار و ڕاڕای دروستکردوە.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IQ" sz="2000" b="1">
                <a:solidFill>
                  <a:srgbClr val="000000"/>
                </a:solidFill>
                <a:latin typeface="Unikurd Goran" pitchFamily="34" charset="-78"/>
                <a:cs typeface="Unikurd Goran" pitchFamily="34" charset="-78"/>
              </a:rPr>
              <a:t>لە دۆخی شڵۆقدا سەردەمی ڕاوچێتی دەست پێدەکات.</a:t>
            </a:r>
            <a:endParaRPr lang="en-US" sz="2000" b="1" dirty="0">
              <a:solidFill>
                <a:srgbClr val="000000"/>
              </a:solidFill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سەردەمی شڵۆقبوون یان شلبوونەوە و لێکەوتەکانی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579307" cy="3837057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هەڵوەشانەوەی تۆڕ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ی</a:t>
            </a: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پەیوەندییە کۆمەڵایەتییەکان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..</a:t>
            </a:r>
          </a:p>
          <a:p>
            <a:pPr algn="r" rtl="1">
              <a:lnSpc>
                <a:spcPct val="150000"/>
              </a:lnSpc>
            </a:pP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بەرەو  </a:t>
            </a: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تاکگەرایی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هەنگاوی ناوە. </a:t>
            </a:r>
            <a:r>
              <a:rPr lang="ar-IQ" sz="1800" b="1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بەرخۆر و بەکاربەرە.</a:t>
            </a:r>
            <a:endParaRPr lang="ar-IQ" sz="1800" b="1" dirty="0">
              <a:effectLst/>
              <a:latin typeface="Unikurd Goran" panose="020B0604030504040204" pitchFamily="34" charset="-78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کێشە کۆمەڵایەتی و خێزانی و مرۆییەکان زیادیان کرد.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دەوڵەت بە ئەرکی سەرشانی خۆی هەڵناستێت.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سەرمایەداری و بازاڕی ئازاد ژیانی ئابووری بەڕێوەدەبەن، هیچ کۆنتڕۆڵێک و چاودێرییەکیان لەسەر نییە.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ژیانی تاک تەواو شێوازێکی شڵۆقبوون وەردەگرێت، بەردەوام لە ژێر فشار و دڵەڕاوکێ و ترس لە نادیاردا، دەژیت.</a:t>
            </a:r>
          </a:p>
          <a:p>
            <a:pPr algn="r" rtl="1">
              <a:lnSpc>
                <a:spcPct val="150000"/>
              </a:lnSpc>
            </a:pPr>
            <a:r>
              <a:rPr lang="ar-IQ" b="1" dirty="0"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و کۆمەڵگە بێ خاوەن دەردەکەون، هیچ دامەزراوەیەک ئەرکی پاراستنی تاکی  لە ئەستۆدا نییە.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بەرپرسی خۆی و ژیانی خۆیەتی، کێشەکانی خۆی چارەسەر دەکات</a:t>
            </a:r>
            <a:r>
              <a:rPr lang="ar-IQ" b="1" dirty="0"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ar-IQ" sz="1800" b="1" dirty="0">
              <a:effectLst/>
              <a:latin typeface="Unikurd Goran" panose="020B0604030504040204" pitchFamily="34" charset="-78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IQ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سەردەمی نادڵنیایی و رێژەییبوون و گۆڕانی خێرا و بێ ئامانج دەست پێدەکات.</a:t>
            </a:r>
            <a:endParaRPr lang="en-US" sz="3200" b="1" dirty="0">
              <a:latin typeface="Unikurd Goran" panose="020B0604030504040204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E6A01-14CA-C65B-C709-B735AD65A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326FC-9B39-B92E-B944-E2AF6CF3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سەردەمی شڵۆقبوون یان شلبوونەوە و لێکەوتەکانی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408B2-6D8C-3A45-BAA6-126D071D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579307" cy="3837057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هەڵوەشانەوەی تۆڕ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ی</a:t>
            </a: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پەیوەندییە کۆمەڵایەتییەکان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..</a:t>
            </a:r>
          </a:p>
          <a:p>
            <a:pPr algn="r" rtl="1">
              <a:lnSpc>
                <a:spcPct val="150000"/>
              </a:lnSpc>
            </a:pP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بەرەو  </a:t>
            </a:r>
            <a:r>
              <a:rPr lang="ar-KW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تاکگەرایی</a:t>
            </a: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هەنگاوی ناوە.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کێشە کۆمەڵایەتی و خێزانی و مرۆییەکان زیادیان کرد.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دەوڵەت بە ئەرکی سەرشانی خۆی هەڵناستێت.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سەرمایەداری و بازاڕی ئازاد ژیانی ئابووری بەڕێوەدەبەن، هیچ کۆنتڕۆڵێک و چاودێرییەکیان لەسەر نییە.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ژیانی تاک تەواو شێوازێکی شڵۆقبوون وەردەگرێت، بەردەوام لە ژێر فشار و دڵەڕاوکێ و ترس لە نادیاردا، دەژیت.</a:t>
            </a:r>
          </a:p>
          <a:p>
            <a:pPr algn="r" rtl="1">
              <a:lnSpc>
                <a:spcPct val="150000"/>
              </a:lnSpc>
            </a:pPr>
            <a:r>
              <a:rPr lang="ar-IQ" b="1" dirty="0"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و کۆمەڵگە بێ خاوەن دەردەکەون، هیچ دامەزراوەیەک ئەرکی پاراستنی تاکی  لە ئەستۆدا نییە.</a:t>
            </a:r>
          </a:p>
          <a:p>
            <a:pPr algn="r" rtl="1">
              <a:lnSpc>
                <a:spcPct val="150000"/>
              </a:lnSpc>
            </a:pPr>
            <a:r>
              <a:rPr lang="ar-IQ" sz="1800" b="1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تاک بەرپرسی خۆی و ژیانی خۆیەتی، کێشەکانی خۆی چارەسەر دەکات</a:t>
            </a:r>
            <a:r>
              <a:rPr lang="ar-IQ" b="1" dirty="0"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ar-IQ" sz="1800" b="1" dirty="0">
              <a:effectLst/>
              <a:latin typeface="Unikurd Goran" panose="020B0604030504040204" pitchFamily="34" charset="-78"/>
              <a:ea typeface="Calibri" panose="020F0502020204030204" pitchFamily="34" charset="0"/>
              <a:cs typeface="Unikurd Goran" panose="020B060403050404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IQ" b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سەردەمی نادڵنیایی و رێژەییبوون و گۆڕانی خێرا و بێ ئامانج دەست پێدەکات.</a:t>
            </a:r>
            <a:endParaRPr lang="en-US" sz="3200" b="1" dirty="0">
              <a:latin typeface="Unikurd Goran" panose="020B0604030504040204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56749-32C6-A48D-BAF8-78962422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4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52560" y="2083751"/>
            <a:ext cx="67556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Unikurd Goran" pitchFamily="34" charset="-78"/>
                <a:cs typeface="Unikurd Goran" pitchFamily="34" charset="-78"/>
              </a:rPr>
              <a:t>سوپاس</a:t>
            </a:r>
            <a:endParaRPr lang="en-US" sz="4400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071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12119</TotalTime>
  <Words>557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Al-Jazeera</vt:lpstr>
      <vt:lpstr>Arabic Typesetting</vt:lpstr>
      <vt:lpstr>Calibri</vt:lpstr>
      <vt:lpstr>Century Gothic</vt:lpstr>
      <vt:lpstr>Unikurd Goran</vt:lpstr>
      <vt:lpstr>Wingdings</vt:lpstr>
      <vt:lpstr>Wingdings 3</vt:lpstr>
      <vt:lpstr>Ion Boardroom</vt:lpstr>
      <vt:lpstr>“سیگمۆند باومان و چەمکی شڵۆقبوون یان شلبوون” (1925-2017)    shahlaa.jabbar@su.edu.krd      </vt:lpstr>
      <vt:lpstr>سیگمۆند باومان کێیە؟</vt:lpstr>
      <vt:lpstr>تێگەیشتنی باومان بۆ مۆدێرنە و پۆست مۆدێرنە</vt:lpstr>
      <vt:lpstr>تێگەیشتنی باومان بۆ چەمکی شڵۆقبوون یان شلبوونەوە </vt:lpstr>
      <vt:lpstr>سەردەمی شڵۆقبوون یان شلبوونەوە و لێکەوتەکانی </vt:lpstr>
      <vt:lpstr>سەردەمی شڵۆقبوون یان شلبوونەوە و لێکەوتەکانی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metals</dc:title>
  <dc:creator>Farkhanda Athar</dc:creator>
  <cp:lastModifiedBy>Lenovo.co</cp:lastModifiedBy>
  <cp:revision>590</cp:revision>
  <dcterms:created xsi:type="dcterms:W3CDTF">2020-10-25T06:34:15Z</dcterms:created>
  <dcterms:modified xsi:type="dcterms:W3CDTF">2024-02-12T20:42:17Z</dcterms:modified>
</cp:coreProperties>
</file>